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335" r:id="rId2"/>
    <p:sldId id="336" r:id="rId3"/>
    <p:sldId id="337" r:id="rId4"/>
    <p:sldId id="383" r:id="rId5"/>
    <p:sldId id="339" r:id="rId6"/>
    <p:sldId id="340" r:id="rId7"/>
    <p:sldId id="342" r:id="rId8"/>
    <p:sldId id="341" r:id="rId9"/>
    <p:sldId id="343" r:id="rId10"/>
    <p:sldId id="344" r:id="rId11"/>
    <p:sldId id="345" r:id="rId12"/>
    <p:sldId id="346" r:id="rId13"/>
    <p:sldId id="347" r:id="rId14"/>
    <p:sldId id="349" r:id="rId15"/>
    <p:sldId id="350" r:id="rId16"/>
    <p:sldId id="351" r:id="rId17"/>
    <p:sldId id="352" r:id="rId18"/>
    <p:sldId id="354" r:id="rId19"/>
    <p:sldId id="355" r:id="rId20"/>
    <p:sldId id="356" r:id="rId21"/>
    <p:sldId id="357" r:id="rId22"/>
    <p:sldId id="358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0"/>
    <p:sldId id="377" r:id="rId41"/>
    <p:sldId id="378" r:id="rId42"/>
    <p:sldId id="379" r:id="rId43"/>
    <p:sldId id="381" r:id="rId44"/>
    <p:sldId id="382" r:id="rId4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9" name="Espaço Reservado par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de cantos arredondado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edondar Retângulo em um Canto Únic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ângulo de cantos arredondado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ço Reservado para Títu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18" name="Espaço Reservado para Rodap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aurino_vers&#245;es%20finais\Aula%2002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NIVERSIDADE FEDERAL DE MATO GROSS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928670"/>
            <a:ext cx="4429156" cy="207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00166" y="3857628"/>
          <a:ext cx="6250327" cy="785819"/>
        </p:xfrm>
        <a:graphic>
          <a:graphicData uri="http://schemas.openxmlformats.org/presentationml/2006/ole">
            <p:oleObj spid="_x0000_s14341" name="Imagem de Bitmap" r:id="rId4" imgW="3895238" imgH="1076475" progId="PBrush">
              <p:embed/>
            </p:oleObj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428596" y="50006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itchFamily="34" charset="0"/>
                <a:cs typeface="Arial" pitchFamily="34" charset="0"/>
              </a:rPr>
              <a:t>MESTRADO PROFISSIONAL EM ENSINO DE CIÊNCIAS NATURAIS</a:t>
            </a:r>
            <a:endParaRPr lang="pt-BR" dirty="0"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1.bp.blogspot.com/-lt0biG5cJoU/T9Z96mCiLxI/AAAAAAAAEBo/MphxFTDT_os/s1600/mar-ceu-azul-nuvens-f294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69317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02 – </a:t>
            </a:r>
            <a:r>
              <a:rPr lang="pt-BR" sz="1200" dirty="0" smtClean="0">
                <a:latin typeface="Comic Sans MS" pitchFamily="66" charset="0"/>
              </a:rPr>
              <a:t>Horizonte (Fonte: Disponível em: &lt;http://jozeddonato.webnode.com.br/news/horizonte/&gt;.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.3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</a:rPr>
              <a:t>Você consegue fazer uma associação entre a palavra horizontal e horizonte?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.4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>Como podem observar abaixo, temos quatro retas: x, s, r e t. Quais pares de retas abaixo podem ser perpendiculares?  “r” com “s” ou “y” com “x”, por qual razão?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pic>
        <p:nvPicPr>
          <p:cNvPr id="7" name="Imagem 6" descr="C:\Users\Maurino\Documents\FIG 2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03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Retas.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.5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Você lembra o que são Pontos Cardeais? Consegue descrevê-los ou fazer um desenho representando-os?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.6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Você consegue associar a Matemática (Geometria plana) na sua explicação anterior? Como?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412776"/>
            <a:ext cx="8183880" cy="4464496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.7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</a:rPr>
              <a:t>Quais tipos de raios solares podem incidir na superfície da Terra?</a:t>
            </a:r>
          </a:p>
          <a:p>
            <a:pPr algn="just"/>
            <a:endParaRPr lang="pt-BR" sz="2600" dirty="0" smtClean="0">
              <a:latin typeface="Comic Sans MS" pitchFamily="66" charset="0"/>
            </a:endParaRPr>
          </a:p>
          <a:p>
            <a:pPr algn="just"/>
            <a:endParaRPr lang="pt-BR" sz="2600" dirty="0" smtClean="0">
              <a:latin typeface="Comic Sans MS" pitchFamily="66" charset="0"/>
            </a:endParaRPr>
          </a:p>
          <a:p>
            <a:pPr lvl="0"/>
            <a:r>
              <a:rPr lang="pt-BR" sz="2400" dirty="0" smtClean="0">
                <a:latin typeface="Comic Sans MS" pitchFamily="66" charset="0"/>
              </a:rPr>
              <a:t>a) Raios incidindo tangencialmente à sua superfície</a:t>
            </a:r>
          </a:p>
          <a:p>
            <a:pPr lvl="0"/>
            <a:r>
              <a:rPr lang="pt-BR" sz="2400" dirty="0" smtClean="0">
                <a:latin typeface="Comic Sans MS" pitchFamily="66" charset="0"/>
              </a:rPr>
              <a:t>b) Raios incidindo perpendicularmente à sua superfície</a:t>
            </a:r>
          </a:p>
          <a:p>
            <a:pPr lvl="0"/>
            <a:r>
              <a:rPr lang="pt-BR" sz="2400" dirty="0" smtClean="0">
                <a:latin typeface="Comic Sans MS" pitchFamily="66" charset="0"/>
              </a:rPr>
              <a:t>c) Raios incidindo obliquamente à sua superfície</a:t>
            </a:r>
          </a:p>
          <a:p>
            <a:pPr lvl="0"/>
            <a:r>
              <a:rPr lang="pt-BR" sz="2400" dirty="0" smtClean="0">
                <a:latin typeface="Comic Sans MS" pitchFamily="66" charset="0"/>
              </a:rPr>
              <a:t>d) Nenhum dos tipos apresentados acima</a:t>
            </a:r>
          </a:p>
          <a:p>
            <a:r>
              <a:rPr lang="pt-BR" sz="2400" dirty="0" smtClean="0">
                <a:latin typeface="Comic Sans MS" pitchFamily="66" charset="0"/>
              </a:rPr>
              <a:t>e) Todos os tipos apresentados acima</a:t>
            </a:r>
            <a:endParaRPr lang="pt-BR" sz="26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844824"/>
            <a:ext cx="8183880" cy="324036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lvl="1" algn="just" fontAlgn="base">
              <a:spcBef>
                <a:spcPct val="0"/>
              </a:spcBef>
              <a:spcAft>
                <a:spcPct val="0"/>
              </a:spcAft>
            </a:pPr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.8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ea typeface="Calibri" pitchFamily="34" charset="0"/>
                <a:cs typeface="Arial" pitchFamily="34" charset="0"/>
              </a:rPr>
              <a:t>Olhando para as duas figuras abaixo, que representam o planeta Terra, você consegue identificar planos paralelos e planos secantes?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600" dirty="0" smtClean="0">
              <a:latin typeface="Comic Sans MS" pitchFamily="66" charset="0"/>
              <a:ea typeface="Calibri" pitchFamily="34" charset="0"/>
              <a:cs typeface="Arial" pitchFamily="34" charset="0"/>
            </a:endParaRPr>
          </a:p>
          <a:p>
            <a:pPr marL="360000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Comic Sans MS" pitchFamily="66" charset="0"/>
                <a:ea typeface="Calibri" pitchFamily="34" charset="0"/>
                <a:cs typeface="Arial" pitchFamily="34" charset="0"/>
              </a:rPr>
              <a:t>Os planos secantes aparecem na figura ...</a:t>
            </a:r>
          </a:p>
          <a:p>
            <a:pPr marL="360000"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2400" dirty="0" smtClean="0">
              <a:latin typeface="Comic Sans MS" pitchFamily="66" charset="0"/>
              <a:ea typeface="Calibri" pitchFamily="34" charset="0"/>
              <a:cs typeface="Arial" pitchFamily="34" charset="0"/>
            </a:endParaRPr>
          </a:p>
          <a:p>
            <a:pPr marL="360000"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2400" dirty="0" smtClean="0">
                <a:latin typeface="Comic Sans MS" pitchFamily="66" charset="0"/>
                <a:ea typeface="Calibri" pitchFamily="34" charset="0"/>
                <a:cs typeface="Arial" pitchFamily="34" charset="0"/>
              </a:rPr>
              <a:t>Os planos paralelos aparecem na figura ...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/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pic>
        <p:nvPicPr>
          <p:cNvPr id="6" name="Picture 6" descr="https://lh5.googleusercontent.com/-r4ZJDhgxD0U/TYAUm3el51I/AAAAAAAAADM/lazQamHNmo8/s1600/equinocio03Ta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96752"/>
            <a:ext cx="4320000" cy="4320000"/>
          </a:xfrm>
          <a:prstGeom prst="rect">
            <a:avLst/>
          </a:prstGeom>
          <a:noFill/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04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Planos</a:t>
            </a:r>
            <a:r>
              <a:rPr kumimoji="0" lang="pt-BR" sz="1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 secantes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(Fonte: </a:t>
            </a:r>
            <a:r>
              <a:rPr lang="pt-BR" sz="1200" dirty="0" smtClean="0">
                <a:latin typeface="Comic Sans MS" pitchFamily="66" charset="0"/>
              </a:rPr>
              <a:t>Disponível em</a:t>
            </a:r>
            <a:r>
              <a:rPr lang="pt-BR" sz="1200" smtClean="0">
                <a:latin typeface="Comic Sans MS" pitchFamily="66" charset="0"/>
              </a:rPr>
              <a:t>: &lt;http</a:t>
            </a:r>
            <a:r>
              <a:rPr lang="pt-BR" sz="1200" dirty="0" smtClean="0">
                <a:latin typeface="Comic Sans MS" pitchFamily="66" charset="0"/>
              </a:rPr>
              <a:t>://www.uranometrianova.pro.br/&gt;.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pic>
        <p:nvPicPr>
          <p:cNvPr id="8" name="Imagem 7" descr="http://1.bp.blogspot.com/-SgB5IDFuet8/Uz7NvvWd2oI/AAAAAAAAAFs/yI386Zqn6Hs/s1600/Tr%C3%B3pic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96752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05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Planos</a:t>
            </a:r>
            <a:r>
              <a:rPr kumimoji="0" lang="pt-BR" sz="12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</a:rPr>
              <a:t> paralelos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(Fonte: </a:t>
            </a:r>
            <a:r>
              <a:rPr lang="pt-BR" sz="1200" dirty="0" smtClean="0">
                <a:latin typeface="Comic Sans MS" pitchFamily="66" charset="0"/>
              </a:rPr>
              <a:t>Disponível em: &lt;http://ordemdeasgard.blogspot.com.br/ 2014_04_01_archive.html&gt;.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836712"/>
            <a:ext cx="8183880" cy="4680520"/>
          </a:xfrm>
        </p:spPr>
        <p:txBody>
          <a:bodyPr>
            <a:normAutofit fontScale="92500"/>
          </a:bodyPr>
          <a:lstStyle/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pt-BR" b="1" dirty="0">
                <a:latin typeface="Comic Sans MS" pitchFamily="66" charset="0"/>
              </a:rPr>
              <a:t>	Contribuição, por meio de um Material Didático de apoio, para o ensino de conceitos básicos das Geometrias Plana, de Posição e Espacial na Educação Básica, utilizando uma abordagem interdisciplinar com a Matemática, Geografia e Ciências (Física), por intermédio do estudo do conteúdo Estações do Ano.</a:t>
            </a:r>
            <a:endParaRPr lang="pt-BR" dirty="0">
              <a:latin typeface="Comic Sans MS" pitchFamily="66" charset="0"/>
            </a:endParaRPr>
          </a:p>
          <a:p>
            <a:pPr algn="ctr"/>
            <a:endParaRPr lang="pt-BR" dirty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.9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</a:rPr>
              <a:t>Considerando sua resposta anterior, como você fez para diferenciar planos paralelos de planos secantes?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.10</a:t>
            </a:r>
            <a:r>
              <a:rPr lang="pt-BR" sz="2600" b="1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Descreva ou faça um desenho como você entende o que é ângulo.</a:t>
            </a:r>
            <a:endParaRPr lang="pt-BR" sz="26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lvl="1" algn="just"/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.11</a:t>
            </a:r>
            <a:r>
              <a:rPr lang="pt-BR" sz="2600" b="1" noProof="0" dirty="0" smtClean="0"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</a:rPr>
              <a:t>Qual unidade de medida mais usada para representar a medida de um ângulo? Você conhece as subdivisões dessa unidade?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la 02.mp4">
            <a:hlinkClick r:id="" action="ppaction://media"/>
          </p:cNvPr>
          <p:cNvPicPr>
            <a:picLocks noRo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124744"/>
            <a:ext cx="7920000" cy="4680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183880" cy="765808"/>
          </a:xfrm>
        </p:spPr>
        <p:txBody>
          <a:bodyPr>
            <a:normAutofit/>
          </a:bodyPr>
          <a:lstStyle/>
          <a:p>
            <a:pPr algn="ctr"/>
            <a:r>
              <a:rPr lang="pt-BR" sz="2800" dirty="0" smtClean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Vídeo explicativo</a:t>
            </a:r>
            <a:endParaRPr lang="pt-BR" sz="280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de uma reta no plano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r>
              <a:rPr lang="pt-BR" sz="2000" dirty="0" smtClean="0">
                <a:latin typeface="Comic Sans MS" pitchFamily="66" charset="0"/>
                <a:cs typeface="Arial" pitchFamily="34" charset="0"/>
              </a:rPr>
              <a:t>r= vertical</a:t>
            </a:r>
          </a:p>
          <a:p>
            <a:pPr algn="just">
              <a:buSzPct val="100000"/>
            </a:pPr>
            <a:r>
              <a:rPr lang="pt-BR" sz="2000" dirty="0" smtClean="0">
                <a:latin typeface="Comic Sans MS" pitchFamily="66" charset="0"/>
                <a:cs typeface="Arial" pitchFamily="34" charset="0"/>
              </a:rPr>
              <a:t>s= horizontal</a:t>
            </a:r>
          </a:p>
          <a:p>
            <a:pPr algn="just">
              <a:buSzPct val="100000"/>
            </a:pPr>
            <a:r>
              <a:rPr lang="pt-BR" sz="2000" dirty="0" smtClean="0">
                <a:latin typeface="Comic Sans MS" pitchFamily="66" charset="0"/>
                <a:cs typeface="Arial" pitchFamily="34" charset="0"/>
              </a:rPr>
              <a:t>t= inclinada</a:t>
            </a:r>
          </a:p>
        </p:txBody>
      </p:sp>
      <p:pic>
        <p:nvPicPr>
          <p:cNvPr id="4" name="Imagem 3" descr="http://upload.wikimedia.org/wikipedia/commons/2/26/Posi%C3%A7%C3%A3o_de_uma_reta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2400" y="2349240"/>
            <a:ext cx="540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06 – </a:t>
            </a:r>
            <a:r>
              <a:rPr lang="pt-BR" sz="1200" dirty="0" smtClean="0">
                <a:latin typeface="Comic Sans MS" pitchFamily="66" charset="0"/>
              </a:rPr>
              <a:t>Posições de uma reta no plano.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 lnSpcReduction="10000"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Plano tangente/retas perpendiculares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Definindo horizonte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spcAft>
                <a:spcPts val="0"/>
              </a:spcAft>
              <a:buFont typeface="Arial" pitchFamily="34" charset="0"/>
              <a:buChar char="•"/>
            </a:pPr>
            <a:r>
              <a:rPr lang="pt-BR" sz="2200" dirty="0" smtClean="0">
                <a:latin typeface="Comic Sans MS" pitchFamily="66" charset="0"/>
                <a:ea typeface="Calibri"/>
              </a:rPr>
              <a:t> É o plano tangente à Terra e perpendicular à vertical do lugar em que se encontra o observador na superfície da Terra. A vertical do lugar é definida por um fio a prumo.</a:t>
            </a:r>
          </a:p>
          <a:p>
            <a:pPr marL="360000" algn="just">
              <a:spcAft>
                <a:spcPts val="0"/>
              </a:spcAft>
            </a:pPr>
            <a:endParaRPr lang="pt-BR" sz="2200" dirty="0" smtClean="0">
              <a:latin typeface="Comic Sans MS" pitchFamily="66" charset="0"/>
              <a:ea typeface="Calibri"/>
            </a:endParaRPr>
          </a:p>
          <a:p>
            <a:pPr marL="360000" algn="just">
              <a:spcAft>
                <a:spcPts val="0"/>
              </a:spcAft>
              <a:buFont typeface="Arial" pitchFamily="34" charset="0"/>
              <a:buChar char="•"/>
            </a:pPr>
            <a:r>
              <a:rPr lang="pt-BR" sz="2200" dirty="0" smtClean="0">
                <a:latin typeface="Comic Sans MS" pitchFamily="66" charset="0"/>
                <a:ea typeface="Calibri"/>
              </a:rPr>
              <a:t> Como o raio da Terra é pequeno frente ao raio da esfera celeste, considera-se que o plano do horizonte intercepta a esfera celeste em um círculo máximo, ou seja, que passa pelo centro.</a:t>
            </a:r>
            <a:endParaRPr lang="pt-BR" sz="22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ttp://3.bp.blogspot.com/-NO08rzRBCEM/TlFy_wszYLI/AAAAAAAAa_4/iWdyp9mJWOU/s1600/horizonte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69317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07 – </a:t>
            </a:r>
            <a:r>
              <a:rPr lang="pt-BR" sz="1200" dirty="0" smtClean="0">
                <a:latin typeface="Comic Sans MS" pitchFamily="66" charset="0"/>
              </a:rPr>
              <a:t>Horizonte (Fonte: Disponível em: &lt;http://celulaon.blogspot.com.br/2012/10/horizonte-infinito.html&gt;.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2" descr="http://s3.amazonaws.com/magoo/ABAAABTOkAD-1.jpg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360" y="693176"/>
            <a:ext cx="6480000" cy="4320000"/>
          </a:xfrm>
          <a:prstGeom prst="rect">
            <a:avLst/>
          </a:prstGeom>
          <a:noFill/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08 – </a:t>
            </a:r>
            <a:r>
              <a:rPr lang="pt-BR" sz="1200" dirty="0" smtClean="0">
                <a:latin typeface="Comic Sans MS" pitchFamily="66" charset="0"/>
              </a:rPr>
              <a:t>Vertical e plano do horizonte (Fonte: Disponível em: &lt;http://www.astrosoft.mocho. </a:t>
            </a:r>
            <a:r>
              <a:rPr lang="pt-BR" sz="1200" dirty="0" err="1" smtClean="0">
                <a:latin typeface="Comic Sans MS" pitchFamily="66" charset="0"/>
              </a:rPr>
              <a:t>pt</a:t>
            </a:r>
            <a:r>
              <a:rPr lang="pt-BR" sz="1200" dirty="0" smtClean="0">
                <a:latin typeface="Comic Sans MS" pitchFamily="66" charset="0"/>
              </a:rPr>
              <a:t>/</a:t>
            </a:r>
            <a:r>
              <a:rPr lang="pt-BR" sz="1200" dirty="0" err="1" smtClean="0">
                <a:latin typeface="Comic Sans MS" pitchFamily="66" charset="0"/>
              </a:rPr>
              <a:t>hu</a:t>
            </a:r>
            <a:r>
              <a:rPr lang="pt-BR" sz="1200" dirty="0" smtClean="0">
                <a:latin typeface="Comic Sans MS" pitchFamily="66" charset="0"/>
              </a:rPr>
              <a:t>/</a:t>
            </a:r>
            <a:r>
              <a:rPr lang="pt-BR" sz="1200" dirty="0" err="1" smtClean="0">
                <a:latin typeface="Comic Sans MS" pitchFamily="66" charset="0"/>
              </a:rPr>
              <a:t>gravi</a:t>
            </a:r>
            <a:r>
              <a:rPr lang="pt-BR" sz="1200" dirty="0" smtClean="0">
                <a:latin typeface="Comic Sans MS" pitchFamily="66" charset="0"/>
              </a:rPr>
              <a:t>/peso.html&gt;.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276872"/>
            <a:ext cx="8183880" cy="36004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	</a:t>
            </a: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ea typeface="Calibri"/>
                <a:cs typeface="Arial" pitchFamily="34" charset="0"/>
              </a:rPr>
              <a:t> </a:t>
            </a:r>
            <a:r>
              <a:rPr lang="pt-BR" sz="2600" dirty="0" smtClean="0">
                <a:latin typeface="Comic Sans MS" pitchFamily="66" charset="0"/>
                <a:ea typeface="Calibri"/>
              </a:rPr>
              <a:t>A palavra HORIZONTAL</a:t>
            </a:r>
            <a:r>
              <a:rPr lang="pt-BR" sz="2600" dirty="0" smtClean="0">
                <a:solidFill>
                  <a:srgbClr val="000000"/>
                </a:solidFill>
                <a:latin typeface="Comic Sans MS" pitchFamily="66" charset="0"/>
                <a:ea typeface="Times New Roman"/>
              </a:rPr>
              <a:t> vem de horizonte, que  vem do Grego HORÍZEIN, que significa “delimitar, separar, dividir”.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Retas perpendiculares</a:t>
            </a:r>
          </a:p>
        </p:txBody>
      </p:sp>
      <p:pic>
        <p:nvPicPr>
          <p:cNvPr id="7" name="Imagem 6" descr="http://www.colegioweb.com.br/wp-content/uploads/2227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9240"/>
            <a:ext cx="540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09 – </a:t>
            </a:r>
            <a:r>
              <a:rPr lang="pt-BR" sz="1200" dirty="0" smtClean="0">
                <a:latin typeface="Comic Sans MS" pitchFamily="66" charset="0"/>
              </a:rPr>
              <a:t>Retas perpendiculares.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746376"/>
            <a:ext cx="8183880" cy="41227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3100" dirty="0" smtClean="0">
                <a:latin typeface="Comic Sans MS" pitchFamily="66" charset="0"/>
                <a:cs typeface="Arial" pitchFamily="34" charset="0"/>
              </a:rPr>
              <a:t>	Proposta de ação profissional resultante da dissertação realizada sob orientação da Prof.ª Dr.ª Iramaia Jorge Cabral de Paulo, coorientação do Prof. Dr. Marcelo Paes de Barros e apresentada à banca examinadora como requisito parcial à obtenção do Título de Mestre em Ensino de Ciências Naturais – Área de Concentração “Ensino de Física”, pelo Programa de Pós-Graduação em Ensino de Ciências Naturais da Universidade Federal de Mato Grosso.</a:t>
            </a:r>
          </a:p>
          <a:p>
            <a:pPr algn="ctr"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323528" y="5230252"/>
            <a:ext cx="8183880" cy="1439108"/>
          </a:xfrm>
          <a:prstGeom prst="rect">
            <a:avLst/>
          </a:prstGeom>
        </p:spPr>
        <p:txBody>
          <a:bodyPr vert="horz" lIns="182880" tIns="91440">
            <a:normAutofit fontScale="77500" lnSpcReduction="20000"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Maurino Atanásio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Arial" pitchFamily="34" charset="0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Cuiabá-MT 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 2014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Retas perpendiculares</a:t>
            </a:r>
          </a:p>
        </p:txBody>
      </p:sp>
      <p:pic>
        <p:nvPicPr>
          <p:cNvPr id="7" name="Imagem 6" descr="http://4.bp.blogspot.com/_d73bjHnKWnQ/TB_DHXYpcmI/AAAAAAAAAB0/vxbdboRYnqI/s1600/Pontos+Cardeai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348880"/>
            <a:ext cx="54006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10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Pontos cardeais (Fonte: </a:t>
            </a:r>
            <a:r>
              <a:rPr lang="pt-BR" sz="1200" dirty="0" smtClean="0">
                <a:latin typeface="Comic Sans MS" pitchFamily="66" charset="0"/>
              </a:rPr>
              <a:t>Disponível em: &lt;http://edinaldo-mil.blogspot.com.br/2010/06/pontos-cardeais.html&gt;.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Retas que incidem numa superfície curva </a:t>
            </a:r>
          </a:p>
        </p:txBody>
      </p:sp>
      <p:pic>
        <p:nvPicPr>
          <p:cNvPr id="8" name="Imagem 7" descr="http://3.bp.blogspot.com/-obWbY1f0rWU/UOlVpGqjtoI/AAAAAAAAD8o/hjkeaop9DXY/s640/iNCID%C3%8ANCIA+DE+RAIOS+SOBRE+A+TERR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6296" y="2348880"/>
            <a:ext cx="540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11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Retas</a:t>
            </a:r>
            <a:r>
              <a:rPr kumimoji="0" lang="pt-BR" sz="1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que incidem numa superfície curva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(Fonte: </a:t>
            </a:r>
            <a:r>
              <a:rPr lang="pt-BR" sz="1200" dirty="0" smtClean="0">
                <a:latin typeface="Comic Sans MS" pitchFamily="66" charset="0"/>
              </a:rPr>
              <a:t>Disponível em: &lt;http://geogra falando.blogspot.com.</a:t>
            </a:r>
            <a:r>
              <a:rPr lang="pt-BR" sz="1200" dirty="0" err="1" smtClean="0">
                <a:latin typeface="Comic Sans MS" pitchFamily="66" charset="0"/>
              </a:rPr>
              <a:t>br</a:t>
            </a:r>
            <a:r>
              <a:rPr lang="pt-BR" sz="1200" dirty="0" smtClean="0">
                <a:latin typeface="Comic Sans MS" pitchFamily="66" charset="0"/>
              </a:rPr>
              <a:t>/2012/12/</a:t>
            </a:r>
            <a:r>
              <a:rPr lang="pt-BR" sz="1200" dirty="0" err="1" smtClean="0">
                <a:latin typeface="Comic Sans MS" pitchFamily="66" charset="0"/>
              </a:rPr>
              <a:t>clima-influencia-da</a:t>
            </a:r>
            <a:r>
              <a:rPr lang="pt-BR" sz="1200" dirty="0" smtClean="0">
                <a:latin typeface="Comic Sans MS" pitchFamily="66" charset="0"/>
              </a:rPr>
              <a:t>-latitude_14 86.</a:t>
            </a:r>
            <a:r>
              <a:rPr lang="pt-BR" sz="1200" dirty="0" err="1" smtClean="0">
                <a:latin typeface="Comic Sans MS" pitchFamily="66" charset="0"/>
              </a:rPr>
              <a:t>html</a:t>
            </a:r>
            <a:r>
              <a:rPr lang="pt-BR" sz="1200" dirty="0" smtClean="0">
                <a:latin typeface="Comic Sans MS" pitchFamily="66" charset="0"/>
              </a:rPr>
              <a:t>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uma reta e um plano – reta contida no plano </a:t>
            </a: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12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Reta contida num plano.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0" name="Imagem 9" descr="C:\Users\Maurino\Documents\FIG 33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428868"/>
            <a:ext cx="540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572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5333249"/>
            <a:ext cx="1579855" cy="310329"/>
          </a:xfrm>
          <a:prstGeom prst="rect">
            <a:avLst/>
          </a:prstGeom>
          <a:noFill/>
        </p:spPr>
      </p:pic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45720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uma reta e um plano – reta concorrente ao plano 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13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Reta concorrente ao plano.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5206" y="2403578"/>
            <a:ext cx="540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uma reta e um plano – reta paralela ao plano </a:t>
            </a: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14 – </a:t>
            </a:r>
            <a:r>
              <a:rPr lang="pt-BR" sz="1200" dirty="0" smtClean="0">
                <a:latin typeface="Comic Sans MS" pitchFamily="66" charset="0"/>
              </a:rPr>
              <a:t>Reta paralela ao plano.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6" name="Imagem 5" descr="C:\Users\W8\Desktop\Maurino\Novo(a) Apresentação do Microsoft Office PowerPoin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428868"/>
            <a:ext cx="540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duas retas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15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Posições relativas de retas</a:t>
            </a:r>
            <a:r>
              <a:rPr kumimoji="0" lang="pt-BR" sz="1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em relação ao plano.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84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Retas reversas 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16 – </a:t>
            </a:r>
            <a:r>
              <a:rPr lang="pt-BR" sz="1200" dirty="0" smtClean="0">
                <a:latin typeface="Comic Sans MS" pitchFamily="66" charset="0"/>
              </a:rPr>
              <a:t>Retas reversas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428736"/>
            <a:ext cx="3960000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dois planos – planos coincidentes</a:t>
            </a: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17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Planos</a:t>
            </a:r>
            <a:r>
              <a:rPr kumimoji="0" lang="pt-BR" sz="1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coincidentes.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8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3116"/>
            <a:ext cx="684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dois planos – planos paralelos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18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Planos paralelos.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9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3116"/>
            <a:ext cx="36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Posições relativas de dois planos – planos secantes</a:t>
            </a:r>
          </a:p>
        </p:txBody>
      </p:sp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19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Planos secantes.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25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3116"/>
            <a:ext cx="360000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186045" y="2967335"/>
            <a:ext cx="2771913" cy="923330"/>
          </a:xfrm>
          <a:prstGeom prst="rect">
            <a:avLst/>
          </a:prstGeom>
          <a:ln/>
          <a:scene3d>
            <a:camera prst="isometricOffAxis1Right"/>
            <a:lightRig rig="contrasting" dir="t">
              <a:rot lat="0" lon="0" rev="12000000"/>
            </a:lightRig>
          </a:scene3d>
          <a:sp3d prstMaterial="powder">
            <a:bevelT h="508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Aula 02</a:t>
            </a:r>
            <a:endParaRPr lang="pt-B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Ângulo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20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Ângulo.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3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57950" y="2143116"/>
            <a:ext cx="3600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Planos secantes</a:t>
            </a:r>
          </a:p>
        </p:txBody>
      </p:sp>
      <p:pic>
        <p:nvPicPr>
          <p:cNvPr id="7" name="Imagem 6" descr="http://4.bp.blogspot.com/-V2qntmIc5Eo/T8E20fgV2pI/AAAAAAAABrE/hKk1TeKdDCc/s1600/Esta%C3%A7%C3%B5es+do+ano+inclina%C3%A7%C3%A3o+do+eixo+terrestr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04" y="1785926"/>
            <a:ext cx="5572164" cy="401652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lvl="0" algn="just"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21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Planos secantes (Fonte: </a:t>
            </a:r>
            <a:r>
              <a:rPr lang="pt-BR" sz="1200" dirty="0" smtClean="0">
                <a:latin typeface="Comic Sans MS" pitchFamily="66" charset="0"/>
              </a:rPr>
              <a:t>Disponível em: &lt;http://www.mentirasverissimas.com/2012/05/as-quatro-estacoes-do-ano-primavera.</a:t>
            </a:r>
            <a:r>
              <a:rPr lang="pt-BR" sz="1200" dirty="0" err="1" smtClean="0">
                <a:latin typeface="Comic Sans MS" pitchFamily="66" charset="0"/>
              </a:rPr>
              <a:t>ht</a:t>
            </a:r>
            <a:r>
              <a:rPr lang="pt-BR" sz="1200" dirty="0" smtClean="0">
                <a:latin typeface="Comic Sans MS" pitchFamily="66" charset="0"/>
              </a:rPr>
              <a:t> ml&gt;. Acesso em: 15 jun. 2014).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Tipos de ângulos</a:t>
            </a:r>
          </a:p>
        </p:txBody>
      </p:sp>
      <p:sp>
        <p:nvSpPr>
          <p:cNvPr id="7" name="Espaço Reservado para Conteúdo 2"/>
          <p:cNvSpPr txBox="1">
            <a:spLocks/>
          </p:cNvSpPr>
          <p:nvPr/>
        </p:nvSpPr>
        <p:spPr>
          <a:xfrm>
            <a:off x="467544" y="5929330"/>
            <a:ext cx="8183880" cy="64807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Figura 22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Tipos de ângulos.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9" name="Imagem 8" descr="C:\Users\Maurino\Documents\FIG 4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1024" y="2357430"/>
            <a:ext cx="6840000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 Unidades de medidas de ângulos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ea typeface="Calibri"/>
              </a:rPr>
              <a:t> </a:t>
            </a: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Ângulo de um grau (1) é o ângulo submúltiplo segundo 90 (noventa) de um ângulo reto.</a:t>
            </a:r>
          </a:p>
          <a:p>
            <a:pPr marL="360000" algn="just"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Ângulo de um grau =          , um ângulo reto tem 90 graus (90).</a:t>
            </a:r>
          </a:p>
          <a:p>
            <a:pPr marL="360000" algn="just"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Ângulo de um minuto (1’) é o ângulo submúltiplo segundo 60 do ângulo de um grau.</a:t>
            </a:r>
          </a:p>
        </p:txBody>
      </p:sp>
      <p:pic>
        <p:nvPicPr>
          <p:cNvPr id="4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7956" y="3573016"/>
            <a:ext cx="936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 Unidades de medidas de ângulos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ea typeface="Calibri"/>
              </a:rPr>
              <a:t> </a:t>
            </a: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1’ =  ,  um grau tem 60 minutos (60´)</a:t>
            </a:r>
          </a:p>
          <a:p>
            <a:pPr marL="360000" algn="just"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Ângulo de um segundo (1”) é o ângulo submúltiplo segundo 60 do ângulo de um minuto</a:t>
            </a:r>
          </a:p>
          <a:p>
            <a:pPr marL="360000" algn="just"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1’’</a:t>
            </a:r>
          </a:p>
        </p:txBody>
      </p:sp>
      <p:pic>
        <p:nvPicPr>
          <p:cNvPr id="6" name="Picture 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92896"/>
            <a:ext cx="468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3" y="4293096"/>
            <a:ext cx="468000" cy="4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132856"/>
            <a:ext cx="8183880" cy="352839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pt-BR" sz="3000" b="1" dirty="0" smtClean="0">
                <a:latin typeface="Comic Sans MS" pitchFamily="66" charset="0"/>
              </a:rPr>
              <a:t>Introdução</a:t>
            </a:r>
          </a:p>
          <a:p>
            <a:pPr algn="ctr">
              <a:buNone/>
            </a:pPr>
            <a:endParaRPr lang="pt-BR" sz="3000" b="1" dirty="0" smtClean="0">
              <a:latin typeface="Comic Sans MS" pitchFamily="66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3000" b="1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Com o objetivo de explicar o conteúdo Estações do Ano fundamentados na Geometria, essa aula continuará dando significados aos conceitos matemáticos, associando-os sempre com a Geografia e Ciências</a:t>
            </a:r>
            <a:endParaRPr lang="pt-BR" sz="3000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algn="ctr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.1</a:t>
            </a:r>
            <a:r>
              <a:rPr kumimoji="0" lang="pt-B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  <a:ea typeface="Calibri" pitchFamily="34" charset="0"/>
                <a:cs typeface="Arial" pitchFamily="34" charset="0"/>
              </a:rPr>
              <a:t>Desenhe abaixo retas verticais, retas horizontais e retas oblíquas, identificando-as.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lang="pt-BR" sz="2600" b="1" dirty="0" smtClean="0">
                <a:latin typeface="Comic Sans MS" pitchFamily="66" charset="0"/>
              </a:rPr>
              <a:t>2</a:t>
            </a: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.2</a:t>
            </a:r>
            <a:r>
              <a:rPr kumimoji="0" lang="pt-BR" sz="2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r>
              <a:rPr lang="pt-BR" sz="2600" dirty="0" smtClean="0">
                <a:latin typeface="Comic Sans MS" pitchFamily="66" charset="0"/>
              </a:rPr>
              <a:t>Considerando a poesia e as imagens abaixo, como você entende o que é Horizonte?</a:t>
            </a:r>
            <a:endParaRPr lang="pt-BR" sz="26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276872"/>
            <a:ext cx="8183880" cy="3168352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lang="pt-BR" sz="2400" i="1" dirty="0" smtClean="0">
                <a:latin typeface="Comic Sans MS" pitchFamily="66" charset="0"/>
              </a:rPr>
              <a:t>“A utopia está lá no horizonte. Me aproximo dois passos, ela se afasta dois passos. Caminho dez passos e o horizonte corre dez passos. Por mais que eu caminhe, jamais alcançarei. Para que serve a utopia? Serve para isso: para que eu não deixe de caminhar.“</a:t>
            </a:r>
          </a:p>
          <a:p>
            <a:pPr algn="just">
              <a:buClr>
                <a:schemeClr val="accent1"/>
              </a:buClr>
              <a:buSzPct val="80000"/>
            </a:pPr>
            <a:endParaRPr lang="pt-BR" sz="2400" i="1" dirty="0" smtClean="0">
              <a:latin typeface="Comic Sans MS" pitchFamily="66" charset="0"/>
            </a:endParaRPr>
          </a:p>
          <a:p>
            <a:pPr algn="r">
              <a:buClr>
                <a:schemeClr val="accent1"/>
              </a:buClr>
              <a:buSzPct val="80000"/>
            </a:pPr>
            <a:r>
              <a:rPr lang="pt-BR" sz="2400" i="1" dirty="0" smtClean="0">
                <a:latin typeface="Comic Sans MS" pitchFamily="66" charset="0"/>
              </a:rPr>
              <a:t>Eduardo Galeano</a:t>
            </a: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http://3.bp.blogspot.com/-NO08rzRBCEM/TlFy_wszYLI/AAAAAAAAa_4/iWdyp9mJWOU/s1600/horizonte2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69317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01 – </a:t>
            </a:r>
            <a:r>
              <a:rPr lang="pt-BR" sz="1200" dirty="0" smtClean="0">
                <a:latin typeface="Comic Sans MS" pitchFamily="66" charset="0"/>
              </a:rPr>
              <a:t>Horizonte (Fonte: Disponível em: &lt;http://celulaon.blogspot.com.br/2012/10/horizonte-infinito.html&gt;.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1159</TotalTime>
  <Words>1068</Words>
  <Application>Microsoft Office PowerPoint</Application>
  <PresentationFormat>Apresentação na tela (4:3)</PresentationFormat>
  <Paragraphs>155</Paragraphs>
  <Slides>44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44</vt:i4>
      </vt:variant>
    </vt:vector>
  </HeadingPairs>
  <TitlesOfParts>
    <vt:vector size="46" baseType="lpstr">
      <vt:lpstr>Aspecto</vt:lpstr>
      <vt:lpstr>Imagem de Bitmap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Vídeo explicativo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cti</dc:creator>
  <cp:lastModifiedBy>Samuel</cp:lastModifiedBy>
  <cp:revision>179</cp:revision>
  <dcterms:created xsi:type="dcterms:W3CDTF">2014-04-09T12:01:04Z</dcterms:created>
  <dcterms:modified xsi:type="dcterms:W3CDTF">2015-12-12T03:12:01Z</dcterms:modified>
</cp:coreProperties>
</file>