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321" r:id="rId3"/>
    <p:sldId id="322" r:id="rId4"/>
    <p:sldId id="323" r:id="rId5"/>
    <p:sldId id="324" r:id="rId6"/>
    <p:sldId id="325" r:id="rId7"/>
    <p:sldId id="326" r:id="rId8"/>
    <p:sldId id="327" r:id="rId9"/>
    <p:sldId id="329" r:id="rId10"/>
    <p:sldId id="328" r:id="rId11"/>
    <p:sldId id="330" r:id="rId12"/>
    <p:sldId id="331" r:id="rId13"/>
    <p:sldId id="332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ângulo de cantos arredondados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tângulo de cantos arredondados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ítulo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20" name="Subtítulo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sp>
        <p:nvSpPr>
          <p:cNvPr id="19" name="Espaço Reservado para Data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B59319-9BD4-40D5-923C-C38DCD9827C3}" type="datetimeFigureOut">
              <a:rPr lang="pt-BR" smtClean="0"/>
              <a:pPr/>
              <a:t>11/12/2015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11" name="Espaço Reservado para Número de Slid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5B190C-6DD8-4408-BE9B-757D08F3FB3B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B59319-9BD4-40D5-923C-C38DCD9827C3}" type="datetimeFigureOut">
              <a:rPr lang="pt-BR" smtClean="0"/>
              <a:pPr/>
              <a:t>11/12/2015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5B190C-6DD8-4408-BE9B-757D08F3FB3B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B59319-9BD4-40D5-923C-C38DCD9827C3}" type="datetimeFigureOut">
              <a:rPr lang="pt-BR" smtClean="0"/>
              <a:pPr/>
              <a:t>11/12/2015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5B190C-6DD8-4408-BE9B-757D08F3FB3B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B59319-9BD4-40D5-923C-C38DCD9827C3}" type="datetimeFigureOut">
              <a:rPr lang="pt-BR" smtClean="0"/>
              <a:pPr/>
              <a:t>11/12/2015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5B190C-6DD8-4408-BE9B-757D08F3FB3B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ângulo de cantos arredondados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tângulo de cantos arredondados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B59319-9BD4-40D5-923C-C38DCD9827C3}" type="datetimeFigureOut">
              <a:rPr lang="pt-BR" smtClean="0"/>
              <a:pPr/>
              <a:t>11/12/2015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5B190C-6DD8-4408-BE9B-757D08F3FB3B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B59319-9BD4-40D5-923C-C38DCD9827C3}" type="datetimeFigureOut">
              <a:rPr lang="pt-BR" smtClean="0"/>
              <a:pPr/>
              <a:t>11/12/2015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5B190C-6DD8-4408-BE9B-757D08F3FB3B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B59319-9BD4-40D5-923C-C38DCD9827C3}" type="datetimeFigureOut">
              <a:rPr lang="pt-BR" smtClean="0"/>
              <a:pPr/>
              <a:t>11/12/2015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5B190C-6DD8-4408-BE9B-757D08F3FB3B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B59319-9BD4-40D5-923C-C38DCD9827C3}" type="datetimeFigureOut">
              <a:rPr lang="pt-BR" smtClean="0"/>
              <a:pPr/>
              <a:t>11/12/2015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5B190C-6DD8-4408-BE9B-757D08F3FB3B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de cantos arredondados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B59319-9BD4-40D5-923C-C38DCD9827C3}" type="datetimeFigureOut">
              <a:rPr lang="pt-BR" smtClean="0"/>
              <a:pPr/>
              <a:t>11/12/2015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5B190C-6DD8-4408-BE9B-757D08F3FB3B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B59319-9BD4-40D5-923C-C38DCD9827C3}" type="datetimeFigureOut">
              <a:rPr lang="pt-BR" smtClean="0"/>
              <a:pPr/>
              <a:t>11/12/2015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5B190C-6DD8-4408-BE9B-757D08F3FB3B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ângulo de cantos arredondados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Arredondar Retângulo em um Canto Único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B59319-9BD4-40D5-923C-C38DCD9827C3}" type="datetimeFigureOut">
              <a:rPr lang="pt-BR" smtClean="0"/>
              <a:pPr/>
              <a:t>11/12/2015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5B190C-6DD8-4408-BE9B-757D08F3FB3B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pt-BR" smtClean="0"/>
              <a:t>Clique no ícone para adicionar uma imagem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de cantos arredondados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tângulo de cantos arredondados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Espaço Reservado para Título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25" name="Espaço Reservado para Data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22B59319-9BD4-40D5-923C-C38DCD9827C3}" type="datetimeFigureOut">
              <a:rPr lang="pt-BR" smtClean="0"/>
              <a:pPr/>
              <a:t>11/12/2015</a:t>
            </a:fld>
            <a:endParaRPr lang="pt-BR"/>
          </a:p>
        </p:txBody>
      </p:sp>
      <p:sp>
        <p:nvSpPr>
          <p:cNvPr id="18" name="Espaço Reservado para Rodapé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185B190C-6DD8-4408-BE9B-757D08F3FB3B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Maurino_vers&#245;es%20finais\Aula%2003.mp4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UNIVERSIDADE FEDERAL DE MATO GROSSO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14546" y="928670"/>
            <a:ext cx="4429156" cy="207170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1500166" y="3857628"/>
          <a:ext cx="6250327" cy="785819"/>
        </p:xfrm>
        <a:graphic>
          <a:graphicData uri="http://schemas.openxmlformats.org/presentationml/2006/ole">
            <p:oleObj spid="_x0000_s1029" name="Imagem de Bitmap" r:id="rId4" imgW="3895238" imgH="1076475" progId="PBrush">
              <p:embed/>
            </p:oleObj>
          </a:graphicData>
        </a:graphic>
      </p:graphicFrame>
      <p:sp>
        <p:nvSpPr>
          <p:cNvPr id="8" name="CaixaDeTexto 7"/>
          <p:cNvSpPr txBox="1"/>
          <p:nvPr/>
        </p:nvSpPr>
        <p:spPr>
          <a:xfrm>
            <a:off x="428596" y="5000636"/>
            <a:ext cx="8286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latin typeface="Arial" pitchFamily="34" charset="0"/>
                <a:cs typeface="Arial" pitchFamily="34" charset="0"/>
              </a:rPr>
              <a:t>MESTRADO PROFISSIONAL EM ENSINO DE CIÊNCIAS NATURAIS</a:t>
            </a:r>
            <a:endParaRPr lang="pt-BR" dirty="0">
              <a:latin typeface="Arial" pitchFamily="34" charset="0"/>
              <a:cs typeface="Arial" pitchFamily="34" charset="0"/>
            </a:endParaRPr>
          </a:p>
          <a:p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Questionário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467544" y="2636912"/>
            <a:ext cx="8183880" cy="1800200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marL="0" lvl="1" algn="just">
              <a:buClr>
                <a:schemeClr val="accent1"/>
              </a:buClr>
              <a:buSzPct val="80000"/>
            </a:pPr>
            <a:r>
              <a:rPr lang="pt-BR" sz="2800" b="1" dirty="0" smtClean="0">
                <a:latin typeface="Comic Sans MS" pitchFamily="66" charset="0"/>
              </a:rPr>
              <a:t>3</a:t>
            </a:r>
            <a:r>
              <a:rPr kumimoji="0" lang="pt-B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.5 </a:t>
            </a:r>
            <a:r>
              <a:rPr lang="pt-BR" sz="2800" noProof="0" dirty="0" smtClean="0">
                <a:latin typeface="Comic Sans MS" pitchFamily="66" charset="0"/>
              </a:rPr>
              <a:t>Por que ocorrem as estações do ano?</a:t>
            </a:r>
            <a:endParaRPr lang="pt-BR" sz="2800" dirty="0" smtClean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Questionário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467544" y="2636912"/>
            <a:ext cx="8183880" cy="1800200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marL="0" lvl="1" algn="just">
              <a:buClr>
                <a:schemeClr val="accent1"/>
              </a:buClr>
              <a:buSzPct val="80000"/>
            </a:pPr>
            <a:r>
              <a:rPr lang="pt-BR" sz="2800" b="1" dirty="0" smtClean="0">
                <a:latin typeface="Comic Sans MS" pitchFamily="66" charset="0"/>
              </a:rPr>
              <a:t>3</a:t>
            </a:r>
            <a:r>
              <a:rPr kumimoji="0" lang="pt-B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.6 </a:t>
            </a:r>
            <a:r>
              <a:rPr lang="pt-BR" sz="2800" noProof="0" dirty="0" smtClean="0">
                <a:latin typeface="Comic Sans MS" pitchFamily="66" charset="0"/>
              </a:rPr>
              <a:t>Como ocorrem as estações do ano?</a:t>
            </a:r>
            <a:endParaRPr lang="pt-BR" sz="2800" dirty="0" smtClean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Questionário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467544" y="2636912"/>
            <a:ext cx="8183880" cy="1800200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marL="0" lvl="1" algn="just">
              <a:buClr>
                <a:schemeClr val="accent1"/>
              </a:buClr>
              <a:buSzPct val="80000"/>
            </a:pPr>
            <a:r>
              <a:rPr lang="pt-BR" sz="2800" b="1" dirty="0" smtClean="0">
                <a:latin typeface="Comic Sans MS" pitchFamily="66" charset="0"/>
              </a:rPr>
              <a:t>3</a:t>
            </a:r>
            <a:r>
              <a:rPr kumimoji="0" lang="pt-B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.7 </a:t>
            </a:r>
            <a:r>
              <a:rPr kumimoji="0" lang="pt-BR" sz="2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O que são Equinócios e Solstícios?</a:t>
            </a:r>
            <a:endParaRPr lang="pt-BR" sz="2800" dirty="0" smtClean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ula 03.mp4">
            <a:hlinkClick r:id="" action="ppaction://media"/>
          </p:cNvPr>
          <p:cNvPicPr>
            <a:picLocks noRo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611560" y="1124744"/>
            <a:ext cx="7920000" cy="4680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2852936"/>
            <a:ext cx="8183880" cy="765808"/>
          </a:xfrm>
        </p:spPr>
        <p:txBody>
          <a:bodyPr>
            <a:normAutofit/>
          </a:bodyPr>
          <a:lstStyle/>
          <a:p>
            <a:pPr algn="ctr"/>
            <a:r>
              <a:rPr lang="pt-BR" sz="2800" dirty="0" smtClean="0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Vídeo explicativo</a:t>
            </a:r>
            <a:endParaRPr lang="pt-BR" sz="2800" dirty="0">
              <a:solidFill>
                <a:schemeClr val="bg1"/>
              </a:solidFill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Comentários e explicações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627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Comentários e explicações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467544" y="1268760"/>
            <a:ext cx="8183880" cy="460851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algn="just">
              <a:buSzPct val="100000"/>
              <a:buFont typeface="Wingdings" pitchFamily="2" charset="2"/>
              <a:buChar char="Ø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  <a:buFont typeface="Wingdings" pitchFamily="2" charset="2"/>
              <a:buChar char="Ø"/>
            </a:pPr>
            <a:r>
              <a:rPr lang="pt-BR" sz="2400" dirty="0" smtClean="0">
                <a:latin typeface="Comic Sans MS" pitchFamily="66" charset="0"/>
                <a:cs typeface="Arial" pitchFamily="34" charset="0"/>
              </a:rPr>
              <a:t> Estações ao Ano</a:t>
            </a:r>
          </a:p>
          <a:p>
            <a:pPr algn="just">
              <a:buSzPct val="100000"/>
              <a:buFont typeface="Wingdings" pitchFamily="2" charset="2"/>
              <a:buChar char="Ø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</a:pPr>
            <a:r>
              <a:rPr lang="pt-BR" sz="2400" dirty="0" smtClean="0">
                <a:latin typeface="Comic Sans MS" pitchFamily="66" charset="0"/>
              </a:rPr>
              <a:t>	Portanto, a causa principal das modificações que ocorrem na temperatura dos hemisférios Norte e Sul da Terra de forma periódica, ao longo do ano e que chamamos de estações do ano, é a variação de calor recebida pelos diferentes hemisférios da Terra, em função das diferentes posições desses hemisférios em relação ao Sol.</a:t>
            </a: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  <a:buFont typeface="Wingdings" pitchFamily="2" charset="2"/>
              <a:buChar char="Ø"/>
            </a:pPr>
            <a:endParaRPr lang="pt-BR" sz="26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  <a:buFont typeface="Wingdings" pitchFamily="2" charset="2"/>
              <a:buChar char="Ø"/>
            </a:pPr>
            <a:endParaRPr kumimoji="0" lang="pt-B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Comentários e explicações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467544" y="1268760"/>
            <a:ext cx="8183880" cy="460851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algn="just">
              <a:buSzPct val="100000"/>
              <a:buFont typeface="Wingdings" pitchFamily="2" charset="2"/>
              <a:buChar char="Ø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  <a:buFont typeface="Wingdings" pitchFamily="2" charset="2"/>
              <a:buChar char="Ø"/>
            </a:pPr>
            <a:r>
              <a:rPr lang="pt-BR" sz="2400" dirty="0" smtClean="0">
                <a:latin typeface="Comic Sans MS" pitchFamily="66" charset="0"/>
                <a:cs typeface="Arial" pitchFamily="34" charset="0"/>
              </a:rPr>
              <a:t> Por que ocorrem as estações do ano?</a:t>
            </a:r>
          </a:p>
          <a:p>
            <a:pPr algn="just">
              <a:buSzPct val="100000"/>
              <a:buFont typeface="Wingdings" pitchFamily="2" charset="2"/>
              <a:buChar char="Ø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</a:pPr>
            <a:r>
              <a:rPr lang="pt-BR" sz="2400" dirty="0" smtClean="0">
                <a:latin typeface="Comic Sans MS" pitchFamily="66" charset="0"/>
              </a:rPr>
              <a:t>	Ocorrem d</a:t>
            </a:r>
            <a:r>
              <a:rPr lang="pt-BR" sz="2400" dirty="0" smtClean="0">
                <a:latin typeface="Comic Sans MS" pitchFamily="66" charset="0"/>
                <a:ea typeface="Times New Roman"/>
              </a:rPr>
              <a:t>evido ao eixo de rotação da Terra se manter, durante milênios, praticamente paralelo a uma mesma direção fixa no espaço e estar inclinado cerca de 23,5º  em relação ao plano da órbita da Terra, sendo mais preciso 23º 27’ 30”. </a:t>
            </a: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  <a:buFont typeface="Wingdings" pitchFamily="2" charset="2"/>
              <a:buChar char="Ø"/>
            </a:pPr>
            <a:endParaRPr lang="pt-BR" sz="26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  <a:buFont typeface="Wingdings" pitchFamily="2" charset="2"/>
              <a:buChar char="Ø"/>
            </a:pPr>
            <a:endParaRPr kumimoji="0" lang="pt-B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Comentários e explicações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467544" y="1268760"/>
            <a:ext cx="8183880" cy="460851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algn="just">
              <a:buSzPct val="100000"/>
              <a:buFont typeface="Wingdings" pitchFamily="2" charset="2"/>
              <a:buChar char="Ø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  <a:buFont typeface="Wingdings" pitchFamily="2" charset="2"/>
              <a:buChar char="Ø"/>
            </a:pPr>
            <a:r>
              <a:rPr lang="pt-BR" sz="2400" dirty="0" smtClean="0">
                <a:latin typeface="Comic Sans MS" pitchFamily="66" charset="0"/>
                <a:cs typeface="Arial" pitchFamily="34" charset="0"/>
              </a:rPr>
              <a:t> Por que ocorrem as estações do ano?</a:t>
            </a:r>
          </a:p>
          <a:p>
            <a:pPr algn="just">
              <a:buSzPct val="100000"/>
              <a:buFont typeface="Wingdings" pitchFamily="2" charset="2"/>
              <a:buChar char="Ø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</a:pPr>
            <a:r>
              <a:rPr lang="pt-BR" sz="2400" dirty="0" smtClean="0">
                <a:latin typeface="Comic Sans MS" pitchFamily="66" charset="0"/>
              </a:rPr>
              <a:t>	</a:t>
            </a:r>
            <a:r>
              <a:rPr lang="pt-BR" sz="2400" dirty="0" smtClean="0">
                <a:latin typeface="Comic Sans MS" pitchFamily="66" charset="0"/>
                <a:ea typeface="Times New Roman"/>
              </a:rPr>
              <a:t>Portanto, se temos inverno e verão é devido a inclinação do eixo terrestre. Quando a parte do planeta em que nos encontramos, no seu movimento de translação, estiver inclinada para o lado oposto ao do Sol temos o inverno e quando a parte em que nos encontramos estiver inclinada em direção ao Sol, temos o verão.</a:t>
            </a: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  <a:buFont typeface="Wingdings" pitchFamily="2" charset="2"/>
              <a:buChar char="Ø"/>
            </a:pPr>
            <a:endParaRPr lang="pt-BR" sz="26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  <a:buFont typeface="Wingdings" pitchFamily="2" charset="2"/>
              <a:buChar char="Ø"/>
            </a:pPr>
            <a:endParaRPr kumimoji="0" lang="pt-B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Comentários e explicações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467544" y="1268760"/>
            <a:ext cx="8183880" cy="460851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algn="just">
              <a:buSzPct val="100000"/>
              <a:buFont typeface="Wingdings" pitchFamily="2" charset="2"/>
              <a:buChar char="Ø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  <a:buFont typeface="Wingdings" pitchFamily="2" charset="2"/>
              <a:buChar char="Ø"/>
            </a:pPr>
            <a:r>
              <a:rPr lang="pt-BR" sz="2400" dirty="0" smtClean="0">
                <a:latin typeface="Comic Sans MS" pitchFamily="66" charset="0"/>
                <a:cs typeface="Arial" pitchFamily="34" charset="0"/>
              </a:rPr>
              <a:t> As estações do ano são:</a:t>
            </a:r>
          </a:p>
          <a:p>
            <a:pPr algn="just">
              <a:buSzPct val="100000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marL="360000" algn="just">
              <a:buSzPct val="100000"/>
              <a:buFont typeface="Arial" pitchFamily="34" charset="0"/>
              <a:buChar char="•"/>
            </a:pPr>
            <a:r>
              <a:rPr lang="pt-BR" sz="2400" dirty="0" smtClean="0">
                <a:latin typeface="Comic Sans MS" pitchFamily="66" charset="0"/>
                <a:cs typeface="Arial" pitchFamily="34" charset="0"/>
              </a:rPr>
              <a:t> Verão</a:t>
            </a:r>
          </a:p>
          <a:p>
            <a:pPr marL="360000" algn="just">
              <a:buSzPct val="100000"/>
              <a:buFont typeface="Arial" pitchFamily="34" charset="0"/>
              <a:buChar char="•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marL="360000" algn="just">
              <a:buSzPct val="100000"/>
              <a:buFont typeface="Arial" pitchFamily="34" charset="0"/>
              <a:buChar char="•"/>
            </a:pPr>
            <a:r>
              <a:rPr lang="pt-BR" sz="2400" dirty="0" smtClean="0">
                <a:latin typeface="Comic Sans MS" pitchFamily="66" charset="0"/>
                <a:cs typeface="Arial" pitchFamily="34" charset="0"/>
              </a:rPr>
              <a:t> Outono</a:t>
            </a:r>
          </a:p>
          <a:p>
            <a:pPr marL="360000" algn="just">
              <a:buSzPct val="100000"/>
              <a:buFont typeface="Arial" pitchFamily="34" charset="0"/>
              <a:buChar char="•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marL="360000" algn="just">
              <a:buSzPct val="100000"/>
              <a:buFont typeface="Arial" pitchFamily="34" charset="0"/>
              <a:buChar char="•"/>
            </a:pPr>
            <a:r>
              <a:rPr lang="pt-BR" sz="2400" dirty="0" smtClean="0">
                <a:latin typeface="Comic Sans MS" pitchFamily="66" charset="0"/>
                <a:cs typeface="Arial" pitchFamily="34" charset="0"/>
              </a:rPr>
              <a:t> Inverno</a:t>
            </a:r>
          </a:p>
          <a:p>
            <a:pPr marL="360000" algn="just">
              <a:buSzPct val="100000"/>
              <a:buFont typeface="Arial" pitchFamily="34" charset="0"/>
              <a:buChar char="•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marL="360000" algn="just">
              <a:buSzPct val="100000"/>
              <a:buFont typeface="Arial" pitchFamily="34" charset="0"/>
              <a:buChar char="•"/>
            </a:pPr>
            <a:r>
              <a:rPr lang="pt-BR" sz="2400" dirty="0" smtClean="0">
                <a:latin typeface="Comic Sans MS" pitchFamily="66" charset="0"/>
                <a:cs typeface="Arial" pitchFamily="34" charset="0"/>
              </a:rPr>
              <a:t> Primavera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Comentários e explicações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467544" y="1268760"/>
            <a:ext cx="8183880" cy="460851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algn="just">
              <a:buSzPct val="100000"/>
              <a:buFont typeface="Wingdings" pitchFamily="2" charset="2"/>
              <a:buChar char="Ø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  <a:buFont typeface="Wingdings" pitchFamily="2" charset="2"/>
              <a:buChar char="Ø"/>
            </a:pPr>
            <a:r>
              <a:rPr lang="pt-BR" sz="2400" dirty="0" smtClean="0">
                <a:latin typeface="Comic Sans MS" pitchFamily="66" charset="0"/>
                <a:cs typeface="Arial" pitchFamily="34" charset="0"/>
              </a:rPr>
              <a:t> Como ocorrem as estações do ano?</a:t>
            </a:r>
          </a:p>
          <a:p>
            <a:pPr algn="just">
              <a:buSzPct val="100000"/>
              <a:buFont typeface="Wingdings" pitchFamily="2" charset="2"/>
              <a:buChar char="Ø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</a:pPr>
            <a:r>
              <a:rPr lang="pt-BR" sz="2400" dirty="0" smtClean="0">
                <a:latin typeface="Comic Sans MS" pitchFamily="66" charset="0"/>
              </a:rPr>
              <a:t>	</a:t>
            </a:r>
            <a:r>
              <a:rPr lang="pt-BR" sz="2400" dirty="0" smtClean="0">
                <a:solidFill>
                  <a:srgbClr val="000000"/>
                </a:solidFill>
                <a:latin typeface="Comic Sans MS" pitchFamily="66" charset="0"/>
                <a:ea typeface="Times New Roman"/>
              </a:rPr>
              <a:t>Como já vimos, a distribuição desigual de radiação solar na superfície terrestre ao longo do ano, nos dá as quatro estações do ano que ocorrem de forma inversa nos dois hemisférios.</a:t>
            </a:r>
            <a:endParaRPr lang="pt-BR" sz="26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  <a:buFont typeface="Wingdings" pitchFamily="2" charset="2"/>
              <a:buChar char="Ø"/>
            </a:pPr>
            <a:endParaRPr kumimoji="0" lang="pt-B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Comentários e explicações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467544" y="1268760"/>
            <a:ext cx="8183880" cy="460851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algn="just">
              <a:buSzPct val="100000"/>
              <a:buFont typeface="Wingdings" pitchFamily="2" charset="2"/>
              <a:buChar char="Ø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  <a:buFont typeface="Wingdings" pitchFamily="2" charset="2"/>
              <a:buChar char="Ø"/>
            </a:pPr>
            <a:r>
              <a:rPr lang="pt-BR" sz="2400" dirty="0" smtClean="0">
                <a:latin typeface="Comic Sans MS" pitchFamily="66" charset="0"/>
                <a:cs typeface="Arial" pitchFamily="34" charset="0"/>
              </a:rPr>
              <a:t> Equinócios e Solstícios</a:t>
            </a:r>
          </a:p>
          <a:p>
            <a:pPr algn="just">
              <a:buSzPct val="100000"/>
              <a:buFont typeface="Wingdings" pitchFamily="2" charset="2"/>
              <a:buChar char="Ø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</a:pPr>
            <a:r>
              <a:rPr lang="pt-BR" sz="2400" dirty="0" smtClean="0">
                <a:latin typeface="Comic Sans MS" pitchFamily="66" charset="0"/>
              </a:rPr>
              <a:t>	</a:t>
            </a:r>
            <a:r>
              <a:rPr lang="pt-BR" sz="2400" dirty="0" smtClean="0">
                <a:latin typeface="Comic Sans MS" pitchFamily="66" charset="0"/>
                <a:ea typeface="Times New Roman"/>
              </a:rPr>
              <a:t>Há quatro momentos específicos no movimento de translação da Terra que são utilizados para demarcar a mudança de estações. Esses momentos são chamados equinócio (em Latim: noites de iguais duração) e solstício (</a:t>
            </a:r>
            <a:r>
              <a:rPr lang="pt-BR" sz="2400" dirty="0" smtClean="0">
                <a:latin typeface="Comic Sans MS" pitchFamily="66" charset="0"/>
                <a:ea typeface="Calibri"/>
              </a:rPr>
              <a:t>solstício significa Sol parado; em latim: </a:t>
            </a:r>
            <a:r>
              <a:rPr lang="pt-BR" sz="2400" i="1" dirty="0" err="1" smtClean="0">
                <a:latin typeface="Comic Sans MS" pitchFamily="66" charset="0"/>
                <a:ea typeface="Calibri"/>
              </a:rPr>
              <a:t>solstitium</a:t>
            </a:r>
            <a:r>
              <a:rPr lang="pt-BR" sz="2400" dirty="0" smtClean="0">
                <a:latin typeface="Comic Sans MS" pitchFamily="66" charset="0"/>
                <a:ea typeface="Times New Roman"/>
              </a:rPr>
              <a:t>).</a:t>
            </a: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  <a:buFont typeface="Wingdings" pitchFamily="2" charset="2"/>
              <a:buChar char="Ø"/>
            </a:pPr>
            <a:endParaRPr kumimoji="0" lang="pt-B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02920" y="836712"/>
            <a:ext cx="8183880" cy="4680520"/>
          </a:xfrm>
        </p:spPr>
        <p:txBody>
          <a:bodyPr>
            <a:normAutofit fontScale="92500"/>
          </a:bodyPr>
          <a:lstStyle/>
          <a:p>
            <a:pPr marL="0" indent="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pt-BR" b="1" smtClean="0">
                <a:latin typeface="Comic Sans MS" pitchFamily="66" charset="0"/>
              </a:rPr>
              <a:t>	Contribuição</a:t>
            </a:r>
            <a:r>
              <a:rPr lang="pt-BR" b="1" dirty="0">
                <a:latin typeface="Comic Sans MS" pitchFamily="66" charset="0"/>
              </a:rPr>
              <a:t>, por meio de um Material Didático de apoio, para o ensino de conceitos básicos das Geometrias Plana, de Posição e Espacial na Educação Básica, utilizando uma abordagem interdisciplinar com a Matemática, Geografia e Ciências (Física), por intermédio do estudo do conteúdo Estações do Ano.</a:t>
            </a:r>
            <a:endParaRPr lang="pt-BR" dirty="0">
              <a:latin typeface="Comic Sans MS" pitchFamily="66" charset="0"/>
            </a:endParaRPr>
          </a:p>
          <a:p>
            <a:pPr algn="ctr"/>
            <a:endParaRPr lang="pt-BR" dirty="0"/>
          </a:p>
          <a:p>
            <a:pPr>
              <a:buNone/>
            </a:pP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Comentários e explicações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467544" y="1268760"/>
            <a:ext cx="8183880" cy="460851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algn="just">
              <a:buSzPct val="100000"/>
              <a:buFont typeface="Wingdings" pitchFamily="2" charset="2"/>
              <a:buChar char="Ø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  <a:buFont typeface="Wingdings" pitchFamily="2" charset="2"/>
              <a:buChar char="Ø"/>
            </a:pPr>
            <a:r>
              <a:rPr lang="pt-BR" sz="2400" dirty="0" smtClean="0">
                <a:latin typeface="Comic Sans MS" pitchFamily="66" charset="0"/>
                <a:cs typeface="Arial" pitchFamily="34" charset="0"/>
              </a:rPr>
              <a:t> Equinócios e Solstícios</a:t>
            </a:r>
          </a:p>
          <a:p>
            <a:pPr algn="just">
              <a:buSzPct val="100000"/>
              <a:buFont typeface="Wingdings" pitchFamily="2" charset="2"/>
              <a:buChar char="Ø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</a:pPr>
            <a:r>
              <a:rPr lang="pt-BR" sz="2400" dirty="0" smtClean="0">
                <a:latin typeface="Comic Sans MS" pitchFamily="66" charset="0"/>
              </a:rPr>
              <a:t>	</a:t>
            </a:r>
            <a:r>
              <a:rPr lang="pt-BR" sz="2400" dirty="0" smtClean="0">
                <a:latin typeface="Comic Sans MS" pitchFamily="66" charset="0"/>
                <a:ea typeface="Times New Roman"/>
              </a:rPr>
              <a:t>O equinócio de primavera e o equinócio de outono ocorrem quando os raios solares incidem perpendicularmente ao Equador. Já o solstício de verão e o solstício de inverno ocorrem quando a incidência dos raios solares é perpendicular aos trópicos de Câncer e de Capricórnio, respectivamente.</a:t>
            </a: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  <a:buFont typeface="Wingdings" pitchFamily="2" charset="2"/>
              <a:buChar char="Ø"/>
            </a:pPr>
            <a:endParaRPr kumimoji="0" lang="pt-B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http://www.cienciaviva.pt/equinocio/lat_long/img/cap2_img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693176"/>
            <a:ext cx="6480000" cy="43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Espaço Reservado para Conteúdo 2"/>
          <p:cNvSpPr>
            <a:spLocks noGrp="1"/>
          </p:cNvSpPr>
          <p:nvPr/>
        </p:nvSpPr>
        <p:spPr>
          <a:xfrm>
            <a:off x="428596" y="5924200"/>
            <a:ext cx="8183880" cy="648072"/>
          </a:xfrm>
          <a:prstGeom prst="rect">
            <a:avLst/>
          </a:prstGeom>
        </p:spPr>
        <p:txBody>
          <a:bodyPr vert="horz" lIns="182880" tIns="91440">
            <a:noAutofit/>
          </a:bodyPr>
          <a:lstStyle>
            <a:lvl1pPr marL="265176" indent="-265176" algn="l" rtl="0" eaLnBrk="1" latinLnBrk="0" hangingPunct="1">
              <a:spcBef>
                <a:spcPts val="25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48640" indent="-201168" algn="l" rtl="0" eaLnBrk="1" latinLnBrk="0" hangingPunct="1">
              <a:spcBef>
                <a:spcPts val="250"/>
              </a:spcBef>
              <a:buClr>
                <a:schemeClr val="accent1"/>
              </a:buClr>
              <a:buSzPct val="100000"/>
              <a:buFont typeface="Verdana"/>
              <a:buChar char="◦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6384" indent="-182880" algn="l" rtl="0" eaLnBrk="1" latinLnBrk="0" hangingPunct="1">
              <a:spcBef>
                <a:spcPts val="250"/>
              </a:spcBef>
              <a:buClr>
                <a:schemeClr val="accent2">
                  <a:tint val="85000"/>
                  <a:satMod val="285000"/>
                </a:schemeClr>
              </a:buClr>
              <a:buSzPct val="100000"/>
              <a:buFont typeface="Wingdings 2"/>
              <a:buChar char="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4128" indent="-182880" algn="l" rtl="0" eaLnBrk="1" latinLnBrk="0" hangingPunct="1"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90472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00784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ts val="257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5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8840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indent="0" algn="just">
              <a:spcBef>
                <a:spcPts val="0"/>
              </a:spcBef>
              <a:buNone/>
            </a:pPr>
            <a:r>
              <a:rPr lang="pt-BR" sz="1200" b="1" dirty="0" smtClean="0">
                <a:latin typeface="Comic Sans MS" pitchFamily="66" charset="0"/>
              </a:rPr>
              <a:t>Figura 01 – </a:t>
            </a:r>
            <a:r>
              <a:rPr lang="pt-BR" sz="1200" dirty="0" smtClean="0">
                <a:latin typeface="Comic Sans MS" pitchFamily="66" charset="0"/>
              </a:rPr>
              <a:t>Periodicidade das estações do ano (Fonte: Disponível em: &lt;http://meioambiente. culturamix.com/natureza/</a:t>
            </a:r>
            <a:r>
              <a:rPr lang="pt-BR" sz="1200" dirty="0" err="1" smtClean="0">
                <a:latin typeface="Comic Sans MS" pitchFamily="66" charset="0"/>
              </a:rPr>
              <a:t>equinocios-e-Solsticios-geografia</a:t>
            </a:r>
            <a:r>
              <a:rPr lang="pt-BR" sz="1200" dirty="0" smtClean="0">
                <a:latin typeface="Comic Sans MS" pitchFamily="66" charset="0"/>
              </a:rPr>
              <a:t>&gt;. Acesso em: 15 jun. 2014).</a:t>
            </a:r>
            <a:endParaRPr lang="pt-BR" sz="12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Comentários e explicações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467544" y="1268760"/>
            <a:ext cx="8183880" cy="460851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algn="just">
              <a:buSzPct val="100000"/>
              <a:buFont typeface="Wingdings" pitchFamily="2" charset="2"/>
              <a:buChar char="Ø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  <a:buFont typeface="Wingdings" pitchFamily="2" charset="2"/>
              <a:buChar char="Ø"/>
            </a:pPr>
            <a:r>
              <a:rPr lang="pt-BR" sz="2400" dirty="0" smtClean="0">
                <a:latin typeface="Comic Sans MS" pitchFamily="66" charset="0"/>
                <a:cs typeface="Arial" pitchFamily="34" charset="0"/>
              </a:rPr>
              <a:t> Zonas climáticas</a:t>
            </a:r>
          </a:p>
          <a:p>
            <a:pPr algn="just">
              <a:buSzPct val="100000"/>
              <a:buFont typeface="Wingdings" pitchFamily="2" charset="2"/>
              <a:buChar char="Ø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</a:pPr>
            <a:r>
              <a:rPr lang="pt-BR" sz="2400" dirty="0" smtClean="0">
                <a:latin typeface="Comic Sans MS" pitchFamily="66" charset="0"/>
              </a:rPr>
              <a:t>	</a:t>
            </a:r>
            <a:r>
              <a:rPr lang="pt-BR" sz="2400" dirty="0" smtClean="0">
                <a:latin typeface="Comic Sans MS" pitchFamily="66" charset="0"/>
                <a:ea typeface="Times New Roman"/>
              </a:rPr>
              <a:t>A desigual distribuição da radiação solar na superfície terrestre durante o ano dá origem a cinco grandes zonas térmicas ou climáticas: a zona intertropical; as zonas temperadas (do norte e do sul); e as zonas glaciais (ártica e antártica).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Comentários e explicações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467544" y="1268760"/>
            <a:ext cx="8183880" cy="460851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algn="just">
              <a:buSzPct val="100000"/>
              <a:buFont typeface="Wingdings" pitchFamily="2" charset="2"/>
              <a:buChar char="Ø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  <a:buFont typeface="Wingdings" pitchFamily="2" charset="2"/>
              <a:buChar char="Ø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  <a:buFont typeface="Wingdings" pitchFamily="2" charset="2"/>
              <a:buChar char="Ø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  <a:buFont typeface="Wingdings" pitchFamily="2" charset="2"/>
              <a:buChar char="Ø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  <a:buFont typeface="Wingdings" pitchFamily="2" charset="2"/>
              <a:buChar char="Ø"/>
            </a:pPr>
            <a:r>
              <a:rPr lang="pt-BR" sz="2400" dirty="0" smtClean="0">
                <a:latin typeface="Comic Sans MS" pitchFamily="66" charset="0"/>
                <a:cs typeface="Arial" pitchFamily="34" charset="0"/>
              </a:rPr>
              <a:t> Zonas climáticas</a:t>
            </a:r>
          </a:p>
          <a:p>
            <a:pPr algn="just">
              <a:buSzPct val="100000"/>
              <a:buFont typeface="Wingdings" pitchFamily="2" charset="2"/>
              <a:buChar char="Ø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4" name="Imagem 5" descr="http://www.coladaweb.com/files/zonas-climaticas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1844824"/>
            <a:ext cx="3600000" cy="3600000"/>
          </a:xfrm>
          <a:prstGeom prst="rect">
            <a:avLst/>
          </a:prstGeom>
          <a:noFill/>
        </p:spPr>
      </p:pic>
      <p:sp>
        <p:nvSpPr>
          <p:cNvPr id="7" name="Espaço Reservado para Conteúdo 2"/>
          <p:cNvSpPr>
            <a:spLocks noGrp="1"/>
          </p:cNvSpPr>
          <p:nvPr/>
        </p:nvSpPr>
        <p:spPr>
          <a:xfrm>
            <a:off x="500034" y="5924200"/>
            <a:ext cx="8183880" cy="648072"/>
          </a:xfrm>
          <a:prstGeom prst="rect">
            <a:avLst/>
          </a:prstGeom>
        </p:spPr>
        <p:txBody>
          <a:bodyPr vert="horz" lIns="182880" tIns="91440">
            <a:noAutofit/>
          </a:bodyPr>
          <a:lstStyle>
            <a:lvl1pPr marL="265176" indent="-265176" algn="l" rtl="0" eaLnBrk="1" latinLnBrk="0" hangingPunct="1">
              <a:spcBef>
                <a:spcPts val="25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48640" indent="-201168" algn="l" rtl="0" eaLnBrk="1" latinLnBrk="0" hangingPunct="1">
              <a:spcBef>
                <a:spcPts val="250"/>
              </a:spcBef>
              <a:buClr>
                <a:schemeClr val="accent1"/>
              </a:buClr>
              <a:buSzPct val="100000"/>
              <a:buFont typeface="Verdana"/>
              <a:buChar char="◦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6384" indent="-182880" algn="l" rtl="0" eaLnBrk="1" latinLnBrk="0" hangingPunct="1">
              <a:spcBef>
                <a:spcPts val="250"/>
              </a:spcBef>
              <a:buClr>
                <a:schemeClr val="accent2">
                  <a:tint val="85000"/>
                  <a:satMod val="285000"/>
                </a:schemeClr>
              </a:buClr>
              <a:buSzPct val="100000"/>
              <a:buFont typeface="Wingdings 2"/>
              <a:buChar char="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4128" indent="-182880" algn="l" rtl="0" eaLnBrk="1" latinLnBrk="0" hangingPunct="1"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90472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00784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ts val="257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5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8840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indent="0" algn="just">
              <a:spcBef>
                <a:spcPts val="0"/>
              </a:spcBef>
              <a:buNone/>
            </a:pPr>
            <a:r>
              <a:rPr lang="pt-BR" sz="1200" b="1" dirty="0" smtClean="0">
                <a:latin typeface="Comic Sans MS" pitchFamily="66" charset="0"/>
              </a:rPr>
              <a:t>Figura 02 – </a:t>
            </a:r>
            <a:r>
              <a:rPr lang="pt-BR" sz="1200" dirty="0" smtClean="0">
                <a:latin typeface="Comic Sans MS" pitchFamily="66" charset="0"/>
              </a:rPr>
              <a:t>Zonas climáticas (Fonte: Disponível em: &lt;http://www.coladaweb. com/geografia/</a:t>
            </a:r>
            <a:r>
              <a:rPr lang="pt-BR" sz="1200" dirty="0" err="1" smtClean="0">
                <a:latin typeface="Comic Sans MS" pitchFamily="66" charset="0"/>
              </a:rPr>
              <a:t>as-zonas-climaticas-da-terra</a:t>
            </a:r>
            <a:r>
              <a:rPr lang="pt-BR" sz="1200" dirty="0" smtClean="0">
                <a:latin typeface="Comic Sans MS" pitchFamily="66" charset="0"/>
              </a:rPr>
              <a:t>&gt;. Acesso em: 15 jun. 2014).</a:t>
            </a:r>
            <a:endParaRPr lang="pt-BR" sz="12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02920" y="746376"/>
            <a:ext cx="8183880" cy="4122784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pt-BR" sz="3100" dirty="0" smtClean="0">
                <a:latin typeface="Comic Sans MS" pitchFamily="66" charset="0"/>
                <a:cs typeface="Arial" pitchFamily="34" charset="0"/>
              </a:rPr>
              <a:t>	Proposta de ação profissional resultante da dissertação realizada sob orientação da Prof.ª Dr.ª Iramaia Jorge Cabral de Paulo, coorientação do Prof. Dr. Marcelo Paes de Barros e apresentada à banca examinadora como requisito parcial à obtenção do Título de Mestre em Ensino de Ciências Naturais – Área de Concentração “Ensino de Física”, pelo Programa de Pós-Graduação em Ensino de Ciências Naturais </a:t>
            </a:r>
            <a:r>
              <a:rPr lang="pt-BR" sz="3100" smtClean="0">
                <a:latin typeface="Comic Sans MS" pitchFamily="66" charset="0"/>
                <a:cs typeface="Arial" pitchFamily="34" charset="0"/>
              </a:rPr>
              <a:t>da Universidade </a:t>
            </a:r>
            <a:r>
              <a:rPr lang="pt-BR" sz="3100" dirty="0" smtClean="0">
                <a:latin typeface="Comic Sans MS" pitchFamily="66" charset="0"/>
                <a:cs typeface="Arial" pitchFamily="34" charset="0"/>
              </a:rPr>
              <a:t>Federal de Mato Grosso.</a:t>
            </a:r>
          </a:p>
          <a:p>
            <a:pPr algn="ctr">
              <a:buNone/>
            </a:pPr>
            <a:endParaRPr lang="pt-BR" dirty="0" smtClean="0"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endParaRPr lang="pt-BR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Espaço Reservado para Conteúdo 2"/>
          <p:cNvSpPr txBox="1">
            <a:spLocks/>
          </p:cNvSpPr>
          <p:nvPr/>
        </p:nvSpPr>
        <p:spPr>
          <a:xfrm>
            <a:off x="323528" y="5230252"/>
            <a:ext cx="8183880" cy="1439108"/>
          </a:xfrm>
          <a:prstGeom prst="rect">
            <a:avLst/>
          </a:prstGeom>
        </p:spPr>
        <p:txBody>
          <a:bodyPr vert="horz" lIns="182880" tIns="91440">
            <a:normAutofit fontScale="77500" lnSpcReduction="20000"/>
          </a:bodyPr>
          <a:lstStyle/>
          <a:p>
            <a:pPr marL="265176" marR="0" lvl="0" indent="-265176" algn="ctr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cs typeface="Arial" pitchFamily="34" charset="0"/>
              </a:rPr>
              <a:t>Maurino Atanásio</a:t>
            </a:r>
          </a:p>
          <a:p>
            <a:pPr marL="265176" marR="0" lvl="0" indent="-265176" algn="ctr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pt-BR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cs typeface="Arial" pitchFamily="34" charset="0"/>
            </a:endParaRPr>
          </a:p>
          <a:p>
            <a:pPr marL="265176" marR="0" lvl="0" indent="-265176" algn="ctr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cs typeface="Arial" pitchFamily="34" charset="0"/>
              </a:rPr>
              <a:t>Cuiabá-MT </a:t>
            </a:r>
          </a:p>
          <a:p>
            <a:pPr marL="265176" marR="0" lvl="0" indent="-265176" algn="ctr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cs typeface="Arial" pitchFamily="34" charset="0"/>
              </a:rPr>
              <a:t> 2014</a:t>
            </a:r>
          </a:p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endParaRPr kumimoji="0" lang="pt-BR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3186044" y="2967335"/>
            <a:ext cx="2771914" cy="923330"/>
          </a:xfrm>
          <a:prstGeom prst="rect">
            <a:avLst/>
          </a:prstGeom>
          <a:ln/>
          <a:scene3d>
            <a:camera prst="isometricOffAxis1Right"/>
            <a:lightRig rig="contrasting" dir="t">
              <a:rot lat="0" lon="0" rev="12000000"/>
            </a:lightRig>
          </a:scene3d>
          <a:sp3d prstMaterial="powder">
            <a:bevelT h="50800" prst="relaxedInset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omic Sans MS" pitchFamily="66" charset="0"/>
              </a:rPr>
              <a:t>Aula 03</a:t>
            </a:r>
            <a:endParaRPr lang="pt-B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50800" algn="tl" rotWithShape="0">
                  <a:srgbClr val="000000"/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2132856"/>
            <a:ext cx="8183880" cy="2513440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pt-BR" b="1" dirty="0" smtClean="0">
                <a:latin typeface="Comic Sans MS" pitchFamily="66" charset="0"/>
              </a:rPr>
              <a:t>Introdução</a:t>
            </a:r>
          </a:p>
          <a:p>
            <a:pPr marL="0" indent="0" algn="ctr">
              <a:spcBef>
                <a:spcPts val="0"/>
              </a:spcBef>
              <a:buNone/>
            </a:pPr>
            <a:endParaRPr lang="pt-BR" b="1" dirty="0" smtClean="0">
              <a:latin typeface="Comic Sans MS" pitchFamily="66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pt-BR" b="1" dirty="0" smtClean="0">
                <a:solidFill>
                  <a:srgbClr val="0070C0"/>
                </a:solidFill>
                <a:latin typeface="Comic Sans MS" pitchFamily="66" charset="0"/>
              </a:rPr>
              <a:t>	Então, a partir de agora, com  parte da Geometria vista e comentada, iniciaremos  o estudo do conteúdo </a:t>
            </a:r>
            <a:r>
              <a:rPr lang="pt-BR" sz="2600" b="1" dirty="0" smtClean="0">
                <a:solidFill>
                  <a:srgbClr val="0070C0"/>
                </a:solidFill>
                <a:latin typeface="Comic Sans MS" pitchFamily="66" charset="0"/>
              </a:rPr>
              <a:t>Estações do Ano.</a:t>
            </a:r>
            <a:endParaRPr lang="pt-BR" sz="26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Questionário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467544" y="2636912"/>
            <a:ext cx="8183880" cy="1800200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marL="0" lvl="1" algn="just">
              <a:buClr>
                <a:schemeClr val="accent1"/>
              </a:buClr>
              <a:buSzPct val="80000"/>
            </a:pPr>
            <a:r>
              <a:rPr lang="pt-BR" sz="2800" b="1" dirty="0" smtClean="0">
                <a:latin typeface="Comic Sans MS" pitchFamily="66" charset="0"/>
              </a:rPr>
              <a:t>3</a:t>
            </a:r>
            <a:r>
              <a:rPr kumimoji="0" lang="pt-B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.1 </a:t>
            </a:r>
            <a:r>
              <a:rPr lang="pt-BR" sz="2800" dirty="0" smtClean="0">
                <a:latin typeface="Comic Sans MS" pitchFamily="66" charset="0"/>
              </a:rPr>
              <a:t>Levando em consideração o que já foi visto, faça o desenho de uma elipse.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Questionário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467544" y="2636912"/>
            <a:ext cx="8183880" cy="1800200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marL="0" lvl="1" algn="just">
              <a:buClr>
                <a:schemeClr val="accent1"/>
              </a:buClr>
              <a:buSzPct val="80000"/>
            </a:pPr>
            <a:r>
              <a:rPr lang="pt-BR" sz="2800" b="1" dirty="0" smtClean="0">
                <a:latin typeface="Comic Sans MS" pitchFamily="66" charset="0"/>
              </a:rPr>
              <a:t>3</a:t>
            </a:r>
            <a:r>
              <a:rPr kumimoji="0" lang="pt-B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.2 </a:t>
            </a:r>
            <a:r>
              <a:rPr lang="pt-BR" sz="2800" noProof="0" dirty="0" smtClean="0">
                <a:latin typeface="Comic Sans MS" pitchFamily="66" charset="0"/>
              </a:rPr>
              <a:t>O que são as estações do ano?</a:t>
            </a:r>
            <a:endParaRPr lang="pt-BR" sz="2800" dirty="0" smtClean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Questionário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467544" y="2636912"/>
            <a:ext cx="8183880" cy="1800200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marL="0" lvl="1" algn="just">
              <a:buClr>
                <a:schemeClr val="accent1"/>
              </a:buClr>
              <a:buSzPct val="80000"/>
            </a:pPr>
            <a:r>
              <a:rPr lang="pt-BR" sz="2800" b="1" dirty="0" smtClean="0">
                <a:latin typeface="Comic Sans MS" pitchFamily="66" charset="0"/>
              </a:rPr>
              <a:t>3</a:t>
            </a:r>
            <a:r>
              <a:rPr kumimoji="0" lang="pt-B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.3 </a:t>
            </a:r>
            <a:r>
              <a:rPr lang="pt-BR" sz="2800" dirty="0" smtClean="0">
                <a:latin typeface="Comic Sans MS" pitchFamily="66" charset="0"/>
              </a:rPr>
              <a:t>Quantas e quais </a:t>
            </a:r>
            <a:r>
              <a:rPr lang="pt-BR" sz="2800" noProof="0" dirty="0" smtClean="0">
                <a:latin typeface="Comic Sans MS" pitchFamily="66" charset="0"/>
              </a:rPr>
              <a:t>são as estações do ano?</a:t>
            </a:r>
            <a:endParaRPr lang="pt-BR" sz="2800" dirty="0" smtClean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Questionário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467544" y="2636912"/>
            <a:ext cx="8183880" cy="1800200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marL="0" lvl="1" algn="just">
              <a:buClr>
                <a:schemeClr val="accent1"/>
              </a:buClr>
              <a:buSzPct val="80000"/>
            </a:pPr>
            <a:r>
              <a:rPr lang="pt-BR" sz="2800" b="1" dirty="0" smtClean="0">
                <a:latin typeface="Comic Sans MS" pitchFamily="66" charset="0"/>
              </a:rPr>
              <a:t>3</a:t>
            </a:r>
            <a:r>
              <a:rPr kumimoji="0" lang="pt-B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.4 </a:t>
            </a:r>
            <a:r>
              <a:rPr lang="pt-BR" sz="2800" dirty="0" smtClean="0">
                <a:latin typeface="Comic Sans MS" pitchFamily="66" charset="0"/>
              </a:rPr>
              <a:t>Especifique os períodos de ocorrência de cada uma delas, para o hemisfério em que você se encontra.</a:t>
            </a:r>
            <a:endParaRPr lang="pt-BR" sz="2800" b="1" dirty="0" smtClean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o">
  <a:themeElements>
    <a:clrScheme name="Aspecto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o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cto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1113</TotalTime>
  <Words>249</Words>
  <Application>Microsoft Office PowerPoint</Application>
  <PresentationFormat>Apresentação na tela (4:3)</PresentationFormat>
  <Paragraphs>90</Paragraphs>
  <Slides>23</Slides>
  <Notes>0</Notes>
  <HiddenSlides>0</HiddenSlides>
  <MMClips>1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incorporados</vt:lpstr>
      </vt:variant>
      <vt:variant>
        <vt:i4>1</vt:i4>
      </vt:variant>
      <vt:variant>
        <vt:lpstr>Títulos de slides</vt:lpstr>
      </vt:variant>
      <vt:variant>
        <vt:i4>23</vt:i4>
      </vt:variant>
    </vt:vector>
  </HeadingPairs>
  <TitlesOfParts>
    <vt:vector size="25" baseType="lpstr">
      <vt:lpstr>Aspecto</vt:lpstr>
      <vt:lpstr>Imagem de Bitmap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Vídeo explicativo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cti</dc:creator>
  <cp:lastModifiedBy>Samuel</cp:lastModifiedBy>
  <cp:revision>145</cp:revision>
  <dcterms:created xsi:type="dcterms:W3CDTF">2014-04-09T12:01:04Z</dcterms:created>
  <dcterms:modified xsi:type="dcterms:W3CDTF">2015-12-12T03:12:23Z</dcterms:modified>
</cp:coreProperties>
</file>