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6"/>
  </p:notesMasterIdLst>
  <p:handoutMasterIdLst>
    <p:handoutMasterId r:id="rId37"/>
  </p:handoutMasterIdLst>
  <p:sldIdLst>
    <p:sldId id="256" r:id="rId2"/>
    <p:sldId id="257" r:id="rId3"/>
    <p:sldId id="258" r:id="rId4"/>
    <p:sldId id="321" r:id="rId5"/>
    <p:sldId id="270" r:id="rId6"/>
    <p:sldId id="290" r:id="rId7"/>
    <p:sldId id="259" r:id="rId8"/>
    <p:sldId id="292" r:id="rId9"/>
    <p:sldId id="293" r:id="rId10"/>
    <p:sldId id="294" r:id="rId11"/>
    <p:sldId id="295" r:id="rId12"/>
    <p:sldId id="296" r:id="rId13"/>
    <p:sldId id="297" r:id="rId14"/>
    <p:sldId id="283" r:id="rId15"/>
    <p:sldId id="298" r:id="rId16"/>
    <p:sldId id="300" r:id="rId17"/>
    <p:sldId id="301" r:id="rId18"/>
    <p:sldId id="302" r:id="rId19"/>
    <p:sldId id="303" r:id="rId20"/>
    <p:sldId id="305" r:id="rId21"/>
    <p:sldId id="306" r:id="rId22"/>
    <p:sldId id="307" r:id="rId23"/>
    <p:sldId id="308" r:id="rId24"/>
    <p:sldId id="309" r:id="rId25"/>
    <p:sldId id="310" r:id="rId26"/>
    <p:sldId id="312" r:id="rId27"/>
    <p:sldId id="313" r:id="rId28"/>
    <p:sldId id="314" r:id="rId29"/>
    <p:sldId id="315" r:id="rId30"/>
    <p:sldId id="316" r:id="rId31"/>
    <p:sldId id="317" r:id="rId32"/>
    <p:sldId id="318" r:id="rId33"/>
    <p:sldId id="319" r:id="rId34"/>
    <p:sldId id="320" r:id="rId35"/>
  </p:sldIdLst>
  <p:sldSz cx="9144000" cy="6858000" type="screen4x3"/>
  <p:notesSz cx="7315200" cy="96012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>
        <p:scale>
          <a:sx n="75" d="100"/>
          <a:sy n="75" d="100"/>
        </p:scale>
        <p:origin x="-123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2874" y="-84"/>
      </p:cViewPr>
      <p:guideLst>
        <p:guide orient="horz" pos="3024"/>
        <p:guide pos="230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143588" y="1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143588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EDA84F94-6CD9-432D-9CB7-8E6C9329C944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de cantos arredondados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tângulo de cantos arredondados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ítulo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20" name="Subtítulo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19" name="Espaço Reservado para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11" name="Espaço Reservado para Número de Slid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de cantos arredondados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tângulo de cantos arredondados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de cantos arredondados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de cantos arredondados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Arredondar Retângulo em um Canto Único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t-BR" smtClean="0"/>
              <a:t>Clique no ícone para adicionar uma imagem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de cantos arredondados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tângulo de cantos arredondados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Espaço Reservado para Título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25" name="Espaço Reservado para Data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2B59319-9BD4-40D5-923C-C38DCD9827C3}" type="datetimeFigureOut">
              <a:rPr lang="pt-BR" smtClean="0"/>
              <a:pPr/>
              <a:t>11/12/2015</a:t>
            </a:fld>
            <a:endParaRPr lang="pt-BR"/>
          </a:p>
        </p:txBody>
      </p:sp>
      <p:sp>
        <p:nvSpPr>
          <p:cNvPr id="18" name="Espaço Reservado para Rodapé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85B190C-6DD8-4408-BE9B-757D08F3FB3B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Maurino_vers&#245;es%20finais\Aula%2001.mp4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g4.hostingpics.net/pics/262939dfsg.j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NIVERSIDADE FEDERAL DE MATO GROSSO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46" y="928670"/>
            <a:ext cx="4429156" cy="207170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500166" y="3857628"/>
          <a:ext cx="6250327" cy="785819"/>
        </p:xfrm>
        <a:graphic>
          <a:graphicData uri="http://schemas.openxmlformats.org/presentationml/2006/ole">
            <p:oleObj spid="_x0000_s1031" name="Imagem de Bitmap" r:id="rId5" imgW="3895238" imgH="1076475" progId="PBrush">
              <p:embed/>
            </p:oleObj>
          </a:graphicData>
        </a:graphic>
      </p:graphicFrame>
      <p:sp>
        <p:nvSpPr>
          <p:cNvPr id="8" name="CaixaDeTexto 7"/>
          <p:cNvSpPr txBox="1"/>
          <p:nvPr/>
        </p:nvSpPr>
        <p:spPr>
          <a:xfrm>
            <a:off x="428596" y="5000636"/>
            <a:ext cx="8286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latin typeface="Arial" pitchFamily="34" charset="0"/>
                <a:cs typeface="Arial" pitchFamily="34" charset="0"/>
              </a:rPr>
              <a:t>MESTRADO PROFISSIONAL EM ENSINO DE CIÊNCIAS NATURAIS</a:t>
            </a:r>
            <a:endParaRPr lang="pt-BR" dirty="0">
              <a:latin typeface="Arial" pitchFamily="34" charset="0"/>
              <a:cs typeface="Arial" pitchFamily="34" charset="0"/>
            </a:endParaRP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636912"/>
            <a:ext cx="8183880" cy="1800200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Clr>
                <a:schemeClr val="accent1"/>
              </a:buClr>
              <a:buSzPct val="80000"/>
            </a:pPr>
            <a:r>
              <a:rPr kumimoji="0" lang="pt-B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1.3 </a:t>
            </a:r>
            <a:r>
              <a:rPr lang="pt-BR" sz="2600" dirty="0" smtClean="0">
                <a:latin typeface="Comic Sans MS" pitchFamily="66" charset="0"/>
              </a:rPr>
              <a:t>Faça um desenho da Terra indicando a sua posição no planeta, ou seja, inserindo-se ao planeta.</a:t>
            </a:r>
          </a:p>
          <a:p>
            <a:pPr algn="just">
              <a:lnSpc>
                <a:spcPct val="120000"/>
              </a:lnSpc>
              <a:buClr>
                <a:schemeClr val="accent1"/>
              </a:buClr>
              <a:buSzPct val="80000"/>
            </a:pPr>
            <a:endParaRPr kumimoji="0" lang="pt-B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636912"/>
            <a:ext cx="8183880" cy="1800200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Clr>
                <a:schemeClr val="accent1"/>
              </a:buClr>
              <a:buSzPct val="80000"/>
            </a:pPr>
            <a:r>
              <a:rPr kumimoji="0" lang="pt-B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1.4 </a:t>
            </a:r>
            <a:r>
              <a:rPr lang="pt-BR" sz="2600" noProof="0" dirty="0" smtClean="0">
                <a:latin typeface="Comic Sans MS" pitchFamily="66" charset="0"/>
              </a:rPr>
              <a:t>O que é um Hemisfério?</a:t>
            </a:r>
            <a:endParaRPr kumimoji="0" lang="pt-B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636912"/>
            <a:ext cx="8183880" cy="1800200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marL="0" lvl="1" algn="just">
              <a:buClr>
                <a:schemeClr val="accent1"/>
              </a:buClr>
              <a:buSzPct val="80000"/>
            </a:pPr>
            <a:r>
              <a:rPr kumimoji="0" lang="pt-B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1.5 </a:t>
            </a:r>
            <a:r>
              <a:rPr lang="pt-BR" sz="2600" dirty="0" smtClean="0">
                <a:latin typeface="Comic Sans MS" pitchFamily="66" charset="0"/>
                <a:cs typeface="Arial" pitchFamily="34" charset="0"/>
              </a:rPr>
              <a:t>Você já ouviu falar em Esfera Celeste? O que vem a ser, para você, Esfera Celeste?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636912"/>
            <a:ext cx="8183880" cy="1800200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marL="0" lvl="1" algn="just">
              <a:buClr>
                <a:schemeClr val="accent1"/>
              </a:buClr>
              <a:buSzPct val="80000"/>
            </a:pPr>
            <a:r>
              <a:rPr kumimoji="0" lang="pt-B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1.6 </a:t>
            </a:r>
            <a:r>
              <a:rPr lang="pt-BR" sz="2600" dirty="0" smtClean="0">
                <a:latin typeface="Comic Sans MS" pitchFamily="66" charset="0"/>
                <a:cs typeface="Arial" pitchFamily="34" charset="0"/>
              </a:rPr>
              <a:t>Vocês conseguem relacionar pontos, retas e planos com algo do planeta no qual vivemos ou com o universo de forma geral?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ula 01.mp4">
            <a:hlinkClick r:id="" action="ppaction://media"/>
          </p:cNvPr>
          <p:cNvPicPr>
            <a:picLocks noRo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12440" y="1124744"/>
            <a:ext cx="7920000" cy="468052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2852936"/>
            <a:ext cx="8183880" cy="765808"/>
          </a:xfrm>
        </p:spPr>
        <p:txBody>
          <a:bodyPr>
            <a:normAutofit/>
          </a:bodyPr>
          <a:lstStyle/>
          <a:p>
            <a:pPr algn="ctr"/>
            <a:r>
              <a:rPr lang="pt-BR" sz="2800" dirty="0" smtClean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Vídeo explicativo</a:t>
            </a:r>
            <a:endParaRPr lang="pt-BR" sz="2800" dirty="0">
              <a:solidFill>
                <a:schemeClr val="bg1"/>
              </a:solidFill>
              <a:latin typeface="Comic Sans MS" pitchFamily="66" charset="0"/>
              <a:cs typeface="Arial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9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A forma da Terra</a:t>
            </a: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Planalto, Planícies, Depressões e Montanhas são partes do relevo da superfície da Terra. O que significa altitude?</a:t>
            </a:r>
          </a:p>
          <a:p>
            <a:pPr lvl="1"/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 </a:t>
            </a:r>
          </a:p>
          <a:p>
            <a:pPr lvl="1">
              <a:buFont typeface="Wingdings" pitchFamily="2" charset="2"/>
              <a:buChar char="ü"/>
            </a:pPr>
            <a:r>
              <a:rPr lang="pt-BR" sz="2000" dirty="0" smtClean="0">
                <a:solidFill>
                  <a:srgbClr val="0070C0"/>
                </a:solidFill>
                <a:latin typeface="Comic Sans MS" pitchFamily="66" charset="0"/>
                <a:cs typeface="Arial" pitchFamily="34" charset="0"/>
              </a:rPr>
              <a:t>Altitude é a distância vertical medida entre um determinado ponto e o nível médio do mar.</a:t>
            </a:r>
            <a:r>
              <a:rPr lang="pt-BR" sz="2400" dirty="0" smtClean="0">
                <a:solidFill>
                  <a:srgbClr val="0070C0"/>
                </a:solidFill>
                <a:latin typeface="Comic Sans MS" pitchFamily="66" charset="0"/>
                <a:cs typeface="Arial" pitchFamily="34" charset="0"/>
              </a:rPr>
              <a:t> </a:t>
            </a: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6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6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kumimoji="0" lang="pt-B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Formas de relevo</a:t>
            </a: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marL="360000" algn="just">
              <a:buSzPct val="100000"/>
              <a:buFont typeface="Arial" pitchFamily="34" charset="0"/>
              <a:buChar char="•"/>
            </a:pPr>
            <a:r>
              <a:rPr lang="pt-BR" sz="2400" dirty="0" smtClean="0">
                <a:latin typeface="Comic Sans MS" pitchFamily="66" charset="0"/>
              </a:rPr>
              <a:t> Planalto: são áreas de altitudes variadas e limitadas em um de seus lados, por superfície rebaixada. Os planaltos são originários das erosões provocadas por água ou vento. Os cumes dos planaltos são ligeiramente nivelados.</a:t>
            </a:r>
            <a:endParaRPr kumimoji="0" lang="pt-B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5929330"/>
            <a:ext cx="8183880" cy="648072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pt-BR" sz="1200" b="1" dirty="0" smtClean="0">
                <a:latin typeface="Comic Sans MS" pitchFamily="66" charset="0"/>
              </a:rPr>
              <a:t>Figura 03 – </a:t>
            </a:r>
            <a:r>
              <a:rPr lang="pt-BR" sz="1200" dirty="0" smtClean="0">
                <a:latin typeface="Comic Sans MS" pitchFamily="66" charset="0"/>
              </a:rPr>
              <a:t>Planalto (Fonte: Disponível em: &lt;http://www.hostingpics.net/viewer.</a:t>
            </a:r>
            <a:r>
              <a:rPr lang="pt-BR" sz="1200" dirty="0" err="1" smtClean="0">
                <a:latin typeface="Comic Sans MS" pitchFamily="66" charset="0"/>
              </a:rPr>
              <a:t>php</a:t>
            </a:r>
            <a:r>
              <a:rPr lang="pt-BR" sz="1200" dirty="0" smtClean="0">
                <a:latin typeface="Comic Sans MS" pitchFamily="66" charset="0"/>
              </a:rPr>
              <a:t>?id=262939dfsg.</a:t>
            </a:r>
            <a:r>
              <a:rPr lang="pt-BR" sz="1200" dirty="0" err="1" smtClean="0">
                <a:latin typeface="Comic Sans MS" pitchFamily="66" charset="0"/>
              </a:rPr>
              <a:t>jpg</a:t>
            </a:r>
            <a:r>
              <a:rPr lang="pt-BR" sz="1200" dirty="0" smtClean="0">
                <a:latin typeface="Comic Sans MS" pitchFamily="66" charset="0"/>
              </a:rPr>
              <a:t>&gt;. Acesso em: 15 jun. 2014).</a:t>
            </a:r>
            <a:endParaRPr lang="pt-BR" sz="1200" dirty="0">
              <a:latin typeface="Comic Sans MS" pitchFamily="66" charset="0"/>
            </a:endParaRPr>
          </a:p>
        </p:txBody>
      </p:sp>
      <p:pic>
        <p:nvPicPr>
          <p:cNvPr id="5" name="img_viewer" descr="dfs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052736"/>
            <a:ext cx="6480000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5924200"/>
            <a:ext cx="8183880" cy="648072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pt-BR" sz="1200" b="1" dirty="0" smtClean="0">
                <a:latin typeface="Comic Sans MS" pitchFamily="66" charset="0"/>
              </a:rPr>
              <a:t>Figura 04 – </a:t>
            </a:r>
            <a:r>
              <a:rPr lang="pt-BR" sz="1200" dirty="0" smtClean="0">
                <a:latin typeface="Comic Sans MS" pitchFamily="66" charset="0"/>
              </a:rPr>
              <a:t>Planalto (Fonte: Disponível em: &lt;http://histgeo6.blogspot.com.br/2013/10/relevo-da-peninsula-iberica.html&gt;. Acesso em: 15 jun. 2014).</a:t>
            </a:r>
            <a:endParaRPr lang="pt-BR" sz="1200" dirty="0">
              <a:latin typeface="Comic Sans MS" pitchFamily="66" charset="0"/>
            </a:endParaRPr>
          </a:p>
        </p:txBody>
      </p:sp>
      <p:pic>
        <p:nvPicPr>
          <p:cNvPr id="5" name="Imagem 4" descr="http://2.bp.blogspot.com/-D8hc6dGOUBc/UmWnWZzLjrI/AAAAAAAACk4/65zeOInPMoE/s1600/Planalto-0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53216"/>
            <a:ext cx="6480000" cy="43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Formas de relevo</a:t>
            </a: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marL="360000" lvl="2" algn="just">
              <a:buSzPct val="100000"/>
              <a:buFont typeface="Arial" pitchFamily="34" charset="0"/>
              <a:buChar char="•"/>
            </a:pPr>
            <a:r>
              <a:rPr lang="pt-BR" sz="2400" dirty="0" smtClean="0">
                <a:latin typeface="Comic Sans MS" pitchFamily="66" charset="0"/>
              </a:rPr>
              <a:t> </a:t>
            </a: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Depressões: são formas de relevo que apresentam altitudes mais baixas do que da região ao seu redor. Sua superfície vai de ondulada a plana.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02920" y="1196752"/>
            <a:ext cx="8183880" cy="4680520"/>
          </a:xfrm>
        </p:spPr>
        <p:txBody>
          <a:bodyPr>
            <a:normAutofit fontScale="25000" lnSpcReduction="20000"/>
          </a:bodyPr>
          <a:lstStyle/>
          <a:p>
            <a:pPr algn="ctr"/>
            <a:endParaRPr lang="pt-BR" dirty="0" smtClean="0"/>
          </a:p>
          <a:p>
            <a:pPr algn="ctr"/>
            <a:endParaRPr lang="pt-BR" b="1" dirty="0" smtClean="0"/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None/>
            </a:pPr>
            <a:r>
              <a:rPr lang="pt-BR" sz="9600" b="1" dirty="0" smtClean="0">
                <a:latin typeface="Comic Sans MS" pitchFamily="66" charset="0"/>
              </a:rPr>
              <a:t>	Contribuição, por meio de um Material Didático de apoio, para o ensino de conceitos básicos das Geometrias Plana, de Posição e Espacial na Educação Básica, utilizando uma abordagem interdisciplinar com a Matemática, Geografia e Ciências (Física), por intermédio do estudo do conteúdo Estações do Ano.</a:t>
            </a:r>
            <a:endParaRPr lang="pt-BR" sz="9600" dirty="0" smtClean="0">
              <a:latin typeface="Comic Sans MS" pitchFamily="66" charset="0"/>
            </a:endParaRPr>
          </a:p>
          <a:p>
            <a:pPr algn="ctr"/>
            <a:endParaRPr lang="pt-BR" dirty="0" smtClean="0"/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Conteúdo 2"/>
          <p:cNvSpPr>
            <a:spLocks noGrp="1"/>
          </p:cNvSpPr>
          <p:nvPr>
            <p:ph idx="1"/>
          </p:nvPr>
        </p:nvSpPr>
        <p:spPr>
          <a:xfrm>
            <a:off x="395536" y="5877272"/>
            <a:ext cx="8183880" cy="648072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pt-BR" sz="1200" b="1" dirty="0" smtClean="0">
                <a:latin typeface="Comic Sans MS" pitchFamily="66" charset="0"/>
              </a:rPr>
              <a:t>Figura 05 – </a:t>
            </a:r>
            <a:r>
              <a:rPr lang="pt-BR" sz="1200" dirty="0" smtClean="0">
                <a:latin typeface="Comic Sans MS" pitchFamily="66" charset="0"/>
              </a:rPr>
              <a:t>Depressão (Fonte: Disponível em: &lt;http://wikigeo.pbworks.com/w/page/36429634/Formas%20de %20Relevo%20%E2%80%93%20Planalto%2C%20Plan%C3%</a:t>
            </a:r>
            <a:r>
              <a:rPr lang="pt-BR" sz="1200" dirty="0" err="1" smtClean="0">
                <a:latin typeface="Comic Sans MS" pitchFamily="66" charset="0"/>
              </a:rPr>
              <a:t>ADcie</a:t>
            </a:r>
            <a:r>
              <a:rPr lang="pt-BR" sz="1200" dirty="0" smtClean="0">
                <a:latin typeface="Comic Sans MS" pitchFamily="66" charset="0"/>
              </a:rPr>
              <a:t>%2C%20Depress%C3%A3o%20e%20Montanha&gt;. Acesso em: 15 jun. 2014).</a:t>
            </a:r>
            <a:endParaRPr lang="pt-BR" sz="1200" dirty="0">
              <a:latin typeface="Comic Sans MS" pitchFamily="66" charset="0"/>
            </a:endParaRPr>
          </a:p>
        </p:txBody>
      </p:sp>
      <p:pic>
        <p:nvPicPr>
          <p:cNvPr id="5" name="Imagem 4" descr="http://wikigeo.pbworks.com/f/1336420613/yas%202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2360" y="1053216"/>
            <a:ext cx="6480000" cy="43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Conteúdo 2"/>
          <p:cNvSpPr>
            <a:spLocks noGrp="1"/>
          </p:cNvSpPr>
          <p:nvPr>
            <p:ph idx="1"/>
          </p:nvPr>
        </p:nvSpPr>
        <p:spPr>
          <a:xfrm>
            <a:off x="428596" y="5924200"/>
            <a:ext cx="8183880" cy="648072"/>
          </a:xfrm>
        </p:spPr>
        <p:txBody>
          <a:bodyPr>
            <a:normAutofit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1200" b="1" dirty="0" smtClean="0">
                <a:latin typeface="Comic Sans MS" pitchFamily="66" charset="0"/>
              </a:rPr>
              <a:t>Figura 06 – </a:t>
            </a:r>
            <a:r>
              <a:rPr lang="pt-BR" sz="1200" dirty="0" smtClean="0">
                <a:latin typeface="Comic Sans MS" pitchFamily="66" charset="0"/>
              </a:rPr>
              <a:t>Depressão (Fonte: Disponível em: &lt;http://www.mundoeducacao.com/geografia/formas-relevo.htm&gt;. Acesso em: 15 jun. 2014).</a:t>
            </a:r>
            <a:endParaRPr lang="pt-BR" sz="1200" dirty="0">
              <a:latin typeface="Comic Sans MS" pitchFamily="66" charset="0"/>
            </a:endParaRPr>
          </a:p>
        </p:txBody>
      </p:sp>
      <p:pic>
        <p:nvPicPr>
          <p:cNvPr id="15362" name="Picture 2" descr="Imagem de satélite do Mar Cáspio, depressão absoluta com 92 metros abaixo do nível do mar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2360" y="1053216"/>
            <a:ext cx="6480000" cy="43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Formas de relevo</a:t>
            </a: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marL="360000" lvl="2" algn="just">
              <a:buSzPct val="100000"/>
              <a:buFont typeface="Arial" pitchFamily="34" charset="0"/>
              <a:buChar char="•"/>
            </a:pPr>
            <a:r>
              <a:rPr lang="pt-BR" sz="2400" dirty="0" smtClean="0">
                <a:latin typeface="Comic Sans MS" pitchFamily="66" charset="0"/>
              </a:rPr>
              <a:t> </a:t>
            </a: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Planícies: são áreas mais ou menos planas que recebem grande quantidade de sedimentos erodidos provenientes de áreas de maior altitude e trazidos, geralmente, pela força das águas dos rios.</a:t>
            </a:r>
          </a:p>
          <a:p>
            <a:pPr marL="360000" lvl="2"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Formas de relevo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2360" y="1053216"/>
            <a:ext cx="6480000" cy="43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Espaço Reservado para Conteúdo 2"/>
          <p:cNvSpPr>
            <a:spLocks noGrp="1"/>
          </p:cNvSpPr>
          <p:nvPr>
            <p:ph idx="1"/>
          </p:nvPr>
        </p:nvSpPr>
        <p:spPr>
          <a:xfrm>
            <a:off x="428596" y="5924200"/>
            <a:ext cx="8183880" cy="648072"/>
          </a:xfrm>
        </p:spPr>
        <p:txBody>
          <a:bodyPr>
            <a:normAutofit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1200" b="1" dirty="0" smtClean="0">
                <a:latin typeface="Comic Sans MS" pitchFamily="66" charset="0"/>
              </a:rPr>
              <a:t>Figura 07 – </a:t>
            </a:r>
            <a:r>
              <a:rPr lang="pt-BR" sz="1200" dirty="0" smtClean="0">
                <a:latin typeface="Comic Sans MS" pitchFamily="66" charset="0"/>
              </a:rPr>
              <a:t>Planície (Fonte: Disponível em: &lt;http://www.mundoeducacao.com/geografia/formas-relevo.htm&gt;. Acesso em: 15 jun. 2014).</a:t>
            </a:r>
            <a:endParaRPr lang="pt-BR" sz="1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http://www.educacao.cc/wp-content/uploads/2012/03/planicies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2360" y="1053216"/>
            <a:ext cx="6480000" cy="43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Espaço Reservado para Conteúdo 2"/>
          <p:cNvSpPr>
            <a:spLocks noGrp="1"/>
          </p:cNvSpPr>
          <p:nvPr>
            <p:ph idx="1"/>
          </p:nvPr>
        </p:nvSpPr>
        <p:spPr>
          <a:xfrm>
            <a:off x="428596" y="5924200"/>
            <a:ext cx="8183880" cy="648072"/>
          </a:xfrm>
        </p:spPr>
        <p:txBody>
          <a:bodyPr>
            <a:normAutofit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1200" b="1" dirty="0" smtClean="0">
                <a:latin typeface="Comic Sans MS" pitchFamily="66" charset="0"/>
              </a:rPr>
              <a:t>Figura 08 – </a:t>
            </a:r>
            <a:r>
              <a:rPr lang="pt-BR" sz="1200" dirty="0" smtClean="0">
                <a:latin typeface="Comic Sans MS" pitchFamily="66" charset="0"/>
              </a:rPr>
              <a:t>Planície (Fonte: Disponível em: &lt;http://www.educacao.cc/geografia/relevo-do-brasil-planalto-planicies-e-bacias-hidrograficas/&gt;. Acesso em: 15 jun. 2014).</a:t>
            </a:r>
            <a:endParaRPr lang="pt-BR" sz="1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Formas de relevo</a:t>
            </a: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marL="360000" lvl="2" algn="just">
              <a:buSzPct val="100000"/>
              <a:buFont typeface="Arial" pitchFamily="34" charset="0"/>
              <a:buChar char="•"/>
            </a:pPr>
            <a:r>
              <a:rPr lang="pt-BR" sz="2400" dirty="0" smtClean="0">
                <a:latin typeface="Comic Sans MS" pitchFamily="66" charset="0"/>
              </a:rPr>
              <a:t> </a:t>
            </a: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Cadeias Montanhosas: são grupos de grandes elevações do terreno. Localizadas próximas uma das outras. Essas formas de relevo são intensamente erodidas pela ação dos ventos, das chuvas e das geleiras.</a:t>
            </a:r>
          </a:p>
          <a:p>
            <a:pPr marL="360000" lvl="2"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http://www.guiageo-americas.com/imagens/montanhas-rochosa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053216"/>
            <a:ext cx="6480000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spaço Reservado para Conteúdo 2"/>
          <p:cNvSpPr>
            <a:spLocks noGrp="1"/>
          </p:cNvSpPr>
          <p:nvPr>
            <p:ph idx="1"/>
          </p:nvPr>
        </p:nvSpPr>
        <p:spPr>
          <a:xfrm>
            <a:off x="428596" y="5924200"/>
            <a:ext cx="8183880" cy="648072"/>
          </a:xfrm>
        </p:spPr>
        <p:txBody>
          <a:bodyPr>
            <a:normAutofit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pt-BR" sz="1200" b="1" dirty="0" smtClean="0">
                <a:latin typeface="Comic Sans MS" pitchFamily="66" charset="0"/>
              </a:rPr>
              <a:t>Figura 09 – </a:t>
            </a:r>
            <a:r>
              <a:rPr lang="pt-BR" sz="1200" dirty="0" smtClean="0">
                <a:latin typeface="Comic Sans MS" pitchFamily="66" charset="0"/>
              </a:rPr>
              <a:t>Montanhas (Fonte: Disponível em: &lt;http://www.guiageo-americas.com/mapas/norte-fisico.htm&gt;. Acesso em: 15 jun. 2014).</a:t>
            </a:r>
            <a:endParaRPr lang="pt-BR" sz="1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http://4.bp.blogspot.com/-8Knrljdrrpo/TlVK8neT6wI/AAAAAAAADXw/3qfc_20j6DQ/s1600/lago-a-refletir-montanhas-geladas-imagens-imagem-de-fundo-wallpaper-para-pc-computador-tela-gratis-ambiente-de-trabalho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053216"/>
            <a:ext cx="6480000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Espaço Reservado para Conteúdo 2"/>
          <p:cNvSpPr txBox="1">
            <a:spLocks/>
          </p:cNvSpPr>
          <p:nvPr/>
        </p:nvSpPr>
        <p:spPr>
          <a:xfrm>
            <a:off x="428596" y="5924200"/>
            <a:ext cx="8183880" cy="64807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indent="-265176" algn="just">
              <a:lnSpc>
                <a:spcPct val="120000"/>
              </a:lnSpc>
              <a:buClr>
                <a:schemeClr val="accent1"/>
              </a:buClr>
              <a:buSzPct val="80000"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Figura 10 – 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Montanhas (Fonte: </a:t>
            </a:r>
            <a:r>
              <a:rPr lang="pt-BR" sz="1200" dirty="0" smtClean="0">
                <a:latin typeface="Comic Sans MS" pitchFamily="66" charset="0"/>
              </a:rPr>
              <a:t>Disponível em: &lt;http://imagens-de-fundo.blogspot.com/2011/08/imagem-de-fundo-lago-refletir-montanhas.html&gt;.  Acesso em 15 jun. 2014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).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Esfera Celeste</a:t>
            </a:r>
          </a:p>
        </p:txBody>
      </p:sp>
      <p:pic>
        <p:nvPicPr>
          <p:cNvPr id="4" name="Imagem 3" descr="http://3.bp.blogspot.com/-ZXqumaGpg1g/UBA4hvryo1I/AAAAAAAAABk/JNlC7QNo7Y0/s1600/astr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556792"/>
            <a:ext cx="3600000" cy="36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Espaço Reservado para Conteúdo 2"/>
          <p:cNvSpPr txBox="1">
            <a:spLocks/>
          </p:cNvSpPr>
          <p:nvPr/>
        </p:nvSpPr>
        <p:spPr>
          <a:xfrm>
            <a:off x="428596" y="5924200"/>
            <a:ext cx="8183880" cy="64807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indent="-265176" algn="just">
              <a:lnSpc>
                <a:spcPct val="120000"/>
              </a:lnSpc>
              <a:buClr>
                <a:schemeClr val="accent1"/>
              </a:buClr>
              <a:buSzPct val="80000"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Figura 11 – 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Esfera celeste (Fonte: </a:t>
            </a:r>
            <a:r>
              <a:rPr lang="pt-BR" sz="1200" dirty="0" smtClean="0">
                <a:latin typeface="Comic Sans MS" pitchFamily="66" charset="0"/>
              </a:rPr>
              <a:t>Disponível em: &lt;http://www.astrofacil.com/Articulos/bandera-brasil/bandera-brasil-2.html&gt;. Acesso em 15 jun. 2014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).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Esfera Celeste</a:t>
            </a:r>
          </a:p>
        </p:txBody>
      </p:sp>
      <p:pic>
        <p:nvPicPr>
          <p:cNvPr id="6" name="Imagem 5" descr="http://astro.if.ufrgs.br/sphere.g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556792"/>
            <a:ext cx="3600000" cy="36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Espaço Reservado para Conteúdo 2"/>
          <p:cNvSpPr txBox="1">
            <a:spLocks/>
          </p:cNvSpPr>
          <p:nvPr/>
        </p:nvSpPr>
        <p:spPr>
          <a:xfrm>
            <a:off x="428596" y="5924200"/>
            <a:ext cx="8183880" cy="64807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indent="-265176" algn="just">
              <a:lnSpc>
                <a:spcPct val="120000"/>
              </a:lnSpc>
              <a:buClr>
                <a:schemeClr val="accent1"/>
              </a:buClr>
              <a:buSzPct val="80000"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Figura 12 – 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Esfera celeste (Fonte: </a:t>
            </a:r>
            <a:r>
              <a:rPr lang="pt-BR" sz="1200" dirty="0" smtClean="0">
                <a:latin typeface="Comic Sans MS" pitchFamily="66" charset="0"/>
              </a:rPr>
              <a:t>Disponível em: &lt;http://astro.if.ufrgs.br/esf.htm&gt;. Acesso em: 15 jun. 2014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).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02920" y="746376"/>
            <a:ext cx="8183880" cy="4122784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pt-BR" sz="3100" dirty="0" smtClean="0">
                <a:latin typeface="Comic Sans MS" pitchFamily="66" charset="0"/>
                <a:cs typeface="Arial" pitchFamily="34" charset="0"/>
              </a:rPr>
              <a:t>	Proposta de ação profissional resultante da dissertação realizada sob orientação da Prof.ª Dr.ª Iramaia Jorge Cabral de Paulo, coorientação do Prof. Dr. Marcelo Paes de Barros e apresentada à banca examinadora como requisito parcial à obtenção do Título de Mestre em Ensino de Ciências Naturais – Área de Concentração “Ensino de Física”, pelo Programa de Pós-Graduação em Ensino de Ciências Naturais da Universidade Federal de Mato Grosso.</a:t>
            </a:r>
          </a:p>
          <a:p>
            <a:pPr algn="ctr">
              <a:buNone/>
            </a:pPr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pt-BR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spaço Reservado para Conteúdo 2"/>
          <p:cNvSpPr txBox="1">
            <a:spLocks/>
          </p:cNvSpPr>
          <p:nvPr/>
        </p:nvSpPr>
        <p:spPr>
          <a:xfrm>
            <a:off x="323528" y="5230252"/>
            <a:ext cx="8183880" cy="1439108"/>
          </a:xfrm>
          <a:prstGeom prst="rect">
            <a:avLst/>
          </a:prstGeom>
        </p:spPr>
        <p:txBody>
          <a:bodyPr vert="horz" lIns="182880" tIns="91440">
            <a:normAutofit fontScale="77500" lnSpcReduction="20000"/>
          </a:bodyPr>
          <a:lstStyle/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cs typeface="Arial" pitchFamily="34" charset="0"/>
              </a:rPr>
              <a:t>Maurino Atanásio</a:t>
            </a:r>
          </a:p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pt-B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cs typeface="Arial" pitchFamily="34" charset="0"/>
            </a:endParaRPr>
          </a:p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cs typeface="Arial" pitchFamily="34" charset="0"/>
              </a:rPr>
              <a:t>Cuiabá-MT </a:t>
            </a:r>
          </a:p>
          <a:p>
            <a:pPr marL="265176" marR="0" lvl="0" indent="-265176" algn="ctr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cs typeface="Arial" pitchFamily="34" charset="0"/>
              </a:rPr>
              <a:t> 2014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"/>
              <a:tabLst/>
              <a:defRPr/>
            </a:pP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Representação de ponto</a:t>
            </a:r>
          </a:p>
          <a:p>
            <a:pPr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marL="360000" lvl="2" algn="just">
              <a:buSzPct val="100000"/>
              <a:buFont typeface="Arial" pitchFamily="34" charset="0"/>
              <a:buChar char="•"/>
            </a:pPr>
            <a:endParaRPr lang="pt-BR" sz="2400" dirty="0" smtClean="0">
              <a:latin typeface="Comic Sans MS" pitchFamily="66" charset="0"/>
            </a:endParaRPr>
          </a:p>
          <a:p>
            <a:pPr marL="360000" lvl="2" algn="just">
              <a:buSzPct val="100000"/>
              <a:buFont typeface="Arial" pitchFamily="34" charset="0"/>
              <a:buChar char="•"/>
            </a:pPr>
            <a:endParaRPr lang="pt-BR" sz="2400" dirty="0" smtClean="0">
              <a:latin typeface="Comic Sans MS" pitchFamily="66" charset="0"/>
            </a:endParaRPr>
          </a:p>
          <a:p>
            <a:pPr marL="360000" lvl="2" algn="just">
              <a:buSzPct val="100000"/>
              <a:buFont typeface="Arial" pitchFamily="34" charset="0"/>
              <a:buChar char="•"/>
            </a:pPr>
            <a:r>
              <a:rPr lang="pt-BR" sz="2400" dirty="0" smtClean="0">
                <a:latin typeface="Comic Sans MS" pitchFamily="66" charset="0"/>
              </a:rPr>
              <a:t> .A (Ponto A)</a:t>
            </a:r>
          </a:p>
          <a:p>
            <a:pPr marL="360000" lvl="2" algn="just">
              <a:buSzPct val="100000"/>
              <a:buFont typeface="Arial" pitchFamily="34" charset="0"/>
              <a:buChar char="•"/>
            </a:pPr>
            <a:endParaRPr lang="pt-BR" sz="2400" dirty="0" smtClean="0">
              <a:latin typeface="Comic Sans MS" pitchFamily="66" charset="0"/>
            </a:endParaRPr>
          </a:p>
          <a:p>
            <a:pPr marL="360000" lvl="2" algn="just">
              <a:buSzPct val="100000"/>
              <a:buFont typeface="Arial" pitchFamily="34" charset="0"/>
              <a:buChar char="•"/>
            </a:pPr>
            <a:r>
              <a:rPr lang="pt-BR" sz="2400" dirty="0" smtClean="0">
                <a:latin typeface="Comic Sans MS" pitchFamily="66" charset="0"/>
              </a:rPr>
              <a:t> .B (Ponto B)</a:t>
            </a:r>
          </a:p>
          <a:p>
            <a:pPr marL="360000" lvl="2" algn="just">
              <a:buSzPct val="100000"/>
              <a:buFont typeface="Arial" pitchFamily="34" charset="0"/>
              <a:buChar char="•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marL="360000" lvl="2"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Representação de uma reta</a:t>
            </a:r>
          </a:p>
          <a:p>
            <a:pPr marL="360000" lvl="2"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7" name="Imagem 6" descr="C:\Users\Maurino\Documents\FIG 17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304" y="2348880"/>
            <a:ext cx="5400000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Espaço Reservado para Conteúdo 2"/>
          <p:cNvSpPr txBox="1">
            <a:spLocks/>
          </p:cNvSpPr>
          <p:nvPr/>
        </p:nvSpPr>
        <p:spPr>
          <a:xfrm>
            <a:off x="428596" y="5924200"/>
            <a:ext cx="8183880" cy="64807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indent="-265176" algn="just">
              <a:lnSpc>
                <a:spcPct val="120000"/>
              </a:lnSpc>
              <a:buClr>
                <a:schemeClr val="accent1"/>
              </a:buClr>
              <a:buSzPct val="80000"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Figura 13 – </a:t>
            </a:r>
            <a:r>
              <a:rPr kumimoji="0" lang="pt-BR" sz="1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Representação de uma reta.</a:t>
            </a:r>
            <a:endParaRPr kumimoji="0" lang="pt-BR" sz="1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Representação de um plano</a:t>
            </a:r>
          </a:p>
          <a:p>
            <a:pPr marL="360000" lvl="2"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6" name="Imagem 5" descr="C:\Users\Maurino\Documents\Figuras - Ronei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304" y="2349240"/>
            <a:ext cx="5400000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Espaço Reservado para Conteúdo 2"/>
          <p:cNvSpPr txBox="1">
            <a:spLocks/>
          </p:cNvSpPr>
          <p:nvPr/>
        </p:nvSpPr>
        <p:spPr>
          <a:xfrm>
            <a:off x="428596" y="5924200"/>
            <a:ext cx="8183880" cy="64807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indent="-265176" algn="just">
              <a:lnSpc>
                <a:spcPct val="120000"/>
              </a:lnSpc>
              <a:buClr>
                <a:schemeClr val="accent1"/>
              </a:buClr>
              <a:buSzPct val="80000"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Figura 14 – </a:t>
            </a:r>
            <a:r>
              <a:rPr lang="pt-BR" sz="1200" dirty="0" smtClean="0">
                <a:latin typeface="Comic Sans MS" pitchFamily="66" charset="0"/>
              </a:rPr>
              <a:t>Representação de um plano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Associando ponto, retas e planos ao planeta</a:t>
            </a:r>
          </a:p>
          <a:p>
            <a:pPr marL="360000" lvl="2"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6" name="Imagem 5" descr="http://4.bp.blogspot.com/-niNqJUsKY6M/TXfZKQkFY-I/AAAAAAAACm4/6ttUrBp5FLo/s1600/dbk-multimidia-pos-inf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348880"/>
            <a:ext cx="5400000" cy="32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Espaço Reservado para Conteúdo 2"/>
          <p:cNvSpPr txBox="1">
            <a:spLocks/>
          </p:cNvSpPr>
          <p:nvPr/>
        </p:nvSpPr>
        <p:spPr>
          <a:xfrm>
            <a:off x="428596" y="5924200"/>
            <a:ext cx="8183880" cy="64807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indent="-265176" algn="just">
              <a:lnSpc>
                <a:spcPct val="120000"/>
              </a:lnSpc>
              <a:buClr>
                <a:schemeClr val="accent1"/>
              </a:buClr>
              <a:buSzPct val="80000"/>
            </a:pPr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Figura 15 – 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Movimentos da Terra (Fonte: </a:t>
            </a:r>
            <a:r>
              <a:rPr lang="pt-BR" sz="1200" dirty="0" smtClean="0">
                <a:latin typeface="Comic Sans MS" pitchFamily="66" charset="0"/>
              </a:rPr>
              <a:t>Disponível em: &lt;http://cosmicapoeira.blogspot.com.br/p/movimentos-da-terra-forcas.html&gt;. Acesso em: 15 jun. 2014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).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Comentários e explicações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1268760"/>
            <a:ext cx="8183880" cy="460851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SzPct val="100000"/>
              <a:buFont typeface="Wingdings" pitchFamily="2" charset="2"/>
              <a:buChar char="Ø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  <a:p>
            <a:pPr algn="just">
              <a:buSzPct val="100000"/>
              <a:buFont typeface="Wingdings" pitchFamily="2" charset="2"/>
              <a:buChar char="Ø"/>
            </a:pPr>
            <a:r>
              <a:rPr lang="pt-BR" sz="2400" dirty="0" smtClean="0">
                <a:latin typeface="Comic Sans MS" pitchFamily="66" charset="0"/>
                <a:cs typeface="Arial" pitchFamily="34" charset="0"/>
              </a:rPr>
              <a:t> Associando ponto, retas e planos ao planeta</a:t>
            </a:r>
          </a:p>
          <a:p>
            <a:pPr marL="360000" lvl="2" algn="just">
              <a:buSzPct val="100000"/>
            </a:pPr>
            <a:endParaRPr lang="pt-BR" sz="2400" dirty="0" smtClean="0"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6" name="Imagem 5" descr="http://explicatorium.com/images/movimento_translacao_terra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8304" y="2349240"/>
            <a:ext cx="5400000" cy="32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Espaço Reservado para Conteúdo 2"/>
          <p:cNvSpPr txBox="1">
            <a:spLocks/>
          </p:cNvSpPr>
          <p:nvPr/>
        </p:nvSpPr>
        <p:spPr>
          <a:xfrm>
            <a:off x="428596" y="5857916"/>
            <a:ext cx="8183880" cy="1071546"/>
          </a:xfrm>
          <a:prstGeom prst="rect">
            <a:avLst/>
          </a:prstGeom>
        </p:spPr>
        <p:txBody>
          <a:bodyPr vert="horz" lIns="182880" tIns="91440">
            <a:noAutofit/>
          </a:bodyPr>
          <a:lstStyle/>
          <a:p>
            <a:pPr algn="just"/>
            <a:r>
              <a:rPr kumimoji="0" lang="pt-BR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Figura 16 – 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Movimentos da Terra (Fonte: </a:t>
            </a:r>
            <a:r>
              <a:rPr lang="pt-BR" sz="1200" dirty="0" smtClean="0">
                <a:latin typeface="Comic Sans MS" pitchFamily="66" charset="0"/>
              </a:rPr>
              <a:t>Disponível em: &lt;http://www.google.com.br/imgres?</a:t>
            </a:r>
            <a:r>
              <a:rPr lang="pt-BR" sz="1200" dirty="0" err="1" smtClean="0">
                <a:latin typeface="Comic Sans MS" pitchFamily="66" charset="0"/>
              </a:rPr>
              <a:t>imgur</a:t>
            </a:r>
            <a:r>
              <a:rPr lang="pt-BR" sz="1200" dirty="0" smtClean="0">
                <a:latin typeface="Comic Sans MS" pitchFamily="66" charset="0"/>
              </a:rPr>
              <a:t> l=http://www.explicatorium.com/images/movimento_translacao_terra.jpg&amp;imgrefurl=http://www.explicatorium.com/CFQ7-Movimentos-da-Terra.</a:t>
            </a:r>
            <a:r>
              <a:rPr lang="pt-BR" sz="1200" dirty="0" err="1" smtClean="0">
                <a:latin typeface="Comic Sans MS" pitchFamily="66" charset="0"/>
              </a:rPr>
              <a:t>php&amp;h</a:t>
            </a:r>
            <a:r>
              <a:rPr lang="pt-BR" sz="1200" dirty="0" smtClean="0">
                <a:latin typeface="Comic Sans MS" pitchFamily="66" charset="0"/>
              </a:rPr>
              <a:t>=440&amp;w=800&amp;</a:t>
            </a:r>
            <a:r>
              <a:rPr lang="pt-BR" sz="1200" dirty="0" err="1" smtClean="0">
                <a:latin typeface="Comic Sans MS" pitchFamily="66" charset="0"/>
              </a:rPr>
              <a:t>tbnid</a:t>
            </a:r>
            <a:r>
              <a:rPr lang="pt-BR" sz="1200" dirty="0" smtClean="0">
                <a:latin typeface="Comic Sans MS" pitchFamily="66" charset="0"/>
              </a:rPr>
              <a:t>=3Ixm3wfdMdiNVM:&amp;</a:t>
            </a:r>
            <a:r>
              <a:rPr lang="pt-BR" sz="1200" dirty="0" err="1" smtClean="0">
                <a:latin typeface="Comic Sans MS" pitchFamily="66" charset="0"/>
              </a:rPr>
              <a:t>docid</a:t>
            </a:r>
            <a:r>
              <a:rPr lang="pt-BR" sz="1200" dirty="0" smtClean="0">
                <a:latin typeface="Comic Sans MS" pitchFamily="66" charset="0"/>
              </a:rPr>
              <a:t>=wjXz_bOVP6P9M&amp;hl= </a:t>
            </a:r>
            <a:r>
              <a:rPr lang="pt-BR" sz="1200" dirty="0" err="1" smtClean="0">
                <a:latin typeface="Comic Sans MS" pitchFamily="66" charset="0"/>
              </a:rPr>
              <a:t>en&amp;ei</a:t>
            </a:r>
            <a:r>
              <a:rPr lang="pt-BR" sz="1200" dirty="0" smtClean="0">
                <a:latin typeface="Comic Sans MS" pitchFamily="66" charset="0"/>
              </a:rPr>
              <a:t>=WmUFVtj4KsPFwATbs5TgCA&amp;</a:t>
            </a:r>
            <a:r>
              <a:rPr lang="pt-BR" sz="1200" dirty="0" err="1" smtClean="0">
                <a:latin typeface="Comic Sans MS" pitchFamily="66" charset="0"/>
              </a:rPr>
              <a:t>tbm</a:t>
            </a:r>
            <a:r>
              <a:rPr lang="pt-BR" sz="1200" dirty="0" smtClean="0">
                <a:latin typeface="Comic Sans MS" pitchFamily="66" charset="0"/>
              </a:rPr>
              <a:t>=</a:t>
            </a:r>
            <a:r>
              <a:rPr lang="pt-BR" sz="1200" dirty="0" err="1" smtClean="0">
                <a:latin typeface="Comic Sans MS" pitchFamily="66" charset="0"/>
              </a:rPr>
              <a:t>isch&amp;ved</a:t>
            </a:r>
            <a:r>
              <a:rPr lang="pt-BR" sz="1200" dirty="0" smtClean="0">
                <a:latin typeface="Comic Sans MS" pitchFamily="66" charset="0"/>
              </a:rPr>
              <a:t>=0CCQQMygJMAlqFQoTCNiNra69ksgCFcMikAod2xkFjA&gt;. Acesso em: 15 jun. 2014</a:t>
            </a: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).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3186044" y="2967335"/>
            <a:ext cx="2771914" cy="923330"/>
          </a:xfrm>
          <a:prstGeom prst="rect">
            <a:avLst/>
          </a:prstGeom>
          <a:ln/>
          <a:scene3d>
            <a:camera prst="isometricOffAxis1Right"/>
            <a:lightRig rig="contrasting" dir="t">
              <a:rot lat="0" lon="0" rev="12000000"/>
            </a:lightRig>
          </a:scene3d>
          <a:sp3d prstMaterial="powder">
            <a:bevelT h="50800" prst="relaxedInset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Aula 01</a:t>
            </a:r>
            <a:endParaRPr lang="pt-B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2132856"/>
            <a:ext cx="8183880" cy="2513440"/>
          </a:xfrm>
        </p:spPr>
        <p:txBody>
          <a:bodyPr/>
          <a:lstStyle/>
          <a:p>
            <a:pPr algn="ctr">
              <a:buNone/>
            </a:pPr>
            <a:r>
              <a:rPr lang="pt-BR" b="1" dirty="0" smtClean="0">
                <a:latin typeface="Comic Sans MS" pitchFamily="66" charset="0"/>
              </a:rPr>
              <a:t>Introdução</a:t>
            </a:r>
          </a:p>
          <a:p>
            <a:pPr algn="ctr">
              <a:buNone/>
            </a:pPr>
            <a:endParaRPr lang="pt-BR" b="1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pt-BR" b="1" dirty="0" smtClean="0">
                <a:solidFill>
                  <a:srgbClr val="0070C0"/>
                </a:solidFill>
                <a:latin typeface="Comic Sans MS" pitchFamily="66" charset="0"/>
              </a:rPr>
              <a:t>A beleza da geometria das estações do ano</a:t>
            </a:r>
          </a:p>
          <a:p>
            <a:pPr algn="ctr">
              <a:buNone/>
            </a:pP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636912"/>
            <a:ext cx="8183880" cy="1800200"/>
          </a:xfrm>
          <a:prstGeom prst="rect">
            <a:avLst/>
          </a:prstGeom>
        </p:spPr>
        <p:txBody>
          <a:bodyPr vert="horz" lIns="182880" tIns="91440">
            <a:normAutofit fontScale="92500" lnSpcReduction="20000"/>
          </a:bodyPr>
          <a:lstStyle/>
          <a:p>
            <a:pPr algn="just">
              <a:lnSpc>
                <a:spcPct val="120000"/>
              </a:lnSpc>
              <a:buClr>
                <a:schemeClr val="accent1"/>
              </a:buClr>
              <a:buSzPct val="80000"/>
            </a:pPr>
            <a:r>
              <a:rPr kumimoji="0" lang="pt-B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1.1 </a:t>
            </a:r>
            <a:r>
              <a:rPr lang="pt-BR" sz="2800" dirty="0" smtClean="0">
                <a:latin typeface="Comic Sans MS" pitchFamily="66" charset="0"/>
                <a:cs typeface="Arial" pitchFamily="34" charset="0"/>
              </a:rPr>
              <a:t>Observando as imagens abaixo, que compõem parte da superfície da Terra, como você descreveria a forma geométrica do planeta Terra?</a:t>
            </a:r>
          </a:p>
          <a:p>
            <a:pPr marL="265176" marR="0" lvl="0" indent="-265176" algn="l" defTabSz="914400" rtl="0" eaLnBrk="1" fontAlgn="auto" latinLnBrk="0" hangingPunct="1">
              <a:lnSpc>
                <a:spcPct val="10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http://www.geografia.seed.pr.gov.br/modules/galeria/uploads/7/planalto_depressao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2360" y="1053216"/>
            <a:ext cx="6480000" cy="43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5929330"/>
            <a:ext cx="8183880" cy="936104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pt-BR" sz="1200" b="1" dirty="0" smtClean="0">
                <a:latin typeface="Comic Sans MS" pitchFamily="66" charset="0"/>
              </a:rPr>
              <a:t>Figura 01 – </a:t>
            </a:r>
            <a:r>
              <a:rPr lang="pt-BR" sz="1200" dirty="0" smtClean="0">
                <a:latin typeface="Comic Sans MS" pitchFamily="66" charset="0"/>
              </a:rPr>
              <a:t>Planaltos e depressões (Fonte: Disponível em: &lt;http://www.geografia.seed.pr.gov.br/modules /galeria/detalhe.</a:t>
            </a:r>
            <a:r>
              <a:rPr lang="pt-BR" sz="1200" dirty="0" err="1" smtClean="0">
                <a:latin typeface="Comic Sans MS" pitchFamily="66" charset="0"/>
              </a:rPr>
              <a:t>php</a:t>
            </a:r>
            <a:r>
              <a:rPr lang="pt-BR" sz="1200" dirty="0" smtClean="0">
                <a:latin typeface="Comic Sans MS" pitchFamily="66" charset="0"/>
              </a:rPr>
              <a:t>?foto=1518&amp;evento=7&gt;. Acesso em: 15 jun. 2014).</a:t>
            </a:r>
            <a:endParaRPr lang="pt-BR" sz="1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5929330"/>
            <a:ext cx="8183880" cy="648072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pt-BR" sz="1200" b="1" dirty="0" smtClean="0">
                <a:latin typeface="Comic Sans MS" pitchFamily="66" charset="0"/>
              </a:rPr>
              <a:t>Figura 02 – </a:t>
            </a:r>
            <a:r>
              <a:rPr lang="pt-BR" sz="1200" dirty="0" smtClean="0">
                <a:latin typeface="Comic Sans MS" pitchFamily="66" charset="0"/>
              </a:rPr>
              <a:t>Planícies (Fonte: Disponível em: &lt;http://auladegeografia.webnode.com.br/as%20for%C3% A7as%20da%20natureza/</a:t>
            </a:r>
            <a:r>
              <a:rPr lang="pt-BR" sz="1200" dirty="0" err="1" smtClean="0">
                <a:latin typeface="Comic Sans MS" pitchFamily="66" charset="0"/>
              </a:rPr>
              <a:t>o-relevo</a:t>
            </a:r>
            <a:r>
              <a:rPr lang="pt-BR" sz="1200" dirty="0" smtClean="0">
                <a:latin typeface="Comic Sans MS" pitchFamily="66" charset="0"/>
              </a:rPr>
              <a:t>/&gt;. Acesso em:15 jun. 2014).</a:t>
            </a:r>
            <a:endParaRPr lang="pt-BR" sz="1200" dirty="0">
              <a:latin typeface="Comic Sans MS" pitchFamily="66" charset="0"/>
            </a:endParaRPr>
          </a:p>
        </p:txBody>
      </p:sp>
      <p:pic>
        <p:nvPicPr>
          <p:cNvPr id="5" name="Imagem 4" descr="https://encrypted-tbn3.gstatic.com/images?q=tbn:ANd9GcQL0lEbqCcUI-UpdMnyO7Ou4HfWDeNTYURCk9yNLyX-ZklXCEJru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53216"/>
            <a:ext cx="6480000" cy="43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476672"/>
            <a:ext cx="8183880" cy="6480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b="1" dirty="0" smtClean="0">
                <a:latin typeface="Comic Sans MS" pitchFamily="66" charset="0"/>
              </a:rPr>
              <a:t>Questionário</a:t>
            </a:r>
          </a:p>
        </p:txBody>
      </p:sp>
      <p:sp>
        <p:nvSpPr>
          <p:cNvPr id="3" name="Espaço Reservado para Conteúdo 2"/>
          <p:cNvSpPr txBox="1">
            <a:spLocks/>
          </p:cNvSpPr>
          <p:nvPr/>
        </p:nvSpPr>
        <p:spPr>
          <a:xfrm>
            <a:off x="467544" y="2636912"/>
            <a:ext cx="8183880" cy="1800200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algn="just">
              <a:buClr>
                <a:schemeClr val="accent1"/>
              </a:buClr>
              <a:buSzPct val="80000"/>
            </a:pPr>
            <a:r>
              <a:rPr kumimoji="0" lang="pt-B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1.2 </a:t>
            </a:r>
            <a:r>
              <a:rPr lang="pt-BR" sz="2600" dirty="0" smtClean="0">
                <a:latin typeface="Comic Sans MS" pitchFamily="66" charset="0"/>
                <a:cs typeface="Arial" pitchFamily="34" charset="0"/>
              </a:rPr>
              <a:t>Descreva a sua maneira, o que é o Céu para você?</a:t>
            </a:r>
            <a:endParaRPr kumimoji="0" lang="pt-BR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o">
  <a:themeElements>
    <a:clrScheme name="Aspecto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o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1223</TotalTime>
  <Words>733</Words>
  <Application>Microsoft Office PowerPoint</Application>
  <PresentationFormat>Apresentação na tela (4:3)</PresentationFormat>
  <Paragraphs>108</Paragraphs>
  <Slides>34</Slides>
  <Notes>1</Notes>
  <HiddenSlides>0</HiddenSlides>
  <MMClips>1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de slides</vt:lpstr>
      </vt:variant>
      <vt:variant>
        <vt:i4>34</vt:i4>
      </vt:variant>
    </vt:vector>
  </HeadingPairs>
  <TitlesOfParts>
    <vt:vector size="36" baseType="lpstr">
      <vt:lpstr>Aspecto</vt:lpstr>
      <vt:lpstr>Imagem de Bitmap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Vídeo explicativo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cti</dc:creator>
  <cp:lastModifiedBy>Samuel</cp:lastModifiedBy>
  <cp:revision>167</cp:revision>
  <dcterms:created xsi:type="dcterms:W3CDTF">2014-04-09T12:01:04Z</dcterms:created>
  <dcterms:modified xsi:type="dcterms:W3CDTF">2015-12-12T03:11:35Z</dcterms:modified>
</cp:coreProperties>
</file>