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3.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4.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25.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26.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49"/>
  </p:notesMasterIdLst>
  <p:sldIdLst>
    <p:sldId id="256" r:id="rId2"/>
    <p:sldId id="293" r:id="rId3"/>
    <p:sldId id="292" r:id="rId4"/>
    <p:sldId id="308" r:id="rId5"/>
    <p:sldId id="304" r:id="rId6"/>
    <p:sldId id="303" r:id="rId7"/>
    <p:sldId id="305" r:id="rId8"/>
    <p:sldId id="295" r:id="rId9"/>
    <p:sldId id="310" r:id="rId10"/>
    <p:sldId id="309" r:id="rId11"/>
    <p:sldId id="294" r:id="rId12"/>
    <p:sldId id="260" r:id="rId13"/>
    <p:sldId id="312" r:id="rId14"/>
    <p:sldId id="311" r:id="rId15"/>
    <p:sldId id="313" r:id="rId16"/>
    <p:sldId id="315" r:id="rId17"/>
    <p:sldId id="296" r:id="rId18"/>
    <p:sldId id="316" r:id="rId19"/>
    <p:sldId id="317" r:id="rId20"/>
    <p:sldId id="297" r:id="rId21"/>
    <p:sldId id="319" r:id="rId22"/>
    <p:sldId id="320" r:id="rId23"/>
    <p:sldId id="318" r:id="rId24"/>
    <p:sldId id="314" r:id="rId25"/>
    <p:sldId id="298" r:id="rId26"/>
    <p:sldId id="259" r:id="rId27"/>
    <p:sldId id="332" r:id="rId28"/>
    <p:sldId id="338" r:id="rId29"/>
    <p:sldId id="337" r:id="rId30"/>
    <p:sldId id="333" r:id="rId31"/>
    <p:sldId id="356" r:id="rId32"/>
    <p:sldId id="335" r:id="rId33"/>
    <p:sldId id="336" r:id="rId34"/>
    <p:sldId id="334" r:id="rId35"/>
    <p:sldId id="321" r:id="rId36"/>
    <p:sldId id="323" r:id="rId37"/>
    <p:sldId id="324" r:id="rId38"/>
    <p:sldId id="322" r:id="rId39"/>
    <p:sldId id="327" r:id="rId40"/>
    <p:sldId id="326" r:id="rId41"/>
    <p:sldId id="330" r:id="rId42"/>
    <p:sldId id="331" r:id="rId43"/>
    <p:sldId id="328" r:id="rId44"/>
    <p:sldId id="329" r:id="rId45"/>
    <p:sldId id="300" r:id="rId46"/>
    <p:sldId id="286" r:id="rId47"/>
    <p:sldId id="343" r:id="rId48"/>
    <p:sldId id="344" r:id="rId49"/>
    <p:sldId id="345" r:id="rId50"/>
    <p:sldId id="339" r:id="rId51"/>
    <p:sldId id="341" r:id="rId52"/>
    <p:sldId id="346" r:id="rId53"/>
    <p:sldId id="342" r:id="rId54"/>
    <p:sldId id="347" r:id="rId55"/>
    <p:sldId id="340" r:id="rId56"/>
    <p:sldId id="350" r:id="rId57"/>
    <p:sldId id="349" r:id="rId58"/>
    <p:sldId id="348" r:id="rId59"/>
    <p:sldId id="351" r:id="rId60"/>
    <p:sldId id="352" r:id="rId61"/>
    <p:sldId id="301" r:id="rId62"/>
    <p:sldId id="262" r:id="rId63"/>
    <p:sldId id="354" r:id="rId64"/>
    <p:sldId id="355" r:id="rId65"/>
    <p:sldId id="302" r:id="rId66"/>
    <p:sldId id="353" r:id="rId67"/>
    <p:sldId id="306" r:id="rId68"/>
    <p:sldId id="257" r:id="rId69"/>
    <p:sldId id="358" r:id="rId70"/>
    <p:sldId id="265" r:id="rId71"/>
    <p:sldId id="373" r:id="rId72"/>
    <p:sldId id="359" r:id="rId73"/>
    <p:sldId id="374" r:id="rId74"/>
    <p:sldId id="360" r:id="rId75"/>
    <p:sldId id="375" r:id="rId76"/>
    <p:sldId id="361" r:id="rId77"/>
    <p:sldId id="385" r:id="rId78"/>
    <p:sldId id="376" r:id="rId79"/>
    <p:sldId id="357" r:id="rId80"/>
    <p:sldId id="377" r:id="rId81"/>
    <p:sldId id="396" r:id="rId82"/>
    <p:sldId id="363" r:id="rId83"/>
    <p:sldId id="279" r:id="rId84"/>
    <p:sldId id="364" r:id="rId85"/>
    <p:sldId id="379" r:id="rId86"/>
    <p:sldId id="365" r:id="rId87"/>
    <p:sldId id="380" r:id="rId88"/>
    <p:sldId id="367" r:id="rId89"/>
    <p:sldId id="368" r:id="rId90"/>
    <p:sldId id="381" r:id="rId91"/>
    <p:sldId id="369" r:id="rId92"/>
    <p:sldId id="382" r:id="rId93"/>
    <p:sldId id="370" r:id="rId94"/>
    <p:sldId id="371" r:id="rId95"/>
    <p:sldId id="384" r:id="rId96"/>
    <p:sldId id="362" r:id="rId97"/>
    <p:sldId id="372" r:id="rId98"/>
    <p:sldId id="387" r:id="rId99"/>
    <p:sldId id="366" r:id="rId100"/>
    <p:sldId id="421" r:id="rId101"/>
    <p:sldId id="267" r:id="rId102"/>
    <p:sldId id="268" r:id="rId103"/>
    <p:sldId id="269" r:id="rId104"/>
    <p:sldId id="270" r:id="rId105"/>
    <p:sldId id="392" r:id="rId106"/>
    <p:sldId id="280" r:id="rId107"/>
    <p:sldId id="394" r:id="rId108"/>
    <p:sldId id="395" r:id="rId109"/>
    <p:sldId id="393" r:id="rId110"/>
    <p:sldId id="398" r:id="rId111"/>
    <p:sldId id="399" r:id="rId112"/>
    <p:sldId id="284" r:id="rId113"/>
    <p:sldId id="391" r:id="rId114"/>
    <p:sldId id="390" r:id="rId115"/>
    <p:sldId id="271" r:id="rId116"/>
    <p:sldId id="388" r:id="rId117"/>
    <p:sldId id="281" r:id="rId118"/>
    <p:sldId id="389" r:id="rId119"/>
    <p:sldId id="282" r:id="rId120"/>
    <p:sldId id="307" r:id="rId121"/>
    <p:sldId id="283" r:id="rId122"/>
    <p:sldId id="277" r:id="rId123"/>
    <p:sldId id="409" r:id="rId124"/>
    <p:sldId id="402" r:id="rId125"/>
    <p:sldId id="403" r:id="rId126"/>
    <p:sldId id="406" r:id="rId127"/>
    <p:sldId id="401" r:id="rId128"/>
    <p:sldId id="407" r:id="rId129"/>
    <p:sldId id="408" r:id="rId130"/>
    <p:sldId id="410" r:id="rId131"/>
    <p:sldId id="272" r:id="rId132"/>
    <p:sldId id="411" r:id="rId133"/>
    <p:sldId id="273" r:id="rId134"/>
    <p:sldId id="417" r:id="rId135"/>
    <p:sldId id="412" r:id="rId136"/>
    <p:sldId id="420" r:id="rId137"/>
    <p:sldId id="274" r:id="rId138"/>
    <p:sldId id="413" r:id="rId139"/>
    <p:sldId id="419" r:id="rId140"/>
    <p:sldId id="275" r:id="rId141"/>
    <p:sldId id="414" r:id="rId142"/>
    <p:sldId id="418" r:id="rId143"/>
    <p:sldId id="276" r:id="rId144"/>
    <p:sldId id="415" r:id="rId145"/>
    <p:sldId id="400" r:id="rId146"/>
    <p:sldId id="278" r:id="rId147"/>
    <p:sldId id="285" r:id="rId148"/>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38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32" autoAdjust="0"/>
    <p:restoredTop sz="92101" autoAdjust="0"/>
  </p:normalViewPr>
  <p:slideViewPr>
    <p:cSldViewPr>
      <p:cViewPr>
        <p:scale>
          <a:sx n="70" d="100"/>
          <a:sy n="70" d="100"/>
        </p:scale>
        <p:origin x="-1218" y="-72"/>
      </p:cViewPr>
      <p:guideLst>
        <p:guide orient="horz" pos="2160"/>
        <p:guide pos="2880"/>
      </p:guideLst>
    </p:cSldViewPr>
  </p:slideViewPr>
  <p:outlineViewPr>
    <p:cViewPr>
      <p:scale>
        <a:sx n="33" d="100"/>
        <a:sy n="33" d="100"/>
      </p:scale>
      <p:origin x="54" y="23124"/>
    </p:cViewPr>
  </p:outlineViewPr>
  <p:notesTextViewPr>
    <p:cViewPr>
      <p:scale>
        <a:sx n="100" d="100"/>
        <a:sy n="100" d="100"/>
      </p:scale>
      <p:origin x="0" y="0"/>
    </p:cViewPr>
  </p:notesTextViewPr>
  <p:sorterViewPr>
    <p:cViewPr varScale="1">
      <p:scale>
        <a:sx n="1" d="1"/>
        <a:sy n="1" d="1"/>
      </p:scale>
      <p:origin x="0" y="29184"/>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notesMaster" Target="notesMasters/notesMaster1.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8FC26E-7AA2-4510-AF9D-CD701FAF3A7A}"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pt-BR"/>
        </a:p>
      </dgm:t>
    </dgm:pt>
    <dgm:pt modelId="{55B20E8E-495F-4656-8AF2-4849BD640AEC}">
      <dgm:prSet phldrT="[Texto]"/>
      <dgm:spPr/>
      <dgm:t>
        <a:bodyPr/>
        <a:lstStyle/>
        <a:p>
          <a:r>
            <a:rPr lang="pt-BR" dirty="0" smtClean="0"/>
            <a:t>Simbiose</a:t>
          </a:r>
          <a:endParaRPr lang="pt-BR" dirty="0"/>
        </a:p>
      </dgm:t>
    </dgm:pt>
    <dgm:pt modelId="{3D107E22-EE25-42AD-B96B-556E1903D681}" type="parTrans" cxnId="{DF58CB97-E6D8-4E15-9F30-693CFCEF5FA4}">
      <dgm:prSet/>
      <dgm:spPr/>
      <dgm:t>
        <a:bodyPr/>
        <a:lstStyle/>
        <a:p>
          <a:endParaRPr lang="pt-BR"/>
        </a:p>
      </dgm:t>
    </dgm:pt>
    <dgm:pt modelId="{2F649F3A-C28C-4C77-ACA2-E7C5793FA248}" type="sibTrans" cxnId="{DF58CB97-E6D8-4E15-9F30-693CFCEF5FA4}">
      <dgm:prSet/>
      <dgm:spPr/>
      <dgm:t>
        <a:bodyPr/>
        <a:lstStyle/>
        <a:p>
          <a:endParaRPr lang="pt-BR"/>
        </a:p>
      </dgm:t>
    </dgm:pt>
    <dgm:pt modelId="{17881AA1-B9B5-4E1F-B3FC-DD257CE9CDD6}">
      <dgm:prSet phldrT="[Texto]"/>
      <dgm:spPr/>
      <dgm:t>
        <a:bodyPr/>
        <a:lstStyle/>
        <a:p>
          <a:r>
            <a:rPr lang="pt-BR" dirty="0" smtClean="0"/>
            <a:t>Mutualismo</a:t>
          </a:r>
          <a:endParaRPr lang="pt-BR" dirty="0"/>
        </a:p>
      </dgm:t>
    </dgm:pt>
    <dgm:pt modelId="{B3B1A412-0344-45FC-BBFE-3A9A060B50F3}" type="parTrans" cxnId="{C6EAB7B3-1099-41C2-9615-5E7B9DE892E9}">
      <dgm:prSet/>
      <dgm:spPr/>
      <dgm:t>
        <a:bodyPr/>
        <a:lstStyle/>
        <a:p>
          <a:endParaRPr lang="pt-BR"/>
        </a:p>
      </dgm:t>
    </dgm:pt>
    <dgm:pt modelId="{C08C6269-07E7-4236-8C25-13D3D9492E02}" type="sibTrans" cxnId="{C6EAB7B3-1099-41C2-9615-5E7B9DE892E9}">
      <dgm:prSet/>
      <dgm:spPr/>
      <dgm:t>
        <a:bodyPr/>
        <a:lstStyle/>
        <a:p>
          <a:endParaRPr lang="pt-BR"/>
        </a:p>
      </dgm:t>
    </dgm:pt>
    <dgm:pt modelId="{E6002B08-30F4-4956-B5CF-2E5CE91B5765}" type="pres">
      <dgm:prSet presAssocID="{548FC26E-7AA2-4510-AF9D-CD701FAF3A7A}" presName="diagram" presStyleCnt="0">
        <dgm:presLayoutVars>
          <dgm:dir/>
          <dgm:resizeHandles val="exact"/>
        </dgm:presLayoutVars>
      </dgm:prSet>
      <dgm:spPr/>
      <dgm:t>
        <a:bodyPr/>
        <a:lstStyle/>
        <a:p>
          <a:endParaRPr lang="pt-BR"/>
        </a:p>
      </dgm:t>
    </dgm:pt>
    <dgm:pt modelId="{A68896E4-FD99-4617-AB2D-115BCEF424DF}" type="pres">
      <dgm:prSet presAssocID="{55B20E8E-495F-4656-8AF2-4849BD640AEC}" presName="arrow" presStyleLbl="node1" presStyleIdx="0" presStyleCnt="2" custScaleY="100658" custRadScaleRad="51493" custRadScaleInc="-1555">
        <dgm:presLayoutVars>
          <dgm:bulletEnabled val="1"/>
        </dgm:presLayoutVars>
      </dgm:prSet>
      <dgm:spPr/>
      <dgm:t>
        <a:bodyPr/>
        <a:lstStyle/>
        <a:p>
          <a:endParaRPr lang="pt-BR"/>
        </a:p>
      </dgm:t>
    </dgm:pt>
    <dgm:pt modelId="{551F1282-CCBF-4E5B-B6CD-2EFC9094AB99}" type="pres">
      <dgm:prSet presAssocID="{17881AA1-B9B5-4E1F-B3FC-DD257CE9CDD6}" presName="arrow" presStyleLbl="node1" presStyleIdx="1" presStyleCnt="2" custScaleY="100658" custRadScaleRad="58061" custRadScaleInc="555">
        <dgm:presLayoutVars>
          <dgm:bulletEnabled val="1"/>
        </dgm:presLayoutVars>
      </dgm:prSet>
      <dgm:spPr/>
      <dgm:t>
        <a:bodyPr/>
        <a:lstStyle/>
        <a:p>
          <a:endParaRPr lang="pt-BR"/>
        </a:p>
      </dgm:t>
    </dgm:pt>
  </dgm:ptLst>
  <dgm:cxnLst>
    <dgm:cxn modelId="{C6EAB7B3-1099-41C2-9615-5E7B9DE892E9}" srcId="{548FC26E-7AA2-4510-AF9D-CD701FAF3A7A}" destId="{17881AA1-B9B5-4E1F-B3FC-DD257CE9CDD6}" srcOrd="1" destOrd="0" parTransId="{B3B1A412-0344-45FC-BBFE-3A9A060B50F3}" sibTransId="{C08C6269-07E7-4236-8C25-13D3D9492E02}"/>
    <dgm:cxn modelId="{FF9DC84C-C93A-4708-9CA1-E8F034061D57}" type="presOf" srcId="{17881AA1-B9B5-4E1F-B3FC-DD257CE9CDD6}" destId="{551F1282-CCBF-4E5B-B6CD-2EFC9094AB99}" srcOrd="0" destOrd="0" presId="urn:microsoft.com/office/officeart/2005/8/layout/arrow5"/>
    <dgm:cxn modelId="{DF58CB97-E6D8-4E15-9F30-693CFCEF5FA4}" srcId="{548FC26E-7AA2-4510-AF9D-CD701FAF3A7A}" destId="{55B20E8E-495F-4656-8AF2-4849BD640AEC}" srcOrd="0" destOrd="0" parTransId="{3D107E22-EE25-42AD-B96B-556E1903D681}" sibTransId="{2F649F3A-C28C-4C77-ACA2-E7C5793FA248}"/>
    <dgm:cxn modelId="{309C6087-5506-4743-A808-2BF2AF60F895}" type="presOf" srcId="{55B20E8E-495F-4656-8AF2-4849BD640AEC}" destId="{A68896E4-FD99-4617-AB2D-115BCEF424DF}" srcOrd="0" destOrd="0" presId="urn:microsoft.com/office/officeart/2005/8/layout/arrow5"/>
    <dgm:cxn modelId="{E40F2465-A01C-434C-AA27-698C2484430B}" type="presOf" srcId="{548FC26E-7AA2-4510-AF9D-CD701FAF3A7A}" destId="{E6002B08-30F4-4956-B5CF-2E5CE91B5765}" srcOrd="0" destOrd="0" presId="urn:microsoft.com/office/officeart/2005/8/layout/arrow5"/>
    <dgm:cxn modelId="{4A7C48EF-4408-4DD1-B997-420D5CCC83FD}" type="presParOf" srcId="{E6002B08-30F4-4956-B5CF-2E5CE91B5765}" destId="{A68896E4-FD99-4617-AB2D-115BCEF424DF}" srcOrd="0" destOrd="0" presId="urn:microsoft.com/office/officeart/2005/8/layout/arrow5"/>
    <dgm:cxn modelId="{9CFFA915-EE7A-4AEE-A0A5-460C4DB1980F}" type="presParOf" srcId="{E6002B08-30F4-4956-B5CF-2E5CE91B5765}" destId="{551F1282-CCBF-4E5B-B6CD-2EFC9094AB99}"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F9AE627-BE68-489A-AFFC-D4F22BF4B937}"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pt-BR"/>
        </a:p>
      </dgm:t>
    </dgm:pt>
    <dgm:pt modelId="{4B156EDC-ECBF-41B9-9E2D-AE4D4E7DE6B8}">
      <dgm:prSet/>
      <dgm:spPr/>
      <dgm:t>
        <a:bodyPr/>
        <a:lstStyle/>
        <a:p>
          <a:pPr rtl="0"/>
          <a:r>
            <a:rPr lang="pt-BR" b="1" smtClean="0"/>
            <a:t>Hierarquia</a:t>
          </a:r>
          <a:r>
            <a:rPr lang="pt-BR" smtClean="0"/>
            <a:t>: um sinal luminoso que atinge nossos olhos é tratado em diferentes níveis ao atingir nossa retina, até ser decodificado pelo cérebro como uma imagem.</a:t>
          </a:r>
          <a:endParaRPr lang="pt-BR"/>
        </a:p>
      </dgm:t>
    </dgm:pt>
    <dgm:pt modelId="{1767AFC9-0589-41D3-B9C2-E1103551D901}" type="parTrans" cxnId="{41733474-1A8B-48FC-A026-3A4705165C5E}">
      <dgm:prSet/>
      <dgm:spPr/>
      <dgm:t>
        <a:bodyPr/>
        <a:lstStyle/>
        <a:p>
          <a:endParaRPr lang="pt-BR"/>
        </a:p>
      </dgm:t>
    </dgm:pt>
    <dgm:pt modelId="{DF543958-0238-44F4-A959-6919F733EC53}" type="sibTrans" cxnId="{41733474-1A8B-48FC-A026-3A4705165C5E}">
      <dgm:prSet/>
      <dgm:spPr/>
      <dgm:t>
        <a:bodyPr/>
        <a:lstStyle/>
        <a:p>
          <a:endParaRPr lang="pt-BR"/>
        </a:p>
      </dgm:t>
    </dgm:pt>
    <dgm:pt modelId="{1B3CE14C-09A4-4BED-A3EF-9F9DBDBF5F17}">
      <dgm:prSet/>
      <dgm:spPr/>
      <dgm:t>
        <a:bodyPr/>
        <a:lstStyle/>
        <a:p>
          <a:pPr rtl="0"/>
          <a:r>
            <a:rPr lang="pt-BR" b="1" smtClean="0"/>
            <a:t>Histerese</a:t>
          </a:r>
          <a:r>
            <a:rPr lang="pt-BR" smtClean="0"/>
            <a:t>: </a:t>
          </a:r>
          <a:r>
            <a:rPr lang="pt-BR" b="1" smtClean="0"/>
            <a:t>manter sua estabilidade por algum tempo</a:t>
          </a:r>
          <a:endParaRPr lang="pt-BR"/>
        </a:p>
      </dgm:t>
    </dgm:pt>
    <dgm:pt modelId="{A5D2130C-D857-47A9-B433-CA6844BF62D2}" type="parTrans" cxnId="{77AE5030-F846-43A8-9061-801FC552CB5A}">
      <dgm:prSet/>
      <dgm:spPr/>
      <dgm:t>
        <a:bodyPr/>
        <a:lstStyle/>
        <a:p>
          <a:endParaRPr lang="pt-BR"/>
        </a:p>
      </dgm:t>
    </dgm:pt>
    <dgm:pt modelId="{1111A025-3C8D-41C2-8957-9EA4B0396107}" type="sibTrans" cxnId="{77AE5030-F846-43A8-9061-801FC552CB5A}">
      <dgm:prSet/>
      <dgm:spPr/>
      <dgm:t>
        <a:bodyPr/>
        <a:lstStyle/>
        <a:p>
          <a:endParaRPr lang="pt-BR"/>
        </a:p>
      </dgm:t>
    </dgm:pt>
    <dgm:pt modelId="{C642F4D9-A64D-4281-A388-D469CA979A14}">
      <dgm:prSet/>
      <dgm:spPr/>
      <dgm:t>
        <a:bodyPr/>
        <a:lstStyle/>
        <a:p>
          <a:pPr rtl="0"/>
          <a:r>
            <a:rPr lang="pt-BR" b="1" smtClean="0"/>
            <a:t>Propriedades coletivas emergentes</a:t>
          </a:r>
          <a:r>
            <a:rPr lang="pt-BR" smtClean="0"/>
            <a:t>, que são características qualitativamente </a:t>
          </a:r>
          <a:r>
            <a:rPr lang="pt-BR" b="1" smtClean="0"/>
            <a:t>novas</a:t>
          </a:r>
          <a:r>
            <a:rPr lang="pt-BR" smtClean="0"/>
            <a:t> que </a:t>
          </a:r>
          <a:r>
            <a:rPr lang="pt-BR" b="1" smtClean="0"/>
            <a:t>surgem a partir da multiplicidade de interações entre suas unidades</a:t>
          </a:r>
          <a:r>
            <a:rPr lang="pt-BR" smtClean="0"/>
            <a:t>, que por sua vez </a:t>
          </a:r>
          <a:r>
            <a:rPr lang="pt-BR" b="1" smtClean="0"/>
            <a:t>competem</a:t>
          </a:r>
          <a:r>
            <a:rPr lang="pt-BR" smtClean="0"/>
            <a:t> ou </a:t>
          </a:r>
          <a:r>
            <a:rPr lang="pt-BR" b="1" smtClean="0"/>
            <a:t>cooperam</a:t>
          </a:r>
          <a:r>
            <a:rPr lang="pt-BR" smtClean="0"/>
            <a:t> entre si. EX: a aprendizagem e a memória.</a:t>
          </a:r>
          <a:endParaRPr lang="pt-BR"/>
        </a:p>
      </dgm:t>
    </dgm:pt>
    <dgm:pt modelId="{D9FBF781-400D-4E67-BE9C-60EB1278D89F}" type="parTrans" cxnId="{5EAF261B-F1E9-4B8A-B40C-9171BFB792B3}">
      <dgm:prSet/>
      <dgm:spPr/>
      <dgm:t>
        <a:bodyPr/>
        <a:lstStyle/>
        <a:p>
          <a:endParaRPr lang="pt-BR"/>
        </a:p>
      </dgm:t>
    </dgm:pt>
    <dgm:pt modelId="{64D2E696-43FB-4E3A-B171-A0D19406874E}" type="sibTrans" cxnId="{5EAF261B-F1E9-4B8A-B40C-9171BFB792B3}">
      <dgm:prSet/>
      <dgm:spPr/>
      <dgm:t>
        <a:bodyPr/>
        <a:lstStyle/>
        <a:p>
          <a:endParaRPr lang="pt-BR"/>
        </a:p>
      </dgm:t>
    </dgm:pt>
    <dgm:pt modelId="{0760E6F6-08C2-4221-A335-E06FBFE95632}" type="pres">
      <dgm:prSet presAssocID="{1F9AE627-BE68-489A-AFFC-D4F22BF4B937}" presName="linear" presStyleCnt="0">
        <dgm:presLayoutVars>
          <dgm:animLvl val="lvl"/>
          <dgm:resizeHandles val="exact"/>
        </dgm:presLayoutVars>
      </dgm:prSet>
      <dgm:spPr/>
    </dgm:pt>
    <dgm:pt modelId="{0B0B8B0E-7E19-414D-91B4-15BD5A835F16}" type="pres">
      <dgm:prSet presAssocID="{4B156EDC-ECBF-41B9-9E2D-AE4D4E7DE6B8}" presName="parentText" presStyleLbl="node1" presStyleIdx="0" presStyleCnt="3">
        <dgm:presLayoutVars>
          <dgm:chMax val="0"/>
          <dgm:bulletEnabled val="1"/>
        </dgm:presLayoutVars>
      </dgm:prSet>
      <dgm:spPr/>
    </dgm:pt>
    <dgm:pt modelId="{00635DC6-11EC-40C3-ADB0-EBB91EB4C3ED}" type="pres">
      <dgm:prSet presAssocID="{DF543958-0238-44F4-A959-6919F733EC53}" presName="spacer" presStyleCnt="0"/>
      <dgm:spPr/>
    </dgm:pt>
    <dgm:pt modelId="{FA2D07A1-2741-41C3-8D5A-633731E87C06}" type="pres">
      <dgm:prSet presAssocID="{1B3CE14C-09A4-4BED-A3EF-9F9DBDBF5F17}" presName="parentText" presStyleLbl="node1" presStyleIdx="1" presStyleCnt="3">
        <dgm:presLayoutVars>
          <dgm:chMax val="0"/>
          <dgm:bulletEnabled val="1"/>
        </dgm:presLayoutVars>
      </dgm:prSet>
      <dgm:spPr/>
    </dgm:pt>
    <dgm:pt modelId="{5B569487-06A3-43B8-BF26-FD80A227C892}" type="pres">
      <dgm:prSet presAssocID="{1111A025-3C8D-41C2-8957-9EA4B0396107}" presName="spacer" presStyleCnt="0"/>
      <dgm:spPr/>
    </dgm:pt>
    <dgm:pt modelId="{934728ED-1967-4628-AEB1-6BBB5EFF66D4}" type="pres">
      <dgm:prSet presAssocID="{C642F4D9-A64D-4281-A388-D469CA979A14}" presName="parentText" presStyleLbl="node1" presStyleIdx="2" presStyleCnt="3">
        <dgm:presLayoutVars>
          <dgm:chMax val="0"/>
          <dgm:bulletEnabled val="1"/>
        </dgm:presLayoutVars>
      </dgm:prSet>
      <dgm:spPr/>
    </dgm:pt>
  </dgm:ptLst>
  <dgm:cxnLst>
    <dgm:cxn modelId="{41733474-1A8B-48FC-A026-3A4705165C5E}" srcId="{1F9AE627-BE68-489A-AFFC-D4F22BF4B937}" destId="{4B156EDC-ECBF-41B9-9E2D-AE4D4E7DE6B8}" srcOrd="0" destOrd="0" parTransId="{1767AFC9-0589-41D3-B9C2-E1103551D901}" sibTransId="{DF543958-0238-44F4-A959-6919F733EC53}"/>
    <dgm:cxn modelId="{5EAF261B-F1E9-4B8A-B40C-9171BFB792B3}" srcId="{1F9AE627-BE68-489A-AFFC-D4F22BF4B937}" destId="{C642F4D9-A64D-4281-A388-D469CA979A14}" srcOrd="2" destOrd="0" parTransId="{D9FBF781-400D-4E67-BE9C-60EB1278D89F}" sibTransId="{64D2E696-43FB-4E3A-B171-A0D19406874E}"/>
    <dgm:cxn modelId="{9885AA39-D01D-4FA0-8228-57C401B2DB13}" type="presOf" srcId="{1F9AE627-BE68-489A-AFFC-D4F22BF4B937}" destId="{0760E6F6-08C2-4221-A335-E06FBFE95632}" srcOrd="0" destOrd="0" presId="urn:microsoft.com/office/officeart/2005/8/layout/vList2"/>
    <dgm:cxn modelId="{4596B25D-1109-41CD-994F-7A4B4CDCD475}" type="presOf" srcId="{C642F4D9-A64D-4281-A388-D469CA979A14}" destId="{934728ED-1967-4628-AEB1-6BBB5EFF66D4}" srcOrd="0" destOrd="0" presId="urn:microsoft.com/office/officeart/2005/8/layout/vList2"/>
    <dgm:cxn modelId="{22C5575C-5D88-490C-920F-0A44C33BD9F7}" type="presOf" srcId="{1B3CE14C-09A4-4BED-A3EF-9F9DBDBF5F17}" destId="{FA2D07A1-2741-41C3-8D5A-633731E87C06}" srcOrd="0" destOrd="0" presId="urn:microsoft.com/office/officeart/2005/8/layout/vList2"/>
    <dgm:cxn modelId="{9B248274-E6F9-4C53-9E48-A4E74F0D674B}" type="presOf" srcId="{4B156EDC-ECBF-41B9-9E2D-AE4D4E7DE6B8}" destId="{0B0B8B0E-7E19-414D-91B4-15BD5A835F16}" srcOrd="0" destOrd="0" presId="urn:microsoft.com/office/officeart/2005/8/layout/vList2"/>
    <dgm:cxn modelId="{77AE5030-F846-43A8-9061-801FC552CB5A}" srcId="{1F9AE627-BE68-489A-AFFC-D4F22BF4B937}" destId="{1B3CE14C-09A4-4BED-A3EF-9F9DBDBF5F17}" srcOrd="1" destOrd="0" parTransId="{A5D2130C-D857-47A9-B433-CA6844BF62D2}" sibTransId="{1111A025-3C8D-41C2-8957-9EA4B0396107}"/>
    <dgm:cxn modelId="{44AE56F6-06D7-40F1-BFD6-1632290358EB}" type="presParOf" srcId="{0760E6F6-08C2-4221-A335-E06FBFE95632}" destId="{0B0B8B0E-7E19-414D-91B4-15BD5A835F16}" srcOrd="0" destOrd="0" presId="urn:microsoft.com/office/officeart/2005/8/layout/vList2"/>
    <dgm:cxn modelId="{DC7E4EC8-F9B1-4305-BDBC-6BBA4D17B874}" type="presParOf" srcId="{0760E6F6-08C2-4221-A335-E06FBFE95632}" destId="{00635DC6-11EC-40C3-ADB0-EBB91EB4C3ED}" srcOrd="1" destOrd="0" presId="urn:microsoft.com/office/officeart/2005/8/layout/vList2"/>
    <dgm:cxn modelId="{045A775D-5384-4600-9273-61DD4401D222}" type="presParOf" srcId="{0760E6F6-08C2-4221-A335-E06FBFE95632}" destId="{FA2D07A1-2741-41C3-8D5A-633731E87C06}" srcOrd="2" destOrd="0" presId="urn:microsoft.com/office/officeart/2005/8/layout/vList2"/>
    <dgm:cxn modelId="{8A4FB039-8512-4138-B36D-4B7BF31435A9}" type="presParOf" srcId="{0760E6F6-08C2-4221-A335-E06FBFE95632}" destId="{5B569487-06A3-43B8-BF26-FD80A227C892}" srcOrd="3" destOrd="0" presId="urn:microsoft.com/office/officeart/2005/8/layout/vList2"/>
    <dgm:cxn modelId="{EE8F501D-5F13-407D-A4B4-E9A9339371CA}" type="presParOf" srcId="{0760E6F6-08C2-4221-A335-E06FBFE95632}" destId="{934728ED-1967-4628-AEB1-6BBB5EFF66D4}"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7B66AF8-CF13-40A1-B6C3-8021B81D82D0}" type="doc">
      <dgm:prSet loTypeId="urn:microsoft.com/office/officeart/2005/8/layout/target3" loCatId="relationship" qsTypeId="urn:microsoft.com/office/officeart/2005/8/quickstyle/simple4" qsCatId="simple" csTypeId="urn:microsoft.com/office/officeart/2005/8/colors/accent1_2" csCatId="accent1"/>
      <dgm:spPr/>
      <dgm:t>
        <a:bodyPr/>
        <a:lstStyle/>
        <a:p>
          <a:endParaRPr lang="pt-BR"/>
        </a:p>
      </dgm:t>
    </dgm:pt>
    <dgm:pt modelId="{0437A200-8D30-44F0-8110-6242FB066F04}">
      <dgm:prSet/>
      <dgm:spPr/>
      <dgm:t>
        <a:bodyPr/>
        <a:lstStyle/>
        <a:p>
          <a:pPr rtl="0"/>
          <a:r>
            <a:rPr lang="pt-BR" b="1" smtClean="0"/>
            <a:t>Atratores e estrutura fractal</a:t>
          </a:r>
          <a:r>
            <a:rPr lang="pt-BR" smtClean="0"/>
            <a:t>, já que os sistemas abertos </a:t>
          </a:r>
          <a:r>
            <a:rPr lang="pt-BR" b="1" smtClean="0"/>
            <a:t>sendo dinâmicos tendem a se estabilizar exibindo uma imagem que representa sua geometria fractal</a:t>
          </a:r>
          <a:r>
            <a:rPr lang="pt-BR" smtClean="0"/>
            <a:t>. Sistemas complexos apresentam dimensionalidade fracionária, nada na natureza é absolutamente tridimensional, cada forma apresenta um desenho intrincado com orifícios, saliências, reentrâncias, sinuosidades e inúmeras irregularidades estruturais. </a:t>
          </a:r>
          <a:endParaRPr lang="pt-BR"/>
        </a:p>
      </dgm:t>
    </dgm:pt>
    <dgm:pt modelId="{148D01F2-3972-463B-8F52-43D19FEB103E}" type="parTrans" cxnId="{5C783446-D350-4F9A-A9C9-2E0026DA809D}">
      <dgm:prSet/>
      <dgm:spPr/>
      <dgm:t>
        <a:bodyPr/>
        <a:lstStyle/>
        <a:p>
          <a:endParaRPr lang="pt-BR"/>
        </a:p>
      </dgm:t>
    </dgm:pt>
    <dgm:pt modelId="{FFB90C36-A250-4FD9-A351-2008DE0528EC}" type="sibTrans" cxnId="{5C783446-D350-4F9A-A9C9-2E0026DA809D}">
      <dgm:prSet/>
      <dgm:spPr/>
      <dgm:t>
        <a:bodyPr/>
        <a:lstStyle/>
        <a:p>
          <a:endParaRPr lang="pt-BR"/>
        </a:p>
      </dgm:t>
    </dgm:pt>
    <dgm:pt modelId="{AB8E9922-4CEF-41BB-9FDF-62AE1C0A3630}">
      <dgm:prSet/>
      <dgm:spPr/>
      <dgm:t>
        <a:bodyPr/>
        <a:lstStyle/>
        <a:p>
          <a:pPr rtl="0"/>
          <a:r>
            <a:rPr lang="pt-BR" smtClean="0"/>
            <a:t>Segundo Paulo </a:t>
          </a:r>
          <a:r>
            <a:rPr lang="pt-BR" i="1" smtClean="0"/>
            <a:t>et al. </a:t>
          </a:r>
          <a:r>
            <a:rPr lang="pt-BR" smtClean="0"/>
            <a:t>(2012), todas as formas da natureza são formas fractais, e são elas que regem os sistemas complexos. A dimensão fractal quantifica, de certo modo, o </a:t>
          </a:r>
          <a:r>
            <a:rPr lang="pt-BR" b="1" smtClean="0"/>
            <a:t>grau de irregularidade ou fragmentação </a:t>
          </a:r>
          <a:r>
            <a:rPr lang="pt-BR" smtClean="0"/>
            <a:t>do conjunto considerado. </a:t>
          </a:r>
          <a:endParaRPr lang="pt-BR"/>
        </a:p>
      </dgm:t>
    </dgm:pt>
    <dgm:pt modelId="{05E73097-826C-496C-9575-2ACCD6D1CA07}" type="parTrans" cxnId="{DDF6A3E5-9E3A-4AA5-9D42-936DAC155E40}">
      <dgm:prSet/>
      <dgm:spPr/>
      <dgm:t>
        <a:bodyPr/>
        <a:lstStyle/>
        <a:p>
          <a:endParaRPr lang="pt-BR"/>
        </a:p>
      </dgm:t>
    </dgm:pt>
    <dgm:pt modelId="{B8C01934-BDF8-4DCB-B316-F5AE6B445AEF}" type="sibTrans" cxnId="{DDF6A3E5-9E3A-4AA5-9D42-936DAC155E40}">
      <dgm:prSet/>
      <dgm:spPr/>
      <dgm:t>
        <a:bodyPr/>
        <a:lstStyle/>
        <a:p>
          <a:endParaRPr lang="pt-BR"/>
        </a:p>
      </dgm:t>
    </dgm:pt>
    <dgm:pt modelId="{A4CB5108-770F-4639-B07F-6AF4989F2A03}">
      <dgm:prSet/>
      <dgm:spPr/>
      <dgm:t>
        <a:bodyPr/>
        <a:lstStyle/>
        <a:p>
          <a:pPr rtl="0"/>
          <a:r>
            <a:rPr lang="pt-BR" smtClean="0"/>
            <a:t>Mandelbrot explica que uma propriedade notável das formas na natureza ou fractais, é que apresentam padrões característicos que se repetem em uma escala descendente, de modo que suas partes, em qualquer escala, guardam um formato semelhante ao todo, essa propriedade se chama </a:t>
          </a:r>
          <a:r>
            <a:rPr lang="pt-BR" b="1" smtClean="0"/>
            <a:t>auto-similaridade</a:t>
          </a:r>
          <a:r>
            <a:rPr lang="pt-BR" smtClean="0"/>
            <a:t>.</a:t>
          </a:r>
          <a:endParaRPr lang="pt-BR"/>
        </a:p>
      </dgm:t>
    </dgm:pt>
    <dgm:pt modelId="{A513EB02-0111-4009-A914-818222D54226}" type="parTrans" cxnId="{B325BFBA-35DF-495E-8B19-FE690D6A5D5C}">
      <dgm:prSet/>
      <dgm:spPr/>
      <dgm:t>
        <a:bodyPr/>
        <a:lstStyle/>
        <a:p>
          <a:endParaRPr lang="pt-BR"/>
        </a:p>
      </dgm:t>
    </dgm:pt>
    <dgm:pt modelId="{34CACACC-4680-451E-A280-4193263156F5}" type="sibTrans" cxnId="{B325BFBA-35DF-495E-8B19-FE690D6A5D5C}">
      <dgm:prSet/>
      <dgm:spPr/>
      <dgm:t>
        <a:bodyPr/>
        <a:lstStyle/>
        <a:p>
          <a:endParaRPr lang="pt-BR"/>
        </a:p>
      </dgm:t>
    </dgm:pt>
    <dgm:pt modelId="{9ACAB484-2016-4ABE-B7F9-35CC0F67B93B}">
      <dgm:prSet/>
      <dgm:spPr/>
      <dgm:t>
        <a:bodyPr/>
        <a:lstStyle/>
        <a:p>
          <a:pPr rtl="0"/>
          <a:endParaRPr lang="pt-BR"/>
        </a:p>
      </dgm:t>
    </dgm:pt>
    <dgm:pt modelId="{04069A18-49D9-43B9-BB29-559DE3ABC649}" type="parTrans" cxnId="{F8E31A13-78F4-40D9-887C-A7DB05E1AED8}">
      <dgm:prSet/>
      <dgm:spPr/>
      <dgm:t>
        <a:bodyPr/>
        <a:lstStyle/>
        <a:p>
          <a:endParaRPr lang="pt-BR"/>
        </a:p>
      </dgm:t>
    </dgm:pt>
    <dgm:pt modelId="{59C57B47-939F-49A7-923D-F12986B22BA8}" type="sibTrans" cxnId="{F8E31A13-78F4-40D9-887C-A7DB05E1AED8}">
      <dgm:prSet/>
      <dgm:spPr/>
      <dgm:t>
        <a:bodyPr/>
        <a:lstStyle/>
        <a:p>
          <a:endParaRPr lang="pt-BR"/>
        </a:p>
      </dgm:t>
    </dgm:pt>
    <dgm:pt modelId="{0AE344E3-8DAA-46D7-993F-90E09950A25C}" type="pres">
      <dgm:prSet presAssocID="{A7B66AF8-CF13-40A1-B6C3-8021B81D82D0}" presName="Name0" presStyleCnt="0">
        <dgm:presLayoutVars>
          <dgm:chMax val="7"/>
          <dgm:dir/>
          <dgm:animLvl val="lvl"/>
          <dgm:resizeHandles val="exact"/>
        </dgm:presLayoutVars>
      </dgm:prSet>
      <dgm:spPr/>
    </dgm:pt>
    <dgm:pt modelId="{4BC6DC89-A580-450C-8C33-7354E66C38EF}" type="pres">
      <dgm:prSet presAssocID="{0437A200-8D30-44F0-8110-6242FB066F04}" presName="circle1" presStyleLbl="node1" presStyleIdx="0" presStyleCnt="1"/>
      <dgm:spPr/>
    </dgm:pt>
    <dgm:pt modelId="{8DE1BAB4-83A0-451D-9771-35615A717A72}" type="pres">
      <dgm:prSet presAssocID="{0437A200-8D30-44F0-8110-6242FB066F04}" presName="space" presStyleCnt="0"/>
      <dgm:spPr/>
    </dgm:pt>
    <dgm:pt modelId="{F957B648-DBF9-4CAF-8629-6688AC2FA07F}" type="pres">
      <dgm:prSet presAssocID="{0437A200-8D30-44F0-8110-6242FB066F04}" presName="rect1" presStyleLbl="alignAcc1" presStyleIdx="0" presStyleCnt="1"/>
      <dgm:spPr/>
    </dgm:pt>
    <dgm:pt modelId="{3107E2F2-58A7-4F13-9024-F46A4296595A}" type="pres">
      <dgm:prSet presAssocID="{0437A200-8D30-44F0-8110-6242FB066F04}" presName="rect1ParTx" presStyleLbl="alignAcc1" presStyleIdx="0" presStyleCnt="1">
        <dgm:presLayoutVars>
          <dgm:chMax val="1"/>
          <dgm:bulletEnabled val="1"/>
        </dgm:presLayoutVars>
      </dgm:prSet>
      <dgm:spPr/>
    </dgm:pt>
    <dgm:pt modelId="{29847893-4BAC-4799-86D4-335E1CC0E72C}" type="pres">
      <dgm:prSet presAssocID="{0437A200-8D30-44F0-8110-6242FB066F04}" presName="rect1ChTx" presStyleLbl="alignAcc1" presStyleIdx="0" presStyleCnt="1">
        <dgm:presLayoutVars>
          <dgm:bulletEnabled val="1"/>
        </dgm:presLayoutVars>
      </dgm:prSet>
      <dgm:spPr/>
    </dgm:pt>
  </dgm:ptLst>
  <dgm:cxnLst>
    <dgm:cxn modelId="{B325BFBA-35DF-495E-8B19-FE690D6A5D5C}" srcId="{0437A200-8D30-44F0-8110-6242FB066F04}" destId="{A4CB5108-770F-4639-B07F-6AF4989F2A03}" srcOrd="1" destOrd="0" parTransId="{A513EB02-0111-4009-A914-818222D54226}" sibTransId="{34CACACC-4680-451E-A280-4193263156F5}"/>
    <dgm:cxn modelId="{DDF6A3E5-9E3A-4AA5-9D42-936DAC155E40}" srcId="{0437A200-8D30-44F0-8110-6242FB066F04}" destId="{AB8E9922-4CEF-41BB-9FDF-62AE1C0A3630}" srcOrd="0" destOrd="0" parTransId="{05E73097-826C-496C-9575-2ACCD6D1CA07}" sibTransId="{B8C01934-BDF8-4DCB-B316-F5AE6B445AEF}"/>
    <dgm:cxn modelId="{70772DE4-8E24-4803-A408-09A927472969}" type="presOf" srcId="{0437A200-8D30-44F0-8110-6242FB066F04}" destId="{3107E2F2-58A7-4F13-9024-F46A4296595A}" srcOrd="1" destOrd="0" presId="urn:microsoft.com/office/officeart/2005/8/layout/target3"/>
    <dgm:cxn modelId="{E91ED547-BF8C-4103-A9FE-01687567C847}" type="presOf" srcId="{9ACAB484-2016-4ABE-B7F9-35CC0F67B93B}" destId="{29847893-4BAC-4799-86D4-335E1CC0E72C}" srcOrd="0" destOrd="2" presId="urn:microsoft.com/office/officeart/2005/8/layout/target3"/>
    <dgm:cxn modelId="{C54AB3F3-A844-433E-B067-F183012E4551}" type="presOf" srcId="{A4CB5108-770F-4639-B07F-6AF4989F2A03}" destId="{29847893-4BAC-4799-86D4-335E1CC0E72C}" srcOrd="0" destOrd="1" presId="urn:microsoft.com/office/officeart/2005/8/layout/target3"/>
    <dgm:cxn modelId="{2AD333FD-32FD-4B4E-AAC0-E042517C1860}" type="presOf" srcId="{0437A200-8D30-44F0-8110-6242FB066F04}" destId="{F957B648-DBF9-4CAF-8629-6688AC2FA07F}" srcOrd="0" destOrd="0" presId="urn:microsoft.com/office/officeart/2005/8/layout/target3"/>
    <dgm:cxn modelId="{14E20DC8-4080-41B0-92DE-21151424472E}" type="presOf" srcId="{A7B66AF8-CF13-40A1-B6C3-8021B81D82D0}" destId="{0AE344E3-8DAA-46D7-993F-90E09950A25C}" srcOrd="0" destOrd="0" presId="urn:microsoft.com/office/officeart/2005/8/layout/target3"/>
    <dgm:cxn modelId="{5C783446-D350-4F9A-A9C9-2E0026DA809D}" srcId="{A7B66AF8-CF13-40A1-B6C3-8021B81D82D0}" destId="{0437A200-8D30-44F0-8110-6242FB066F04}" srcOrd="0" destOrd="0" parTransId="{148D01F2-3972-463B-8F52-43D19FEB103E}" sibTransId="{FFB90C36-A250-4FD9-A351-2008DE0528EC}"/>
    <dgm:cxn modelId="{24E02B96-FEA4-481D-9726-1D1249D5C7BB}" type="presOf" srcId="{AB8E9922-4CEF-41BB-9FDF-62AE1C0A3630}" destId="{29847893-4BAC-4799-86D4-335E1CC0E72C}" srcOrd="0" destOrd="0" presId="urn:microsoft.com/office/officeart/2005/8/layout/target3"/>
    <dgm:cxn modelId="{F8E31A13-78F4-40D9-887C-A7DB05E1AED8}" srcId="{0437A200-8D30-44F0-8110-6242FB066F04}" destId="{9ACAB484-2016-4ABE-B7F9-35CC0F67B93B}" srcOrd="2" destOrd="0" parTransId="{04069A18-49D9-43B9-BB29-559DE3ABC649}" sibTransId="{59C57B47-939F-49A7-923D-F12986B22BA8}"/>
    <dgm:cxn modelId="{6D5EA553-79D8-4E40-87E6-317E0E29A66B}" type="presParOf" srcId="{0AE344E3-8DAA-46D7-993F-90E09950A25C}" destId="{4BC6DC89-A580-450C-8C33-7354E66C38EF}" srcOrd="0" destOrd="0" presId="urn:microsoft.com/office/officeart/2005/8/layout/target3"/>
    <dgm:cxn modelId="{DD4E77EA-DEF9-4B74-A425-B73E6C658D26}" type="presParOf" srcId="{0AE344E3-8DAA-46D7-993F-90E09950A25C}" destId="{8DE1BAB4-83A0-451D-9771-35615A717A72}" srcOrd="1" destOrd="0" presId="urn:microsoft.com/office/officeart/2005/8/layout/target3"/>
    <dgm:cxn modelId="{3AF724BB-F6AB-48C9-8F9A-21B0411004AC}" type="presParOf" srcId="{0AE344E3-8DAA-46D7-993F-90E09950A25C}" destId="{F957B648-DBF9-4CAF-8629-6688AC2FA07F}" srcOrd="2" destOrd="0" presId="urn:microsoft.com/office/officeart/2005/8/layout/target3"/>
    <dgm:cxn modelId="{EA40B869-A22B-4F71-809C-CEB700B59ED3}" type="presParOf" srcId="{0AE344E3-8DAA-46D7-993F-90E09950A25C}" destId="{3107E2F2-58A7-4F13-9024-F46A4296595A}" srcOrd="3" destOrd="0" presId="urn:microsoft.com/office/officeart/2005/8/layout/target3"/>
    <dgm:cxn modelId="{64D28EA1-EA9B-4BDB-84AD-63220AEBBF89}" type="presParOf" srcId="{0AE344E3-8DAA-46D7-993F-90E09950A25C}" destId="{29847893-4BAC-4799-86D4-335E1CC0E72C}" srcOrd="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D62A2ED-20AD-4E9F-B651-7455D5524778}"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pt-BR"/>
        </a:p>
      </dgm:t>
    </dgm:pt>
    <dgm:pt modelId="{371B89BE-7A43-4891-8F39-FD9F96A8406B}">
      <dgm:prSet/>
      <dgm:spPr/>
      <dgm:t>
        <a:bodyPr/>
        <a:lstStyle/>
        <a:p>
          <a:pPr rtl="0"/>
          <a:r>
            <a:rPr lang="pt-BR" smtClean="0"/>
            <a:t>Segundo Paulo </a:t>
          </a:r>
          <a:r>
            <a:rPr lang="pt-BR" i="1" smtClean="0"/>
            <a:t>et al. </a:t>
          </a:r>
          <a:r>
            <a:rPr lang="pt-BR" smtClean="0"/>
            <a:t>(2012), a </a:t>
          </a:r>
          <a:r>
            <a:rPr lang="pt-BR" b="1" smtClean="0"/>
            <a:t>Biologia</a:t>
          </a:r>
          <a:r>
            <a:rPr lang="pt-BR" smtClean="0"/>
            <a:t> foi uma das primeiras áreas a olhar a natureza com uma </a:t>
          </a:r>
          <a:r>
            <a:rPr lang="pt-BR" b="1" smtClean="0"/>
            <a:t>perspectiva sistêmica</a:t>
          </a:r>
          <a:r>
            <a:rPr lang="pt-BR" smtClean="0"/>
            <a:t>. Uma abordagem recente, a Teoria da Endossimbiose Sequencial – TES da pesquisadora Lynn Margulis (1938-2011), advoga que </a:t>
          </a:r>
          <a:r>
            <a:rPr lang="pt-BR" b="1" smtClean="0"/>
            <a:t>a evolução não depende somente da adaptação da espécie ao meio</a:t>
          </a:r>
          <a:r>
            <a:rPr lang="pt-BR" smtClean="0"/>
            <a:t>, mas que também </a:t>
          </a:r>
          <a:r>
            <a:rPr lang="pt-BR" b="1" smtClean="0"/>
            <a:t>os seres vivos modificam o meio no processo</a:t>
          </a:r>
          <a:r>
            <a:rPr lang="pt-BR" smtClean="0"/>
            <a:t>. </a:t>
          </a:r>
          <a:endParaRPr lang="pt-BR"/>
        </a:p>
      </dgm:t>
    </dgm:pt>
    <dgm:pt modelId="{40CEC48C-94CD-4284-B4F1-39AAA8F37746}" type="parTrans" cxnId="{62AAD6C4-BF3F-430B-AAED-DCB0BBB73BD4}">
      <dgm:prSet/>
      <dgm:spPr/>
      <dgm:t>
        <a:bodyPr/>
        <a:lstStyle/>
        <a:p>
          <a:endParaRPr lang="pt-BR"/>
        </a:p>
      </dgm:t>
    </dgm:pt>
    <dgm:pt modelId="{C620D0B1-47EC-432F-AB40-7F86BD42FBF3}" type="sibTrans" cxnId="{62AAD6C4-BF3F-430B-AAED-DCB0BBB73BD4}">
      <dgm:prSet/>
      <dgm:spPr/>
      <dgm:t>
        <a:bodyPr/>
        <a:lstStyle/>
        <a:p>
          <a:endParaRPr lang="pt-BR"/>
        </a:p>
      </dgm:t>
    </dgm:pt>
    <dgm:pt modelId="{51092892-2BF9-468D-9D99-A7047DD9B688}">
      <dgm:prSet/>
      <dgm:spPr/>
      <dgm:t>
        <a:bodyPr/>
        <a:lstStyle/>
        <a:p>
          <a:pPr rtl="0"/>
          <a:r>
            <a:rPr lang="pt-BR" smtClean="0"/>
            <a:t>Margulis (2001) explica que </a:t>
          </a:r>
          <a:r>
            <a:rPr lang="pt-BR" b="1" smtClean="0"/>
            <a:t>Darwin</a:t>
          </a:r>
          <a:r>
            <a:rPr lang="pt-BR" smtClean="0"/>
            <a:t> já havia introduzido a </a:t>
          </a:r>
          <a:r>
            <a:rPr lang="pt-BR" b="1" smtClean="0"/>
            <a:t>aleatoriedade</a:t>
          </a:r>
          <a:r>
            <a:rPr lang="pt-BR" smtClean="0"/>
            <a:t> na biologia com seu trabalho baseado na hipótese que na reprodução, a progênie não nasce com as mesmas características dos pais, mas com </a:t>
          </a:r>
          <a:r>
            <a:rPr lang="pt-BR" b="1" smtClean="0"/>
            <a:t>pequenas variações que são produzidas aleatoriamente</a:t>
          </a:r>
          <a:r>
            <a:rPr lang="pt-BR" smtClean="0"/>
            <a:t>, o que esquiva de uma perspectiva determinista. </a:t>
          </a:r>
          <a:endParaRPr lang="pt-BR"/>
        </a:p>
      </dgm:t>
    </dgm:pt>
    <dgm:pt modelId="{60F02ADA-68D1-45BB-B4E6-CAA7D81F848D}" type="parTrans" cxnId="{4359A684-FA65-4C5D-84AA-9FE9A1258FFA}">
      <dgm:prSet/>
      <dgm:spPr/>
      <dgm:t>
        <a:bodyPr/>
        <a:lstStyle/>
        <a:p>
          <a:endParaRPr lang="pt-BR"/>
        </a:p>
      </dgm:t>
    </dgm:pt>
    <dgm:pt modelId="{D3410C2A-2737-4429-A5FB-D1CED14C4869}" type="sibTrans" cxnId="{4359A684-FA65-4C5D-84AA-9FE9A1258FFA}">
      <dgm:prSet/>
      <dgm:spPr/>
      <dgm:t>
        <a:bodyPr/>
        <a:lstStyle/>
        <a:p>
          <a:endParaRPr lang="pt-BR"/>
        </a:p>
      </dgm:t>
    </dgm:pt>
    <dgm:pt modelId="{054B257C-D8A0-48AF-AD4C-1BE7311B54AB}">
      <dgm:prSet/>
      <dgm:spPr/>
      <dgm:t>
        <a:bodyPr/>
        <a:lstStyle/>
        <a:p>
          <a:pPr rtl="0"/>
          <a:r>
            <a:rPr lang="pt-BR" smtClean="0"/>
            <a:t>Para Darwin essas pequenas variações genéticas tornaria um ou outra variante de uma espécie mais apta a viver num dado ambiente, ou seja, o ambiente naturalmente selecionaria a espécime com a variante mais adaptável aquela situação, para ele isso é </a:t>
          </a:r>
          <a:r>
            <a:rPr lang="pt-BR" b="1" smtClean="0"/>
            <a:t>seleção natural</a:t>
          </a:r>
          <a:r>
            <a:rPr lang="pt-BR" smtClean="0"/>
            <a:t>. </a:t>
          </a:r>
          <a:endParaRPr lang="pt-BR"/>
        </a:p>
      </dgm:t>
    </dgm:pt>
    <dgm:pt modelId="{A18F6909-32FB-4875-A389-D6187FF1D301}" type="parTrans" cxnId="{84A7C64B-BF9D-4526-B3CA-295FBFBAE72F}">
      <dgm:prSet/>
      <dgm:spPr/>
      <dgm:t>
        <a:bodyPr/>
        <a:lstStyle/>
        <a:p>
          <a:endParaRPr lang="pt-BR"/>
        </a:p>
      </dgm:t>
    </dgm:pt>
    <dgm:pt modelId="{225B6C31-33B9-45BD-B731-ED3E6FD9037C}" type="sibTrans" cxnId="{84A7C64B-BF9D-4526-B3CA-295FBFBAE72F}">
      <dgm:prSet/>
      <dgm:spPr/>
      <dgm:t>
        <a:bodyPr/>
        <a:lstStyle/>
        <a:p>
          <a:endParaRPr lang="pt-BR"/>
        </a:p>
      </dgm:t>
    </dgm:pt>
    <dgm:pt modelId="{CA2B7B4C-7C0B-422C-91E1-1466BD41202E}" type="pres">
      <dgm:prSet presAssocID="{CD62A2ED-20AD-4E9F-B651-7455D5524778}" presName="linear" presStyleCnt="0">
        <dgm:presLayoutVars>
          <dgm:animLvl val="lvl"/>
          <dgm:resizeHandles val="exact"/>
        </dgm:presLayoutVars>
      </dgm:prSet>
      <dgm:spPr/>
    </dgm:pt>
    <dgm:pt modelId="{14BDFE1A-281B-40BF-967B-A1292FE93933}" type="pres">
      <dgm:prSet presAssocID="{371B89BE-7A43-4891-8F39-FD9F96A8406B}" presName="parentText" presStyleLbl="node1" presStyleIdx="0" presStyleCnt="3">
        <dgm:presLayoutVars>
          <dgm:chMax val="0"/>
          <dgm:bulletEnabled val="1"/>
        </dgm:presLayoutVars>
      </dgm:prSet>
      <dgm:spPr/>
    </dgm:pt>
    <dgm:pt modelId="{CAF0F89C-FCF4-4D92-A01C-06EBF8639D92}" type="pres">
      <dgm:prSet presAssocID="{C620D0B1-47EC-432F-AB40-7F86BD42FBF3}" presName="spacer" presStyleCnt="0"/>
      <dgm:spPr/>
    </dgm:pt>
    <dgm:pt modelId="{420AD347-70E7-423C-B3B7-11B4231C5E80}" type="pres">
      <dgm:prSet presAssocID="{51092892-2BF9-468D-9D99-A7047DD9B688}" presName="parentText" presStyleLbl="node1" presStyleIdx="1" presStyleCnt="3">
        <dgm:presLayoutVars>
          <dgm:chMax val="0"/>
          <dgm:bulletEnabled val="1"/>
        </dgm:presLayoutVars>
      </dgm:prSet>
      <dgm:spPr/>
    </dgm:pt>
    <dgm:pt modelId="{F8EB73E0-12DC-40A8-93C9-ECACCCA94EA2}" type="pres">
      <dgm:prSet presAssocID="{D3410C2A-2737-4429-A5FB-D1CED14C4869}" presName="spacer" presStyleCnt="0"/>
      <dgm:spPr/>
    </dgm:pt>
    <dgm:pt modelId="{51E31AD9-E5DD-424F-ADBD-F12D8CFF1E13}" type="pres">
      <dgm:prSet presAssocID="{054B257C-D8A0-48AF-AD4C-1BE7311B54AB}" presName="parentText" presStyleLbl="node1" presStyleIdx="2" presStyleCnt="3">
        <dgm:presLayoutVars>
          <dgm:chMax val="0"/>
          <dgm:bulletEnabled val="1"/>
        </dgm:presLayoutVars>
      </dgm:prSet>
      <dgm:spPr/>
    </dgm:pt>
  </dgm:ptLst>
  <dgm:cxnLst>
    <dgm:cxn modelId="{62AAD6C4-BF3F-430B-AAED-DCB0BBB73BD4}" srcId="{CD62A2ED-20AD-4E9F-B651-7455D5524778}" destId="{371B89BE-7A43-4891-8F39-FD9F96A8406B}" srcOrd="0" destOrd="0" parTransId="{40CEC48C-94CD-4284-B4F1-39AAA8F37746}" sibTransId="{C620D0B1-47EC-432F-AB40-7F86BD42FBF3}"/>
    <dgm:cxn modelId="{0FBFD316-EEC9-4602-9636-0A19ED655572}" type="presOf" srcId="{371B89BE-7A43-4891-8F39-FD9F96A8406B}" destId="{14BDFE1A-281B-40BF-967B-A1292FE93933}" srcOrd="0" destOrd="0" presId="urn:microsoft.com/office/officeart/2005/8/layout/vList2"/>
    <dgm:cxn modelId="{9128B55A-0543-4C4C-8AEB-F16BCC30DDE9}" type="presOf" srcId="{054B257C-D8A0-48AF-AD4C-1BE7311B54AB}" destId="{51E31AD9-E5DD-424F-ADBD-F12D8CFF1E13}" srcOrd="0" destOrd="0" presId="urn:microsoft.com/office/officeart/2005/8/layout/vList2"/>
    <dgm:cxn modelId="{84A7C64B-BF9D-4526-B3CA-295FBFBAE72F}" srcId="{CD62A2ED-20AD-4E9F-B651-7455D5524778}" destId="{054B257C-D8A0-48AF-AD4C-1BE7311B54AB}" srcOrd="2" destOrd="0" parTransId="{A18F6909-32FB-4875-A389-D6187FF1D301}" sibTransId="{225B6C31-33B9-45BD-B731-ED3E6FD9037C}"/>
    <dgm:cxn modelId="{91470936-4F77-4ECB-B11B-AD9411755AB0}" type="presOf" srcId="{51092892-2BF9-468D-9D99-A7047DD9B688}" destId="{420AD347-70E7-423C-B3B7-11B4231C5E80}" srcOrd="0" destOrd="0" presId="urn:microsoft.com/office/officeart/2005/8/layout/vList2"/>
    <dgm:cxn modelId="{4359A684-FA65-4C5D-84AA-9FE9A1258FFA}" srcId="{CD62A2ED-20AD-4E9F-B651-7455D5524778}" destId="{51092892-2BF9-468D-9D99-A7047DD9B688}" srcOrd="1" destOrd="0" parTransId="{60F02ADA-68D1-45BB-B4E6-CAA7D81F848D}" sibTransId="{D3410C2A-2737-4429-A5FB-D1CED14C4869}"/>
    <dgm:cxn modelId="{5C2F9670-8DAA-4B06-8442-4FF51E675E2B}" type="presOf" srcId="{CD62A2ED-20AD-4E9F-B651-7455D5524778}" destId="{CA2B7B4C-7C0B-422C-91E1-1466BD41202E}" srcOrd="0" destOrd="0" presId="urn:microsoft.com/office/officeart/2005/8/layout/vList2"/>
    <dgm:cxn modelId="{E354255A-B7F2-47EA-8EB8-119E0377F6FD}" type="presParOf" srcId="{CA2B7B4C-7C0B-422C-91E1-1466BD41202E}" destId="{14BDFE1A-281B-40BF-967B-A1292FE93933}" srcOrd="0" destOrd="0" presId="urn:microsoft.com/office/officeart/2005/8/layout/vList2"/>
    <dgm:cxn modelId="{36F6D13F-4867-4C3B-9B1A-666E5068BA29}" type="presParOf" srcId="{CA2B7B4C-7C0B-422C-91E1-1466BD41202E}" destId="{CAF0F89C-FCF4-4D92-A01C-06EBF8639D92}" srcOrd="1" destOrd="0" presId="urn:microsoft.com/office/officeart/2005/8/layout/vList2"/>
    <dgm:cxn modelId="{339D8FF6-3B30-445E-898E-652C4D6356E5}" type="presParOf" srcId="{CA2B7B4C-7C0B-422C-91E1-1466BD41202E}" destId="{420AD347-70E7-423C-B3B7-11B4231C5E80}" srcOrd="2" destOrd="0" presId="urn:microsoft.com/office/officeart/2005/8/layout/vList2"/>
    <dgm:cxn modelId="{017D39BB-D0B0-4572-B28A-F4C83B6D9072}" type="presParOf" srcId="{CA2B7B4C-7C0B-422C-91E1-1466BD41202E}" destId="{F8EB73E0-12DC-40A8-93C9-ECACCCA94EA2}" srcOrd="3" destOrd="0" presId="urn:microsoft.com/office/officeart/2005/8/layout/vList2"/>
    <dgm:cxn modelId="{AC179612-BEEC-4C3C-BA01-C91FC5B583D1}" type="presParOf" srcId="{CA2B7B4C-7C0B-422C-91E1-1466BD41202E}" destId="{51E31AD9-E5DD-424F-ADBD-F12D8CFF1E1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C614832-0E86-4AC2-8C81-9257B26D9904}" type="doc">
      <dgm:prSet loTypeId="urn:microsoft.com/office/officeart/2005/8/layout/vList2" loCatId="list" qsTypeId="urn:microsoft.com/office/officeart/2005/8/quickstyle/simple1" qsCatId="simple" csTypeId="urn:microsoft.com/office/officeart/2005/8/colors/accent1_4" csCatId="accent1"/>
      <dgm:spPr/>
      <dgm:t>
        <a:bodyPr/>
        <a:lstStyle/>
        <a:p>
          <a:endParaRPr lang="pt-BR"/>
        </a:p>
      </dgm:t>
    </dgm:pt>
    <dgm:pt modelId="{F436C5A5-218F-4C4C-8669-30D7E4D38059}">
      <dgm:prSet/>
      <dgm:spPr/>
      <dgm:t>
        <a:bodyPr/>
        <a:lstStyle/>
        <a:p>
          <a:pPr rtl="0"/>
          <a:r>
            <a:rPr lang="pt-BR" smtClean="0"/>
            <a:t>Segundo Paulo </a:t>
          </a:r>
          <a:r>
            <a:rPr lang="pt-BR" i="1" smtClean="0"/>
            <a:t>et al. </a:t>
          </a:r>
          <a:r>
            <a:rPr lang="pt-BR" smtClean="0"/>
            <a:t>(2012), a interação entre os seres vivos, biosfera, geosfera, hidrosfera e atmosfera da Terra é um fenômeno complexo, cujos processos podem ser descritos em termos da Teoria da Complexidade. </a:t>
          </a:r>
          <a:endParaRPr lang="pt-BR"/>
        </a:p>
      </dgm:t>
    </dgm:pt>
    <dgm:pt modelId="{70193BC5-2A29-49FF-A015-D93FA1D70A08}" type="parTrans" cxnId="{80424999-A12B-4FED-995C-CD46764B7C95}">
      <dgm:prSet/>
      <dgm:spPr/>
      <dgm:t>
        <a:bodyPr/>
        <a:lstStyle/>
        <a:p>
          <a:endParaRPr lang="pt-BR"/>
        </a:p>
      </dgm:t>
    </dgm:pt>
    <dgm:pt modelId="{D08B9CC9-6D78-48E8-950E-F7E52C56AF6A}" type="sibTrans" cxnId="{80424999-A12B-4FED-995C-CD46764B7C95}">
      <dgm:prSet/>
      <dgm:spPr/>
      <dgm:t>
        <a:bodyPr/>
        <a:lstStyle/>
        <a:p>
          <a:endParaRPr lang="pt-BR"/>
        </a:p>
      </dgm:t>
    </dgm:pt>
    <dgm:pt modelId="{2474C3E9-3686-4208-9634-CAAC4618F38C}">
      <dgm:prSet/>
      <dgm:spPr/>
      <dgm:t>
        <a:bodyPr/>
        <a:lstStyle/>
        <a:p>
          <a:pPr rtl="0"/>
          <a:r>
            <a:rPr lang="pt-BR" b="1" smtClean="0"/>
            <a:t>Lynn Margulis </a:t>
          </a:r>
          <a:r>
            <a:rPr lang="pt-BR" smtClean="0"/>
            <a:t>tem mostrado que </a:t>
          </a:r>
          <a:r>
            <a:rPr lang="pt-BR" b="1" smtClean="0"/>
            <a:t>a evolução das espécies obedece a processos de auto-organização e auto-regulação. </a:t>
          </a:r>
          <a:endParaRPr lang="pt-BR"/>
        </a:p>
      </dgm:t>
    </dgm:pt>
    <dgm:pt modelId="{30ED7FC3-5A3A-481C-A526-E60922C508DE}" type="parTrans" cxnId="{62ED1AF8-D400-4281-9990-E3A541344D92}">
      <dgm:prSet/>
      <dgm:spPr/>
      <dgm:t>
        <a:bodyPr/>
        <a:lstStyle/>
        <a:p>
          <a:endParaRPr lang="pt-BR"/>
        </a:p>
      </dgm:t>
    </dgm:pt>
    <dgm:pt modelId="{B764C195-A622-4622-A3F0-43BE4F42C3D4}" type="sibTrans" cxnId="{62ED1AF8-D400-4281-9990-E3A541344D92}">
      <dgm:prSet/>
      <dgm:spPr/>
      <dgm:t>
        <a:bodyPr/>
        <a:lstStyle/>
        <a:p>
          <a:endParaRPr lang="pt-BR"/>
        </a:p>
      </dgm:t>
    </dgm:pt>
    <dgm:pt modelId="{F7FBE5B7-E170-4C2A-A197-AAAC29120B20}">
      <dgm:prSet/>
      <dgm:spPr/>
      <dgm:t>
        <a:bodyPr/>
        <a:lstStyle/>
        <a:p>
          <a:pPr rtl="0"/>
          <a:r>
            <a:rPr lang="pt-BR" smtClean="0"/>
            <a:t>Segundo Paulo </a:t>
          </a:r>
          <a:r>
            <a:rPr lang="pt-BR" i="1" smtClean="0"/>
            <a:t>et al. </a:t>
          </a:r>
          <a:r>
            <a:rPr lang="pt-BR" smtClean="0"/>
            <a:t>(2012), enquanto </a:t>
          </a:r>
          <a:r>
            <a:rPr lang="pt-BR" b="1" smtClean="0"/>
            <a:t>Darwin</a:t>
          </a:r>
          <a:r>
            <a:rPr lang="pt-BR" smtClean="0"/>
            <a:t> vê na natureza </a:t>
          </a:r>
          <a:r>
            <a:rPr lang="pt-BR" b="1" smtClean="0"/>
            <a:t>o adaptacionismo e a competição </a:t>
          </a:r>
          <a:r>
            <a:rPr lang="pt-BR" smtClean="0"/>
            <a:t>como aspectos mais fundamentais no processo evolutivo das espécies, Margulis defende a </a:t>
          </a:r>
          <a:r>
            <a:rPr lang="pt-BR" b="1" smtClean="0"/>
            <a:t>cooperação, por meio de simbioses</a:t>
          </a:r>
          <a:r>
            <a:rPr lang="pt-BR" smtClean="0"/>
            <a:t>. </a:t>
          </a:r>
          <a:endParaRPr lang="pt-BR"/>
        </a:p>
      </dgm:t>
    </dgm:pt>
    <dgm:pt modelId="{77417188-F94A-4216-8DEE-D2645A178F54}" type="parTrans" cxnId="{6BC5DF10-DB56-4BC4-8325-7FFBAE8BE642}">
      <dgm:prSet/>
      <dgm:spPr/>
      <dgm:t>
        <a:bodyPr/>
        <a:lstStyle/>
        <a:p>
          <a:endParaRPr lang="pt-BR"/>
        </a:p>
      </dgm:t>
    </dgm:pt>
    <dgm:pt modelId="{F74E68AE-DD35-46FF-BF6B-73EC7A33F6C5}" type="sibTrans" cxnId="{6BC5DF10-DB56-4BC4-8325-7FFBAE8BE642}">
      <dgm:prSet/>
      <dgm:spPr/>
      <dgm:t>
        <a:bodyPr/>
        <a:lstStyle/>
        <a:p>
          <a:endParaRPr lang="pt-BR"/>
        </a:p>
      </dgm:t>
    </dgm:pt>
    <dgm:pt modelId="{64A4C0AB-46D5-4B18-A13D-67D276CD2A3D}">
      <dgm:prSet/>
      <dgm:spPr/>
      <dgm:t>
        <a:bodyPr/>
        <a:lstStyle/>
        <a:p>
          <a:pPr rtl="0"/>
          <a:r>
            <a:rPr lang="pt-BR" smtClean="0"/>
            <a:t>Em sua obra, TES, existe o conceito de </a:t>
          </a:r>
          <a:r>
            <a:rPr lang="pt-BR" b="1" smtClean="0"/>
            <a:t>acoplamento estrutural</a:t>
          </a:r>
          <a:r>
            <a:rPr lang="pt-BR" smtClean="0"/>
            <a:t> na perspectiva da complexidade. Margulis explica que os seres vivos interagem entre si e com o meio externo, sendo eles interdependentes e estruturalmente dinâmicos. </a:t>
          </a:r>
          <a:endParaRPr lang="pt-BR"/>
        </a:p>
      </dgm:t>
    </dgm:pt>
    <dgm:pt modelId="{3FD9F6D8-06C7-4E13-A6A7-106DA2D124D2}" type="parTrans" cxnId="{969C8F99-CE1F-4E79-8D83-FCBF924C7FA4}">
      <dgm:prSet/>
      <dgm:spPr/>
      <dgm:t>
        <a:bodyPr/>
        <a:lstStyle/>
        <a:p>
          <a:endParaRPr lang="pt-BR"/>
        </a:p>
      </dgm:t>
    </dgm:pt>
    <dgm:pt modelId="{28FA2F2A-B8B9-45C8-9120-B17BD2B97CAC}" type="sibTrans" cxnId="{969C8F99-CE1F-4E79-8D83-FCBF924C7FA4}">
      <dgm:prSet/>
      <dgm:spPr/>
      <dgm:t>
        <a:bodyPr/>
        <a:lstStyle/>
        <a:p>
          <a:endParaRPr lang="pt-BR"/>
        </a:p>
      </dgm:t>
    </dgm:pt>
    <dgm:pt modelId="{1DA7E01B-D7AE-4AF6-B91A-B14CE2595099}">
      <dgm:prSet/>
      <dgm:spPr/>
      <dgm:t>
        <a:bodyPr/>
        <a:lstStyle/>
        <a:p>
          <a:pPr rtl="0"/>
          <a:r>
            <a:rPr lang="pt-BR" smtClean="0"/>
            <a:t>Lynn advoga que as espécies que mais tempo permanecem no planeta desenvolvem habilidades de cooperação e ainda que em geral </a:t>
          </a:r>
          <a:r>
            <a:rPr lang="pt-BR" b="1" smtClean="0"/>
            <a:t>os indivíduos de uma espécie adaptam o meio </a:t>
          </a:r>
          <a:r>
            <a:rPr lang="pt-BR" smtClean="0"/>
            <a:t>para otimizar sua permanência.</a:t>
          </a:r>
          <a:endParaRPr lang="pt-BR"/>
        </a:p>
      </dgm:t>
    </dgm:pt>
    <dgm:pt modelId="{9BF248F9-480C-4160-A2C1-AB2DC7EB67FD}" type="parTrans" cxnId="{55111EEF-55AA-4E98-903E-FBB953B0F6CE}">
      <dgm:prSet/>
      <dgm:spPr/>
      <dgm:t>
        <a:bodyPr/>
        <a:lstStyle/>
        <a:p>
          <a:endParaRPr lang="pt-BR"/>
        </a:p>
      </dgm:t>
    </dgm:pt>
    <dgm:pt modelId="{BECF260D-DBCB-40B8-9CEE-BD408EB7A18C}" type="sibTrans" cxnId="{55111EEF-55AA-4E98-903E-FBB953B0F6CE}">
      <dgm:prSet/>
      <dgm:spPr/>
      <dgm:t>
        <a:bodyPr/>
        <a:lstStyle/>
        <a:p>
          <a:endParaRPr lang="pt-BR"/>
        </a:p>
      </dgm:t>
    </dgm:pt>
    <dgm:pt modelId="{B03ECD39-987B-4B81-84F0-BDAA020F65CA}" type="pres">
      <dgm:prSet presAssocID="{1C614832-0E86-4AC2-8C81-9257B26D9904}" presName="linear" presStyleCnt="0">
        <dgm:presLayoutVars>
          <dgm:animLvl val="lvl"/>
          <dgm:resizeHandles val="exact"/>
        </dgm:presLayoutVars>
      </dgm:prSet>
      <dgm:spPr/>
    </dgm:pt>
    <dgm:pt modelId="{332711FE-0B32-4AB9-B1E0-DCF3E1038513}" type="pres">
      <dgm:prSet presAssocID="{F436C5A5-218F-4C4C-8669-30D7E4D38059}" presName="parentText" presStyleLbl="node1" presStyleIdx="0" presStyleCnt="5">
        <dgm:presLayoutVars>
          <dgm:chMax val="0"/>
          <dgm:bulletEnabled val="1"/>
        </dgm:presLayoutVars>
      </dgm:prSet>
      <dgm:spPr/>
    </dgm:pt>
    <dgm:pt modelId="{89EB04AE-2D7E-4040-9131-DF37FAF981F5}" type="pres">
      <dgm:prSet presAssocID="{D08B9CC9-6D78-48E8-950E-F7E52C56AF6A}" presName="spacer" presStyleCnt="0"/>
      <dgm:spPr/>
    </dgm:pt>
    <dgm:pt modelId="{808DBFCF-C527-4DE3-B943-59F4E1E621CF}" type="pres">
      <dgm:prSet presAssocID="{2474C3E9-3686-4208-9634-CAAC4618F38C}" presName="parentText" presStyleLbl="node1" presStyleIdx="1" presStyleCnt="5">
        <dgm:presLayoutVars>
          <dgm:chMax val="0"/>
          <dgm:bulletEnabled val="1"/>
        </dgm:presLayoutVars>
      </dgm:prSet>
      <dgm:spPr/>
    </dgm:pt>
    <dgm:pt modelId="{7AA145FF-EC94-46E6-9B1C-E5E7D9881037}" type="pres">
      <dgm:prSet presAssocID="{B764C195-A622-4622-A3F0-43BE4F42C3D4}" presName="spacer" presStyleCnt="0"/>
      <dgm:spPr/>
    </dgm:pt>
    <dgm:pt modelId="{64143943-E63C-435D-96BE-5A23A2A4D3FC}" type="pres">
      <dgm:prSet presAssocID="{F7FBE5B7-E170-4C2A-A197-AAAC29120B20}" presName="parentText" presStyleLbl="node1" presStyleIdx="2" presStyleCnt="5">
        <dgm:presLayoutVars>
          <dgm:chMax val="0"/>
          <dgm:bulletEnabled val="1"/>
        </dgm:presLayoutVars>
      </dgm:prSet>
      <dgm:spPr/>
    </dgm:pt>
    <dgm:pt modelId="{AA9E33FF-5962-4512-9C8D-F80C56E08329}" type="pres">
      <dgm:prSet presAssocID="{F74E68AE-DD35-46FF-BF6B-73EC7A33F6C5}" presName="spacer" presStyleCnt="0"/>
      <dgm:spPr/>
    </dgm:pt>
    <dgm:pt modelId="{73D3D344-F278-4F84-8307-37442F70E6F6}" type="pres">
      <dgm:prSet presAssocID="{64A4C0AB-46D5-4B18-A13D-67D276CD2A3D}" presName="parentText" presStyleLbl="node1" presStyleIdx="3" presStyleCnt="5">
        <dgm:presLayoutVars>
          <dgm:chMax val="0"/>
          <dgm:bulletEnabled val="1"/>
        </dgm:presLayoutVars>
      </dgm:prSet>
      <dgm:spPr/>
    </dgm:pt>
    <dgm:pt modelId="{F38C88D9-2B6E-4462-A235-874D5AD71C98}" type="pres">
      <dgm:prSet presAssocID="{28FA2F2A-B8B9-45C8-9120-B17BD2B97CAC}" presName="spacer" presStyleCnt="0"/>
      <dgm:spPr/>
    </dgm:pt>
    <dgm:pt modelId="{109F855B-8091-45E3-8D76-C4AF1B8D11C6}" type="pres">
      <dgm:prSet presAssocID="{1DA7E01B-D7AE-4AF6-B91A-B14CE2595099}" presName="parentText" presStyleLbl="node1" presStyleIdx="4" presStyleCnt="5">
        <dgm:presLayoutVars>
          <dgm:chMax val="0"/>
          <dgm:bulletEnabled val="1"/>
        </dgm:presLayoutVars>
      </dgm:prSet>
      <dgm:spPr/>
    </dgm:pt>
  </dgm:ptLst>
  <dgm:cxnLst>
    <dgm:cxn modelId="{9DE9B47E-6888-4164-B824-C5355FB82FB9}" type="presOf" srcId="{64A4C0AB-46D5-4B18-A13D-67D276CD2A3D}" destId="{73D3D344-F278-4F84-8307-37442F70E6F6}" srcOrd="0" destOrd="0" presId="urn:microsoft.com/office/officeart/2005/8/layout/vList2"/>
    <dgm:cxn modelId="{C64AE11B-A985-4BE0-97FE-D40B052FABD7}" type="presOf" srcId="{1C614832-0E86-4AC2-8C81-9257B26D9904}" destId="{B03ECD39-987B-4B81-84F0-BDAA020F65CA}" srcOrd="0" destOrd="0" presId="urn:microsoft.com/office/officeart/2005/8/layout/vList2"/>
    <dgm:cxn modelId="{BFCEE73B-011D-471B-B873-C5CC081D4797}" type="presOf" srcId="{F436C5A5-218F-4C4C-8669-30D7E4D38059}" destId="{332711FE-0B32-4AB9-B1E0-DCF3E1038513}" srcOrd="0" destOrd="0" presId="urn:microsoft.com/office/officeart/2005/8/layout/vList2"/>
    <dgm:cxn modelId="{F7E2E62A-21F1-4C85-83AE-B0B198AF1EAD}" type="presOf" srcId="{1DA7E01B-D7AE-4AF6-B91A-B14CE2595099}" destId="{109F855B-8091-45E3-8D76-C4AF1B8D11C6}" srcOrd="0" destOrd="0" presId="urn:microsoft.com/office/officeart/2005/8/layout/vList2"/>
    <dgm:cxn modelId="{62ED1AF8-D400-4281-9990-E3A541344D92}" srcId="{1C614832-0E86-4AC2-8C81-9257B26D9904}" destId="{2474C3E9-3686-4208-9634-CAAC4618F38C}" srcOrd="1" destOrd="0" parTransId="{30ED7FC3-5A3A-481C-A526-E60922C508DE}" sibTransId="{B764C195-A622-4622-A3F0-43BE4F42C3D4}"/>
    <dgm:cxn modelId="{6BC5DF10-DB56-4BC4-8325-7FFBAE8BE642}" srcId="{1C614832-0E86-4AC2-8C81-9257B26D9904}" destId="{F7FBE5B7-E170-4C2A-A197-AAAC29120B20}" srcOrd="2" destOrd="0" parTransId="{77417188-F94A-4216-8DEE-D2645A178F54}" sibTransId="{F74E68AE-DD35-46FF-BF6B-73EC7A33F6C5}"/>
    <dgm:cxn modelId="{80424999-A12B-4FED-995C-CD46764B7C95}" srcId="{1C614832-0E86-4AC2-8C81-9257B26D9904}" destId="{F436C5A5-218F-4C4C-8669-30D7E4D38059}" srcOrd="0" destOrd="0" parTransId="{70193BC5-2A29-49FF-A015-D93FA1D70A08}" sibTransId="{D08B9CC9-6D78-48E8-950E-F7E52C56AF6A}"/>
    <dgm:cxn modelId="{969C8F99-CE1F-4E79-8D83-FCBF924C7FA4}" srcId="{1C614832-0E86-4AC2-8C81-9257B26D9904}" destId="{64A4C0AB-46D5-4B18-A13D-67D276CD2A3D}" srcOrd="3" destOrd="0" parTransId="{3FD9F6D8-06C7-4E13-A6A7-106DA2D124D2}" sibTransId="{28FA2F2A-B8B9-45C8-9120-B17BD2B97CAC}"/>
    <dgm:cxn modelId="{941D7DC0-147F-4EDD-91DA-5A25E493A2DE}" type="presOf" srcId="{2474C3E9-3686-4208-9634-CAAC4618F38C}" destId="{808DBFCF-C527-4DE3-B943-59F4E1E621CF}" srcOrd="0" destOrd="0" presId="urn:microsoft.com/office/officeart/2005/8/layout/vList2"/>
    <dgm:cxn modelId="{ADB7002C-4550-4282-87F2-341E601996A4}" type="presOf" srcId="{F7FBE5B7-E170-4C2A-A197-AAAC29120B20}" destId="{64143943-E63C-435D-96BE-5A23A2A4D3FC}" srcOrd="0" destOrd="0" presId="urn:microsoft.com/office/officeart/2005/8/layout/vList2"/>
    <dgm:cxn modelId="{55111EEF-55AA-4E98-903E-FBB953B0F6CE}" srcId="{1C614832-0E86-4AC2-8C81-9257B26D9904}" destId="{1DA7E01B-D7AE-4AF6-B91A-B14CE2595099}" srcOrd="4" destOrd="0" parTransId="{9BF248F9-480C-4160-A2C1-AB2DC7EB67FD}" sibTransId="{BECF260D-DBCB-40B8-9CEE-BD408EB7A18C}"/>
    <dgm:cxn modelId="{7E2375BC-2A77-41EC-9887-381E9A750E7A}" type="presParOf" srcId="{B03ECD39-987B-4B81-84F0-BDAA020F65CA}" destId="{332711FE-0B32-4AB9-B1E0-DCF3E1038513}" srcOrd="0" destOrd="0" presId="urn:microsoft.com/office/officeart/2005/8/layout/vList2"/>
    <dgm:cxn modelId="{72AC19CB-2E37-4CDC-AEA6-EA07C8533CD1}" type="presParOf" srcId="{B03ECD39-987B-4B81-84F0-BDAA020F65CA}" destId="{89EB04AE-2D7E-4040-9131-DF37FAF981F5}" srcOrd="1" destOrd="0" presId="urn:microsoft.com/office/officeart/2005/8/layout/vList2"/>
    <dgm:cxn modelId="{9781207D-E42A-4A10-A79D-8E407D1654BC}" type="presParOf" srcId="{B03ECD39-987B-4B81-84F0-BDAA020F65CA}" destId="{808DBFCF-C527-4DE3-B943-59F4E1E621CF}" srcOrd="2" destOrd="0" presId="urn:microsoft.com/office/officeart/2005/8/layout/vList2"/>
    <dgm:cxn modelId="{6A3F2332-1FDB-44E3-B8D2-9B4012F96028}" type="presParOf" srcId="{B03ECD39-987B-4B81-84F0-BDAA020F65CA}" destId="{7AA145FF-EC94-46E6-9B1C-E5E7D9881037}" srcOrd="3" destOrd="0" presId="urn:microsoft.com/office/officeart/2005/8/layout/vList2"/>
    <dgm:cxn modelId="{B1AA23C5-05A5-4963-9C04-E5AF9FC44F81}" type="presParOf" srcId="{B03ECD39-987B-4B81-84F0-BDAA020F65CA}" destId="{64143943-E63C-435D-96BE-5A23A2A4D3FC}" srcOrd="4" destOrd="0" presId="urn:microsoft.com/office/officeart/2005/8/layout/vList2"/>
    <dgm:cxn modelId="{9E8AF955-4C24-441E-A29F-370DEC18D7AF}" type="presParOf" srcId="{B03ECD39-987B-4B81-84F0-BDAA020F65CA}" destId="{AA9E33FF-5962-4512-9C8D-F80C56E08329}" srcOrd="5" destOrd="0" presId="urn:microsoft.com/office/officeart/2005/8/layout/vList2"/>
    <dgm:cxn modelId="{A199863B-0927-4ECA-B978-1050FC0BC369}" type="presParOf" srcId="{B03ECD39-987B-4B81-84F0-BDAA020F65CA}" destId="{73D3D344-F278-4F84-8307-37442F70E6F6}" srcOrd="6" destOrd="0" presId="urn:microsoft.com/office/officeart/2005/8/layout/vList2"/>
    <dgm:cxn modelId="{31BA4B56-4BC8-4AD1-894C-6DD6ED7A0DAC}" type="presParOf" srcId="{B03ECD39-987B-4B81-84F0-BDAA020F65CA}" destId="{F38C88D9-2B6E-4462-A235-874D5AD71C98}" srcOrd="7" destOrd="0" presId="urn:microsoft.com/office/officeart/2005/8/layout/vList2"/>
    <dgm:cxn modelId="{C64534B1-D2B6-4D26-B85C-A778264E4CEC}" type="presParOf" srcId="{B03ECD39-987B-4B81-84F0-BDAA020F65CA}" destId="{109F855B-8091-45E3-8D76-C4AF1B8D11C6}"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3410A0F-496D-4795-B223-FA87F598F87C}" type="doc">
      <dgm:prSet loTypeId="urn:microsoft.com/office/officeart/2005/8/layout/cycle8" loCatId="cycle" qsTypeId="urn:microsoft.com/office/officeart/2005/8/quickstyle/simple1" qsCatId="simple" csTypeId="urn:microsoft.com/office/officeart/2005/8/colors/accent1_2" csCatId="accent1" phldr="1"/>
      <dgm:spPr/>
    </dgm:pt>
    <dgm:pt modelId="{B2D3DDEF-F565-49D0-93E2-EF88ACD0A96F}">
      <dgm:prSet phldrT="[Texto]"/>
      <dgm:spPr>
        <a:solidFill>
          <a:schemeClr val="accent5">
            <a:lumMod val="75000"/>
          </a:schemeClr>
        </a:solidFill>
      </dgm:spPr>
      <dgm:t>
        <a:bodyPr/>
        <a:lstStyle/>
        <a:p>
          <a:r>
            <a:rPr lang="pt-BR" dirty="0" smtClean="0"/>
            <a:t>COMPETIÇÃO</a:t>
          </a:r>
        </a:p>
        <a:p>
          <a:r>
            <a:rPr lang="pt-BR" dirty="0" smtClean="0"/>
            <a:t>(DARWIN)</a:t>
          </a:r>
          <a:endParaRPr lang="pt-BR" dirty="0"/>
        </a:p>
      </dgm:t>
    </dgm:pt>
    <dgm:pt modelId="{CDBB59BD-D65F-4469-BE6C-D50D63669A29}" type="parTrans" cxnId="{B6A82D2F-A4A0-4BF9-9D78-429BE6F0D0EF}">
      <dgm:prSet/>
      <dgm:spPr/>
      <dgm:t>
        <a:bodyPr/>
        <a:lstStyle/>
        <a:p>
          <a:endParaRPr lang="pt-BR"/>
        </a:p>
      </dgm:t>
    </dgm:pt>
    <dgm:pt modelId="{139AEFF4-3F48-45AC-B1EC-F8AE9BE97387}" type="sibTrans" cxnId="{B6A82D2F-A4A0-4BF9-9D78-429BE6F0D0EF}">
      <dgm:prSet/>
      <dgm:spPr/>
      <dgm:t>
        <a:bodyPr/>
        <a:lstStyle/>
        <a:p>
          <a:endParaRPr lang="pt-BR"/>
        </a:p>
      </dgm:t>
    </dgm:pt>
    <dgm:pt modelId="{CF648593-3D47-429D-9413-875729F4CAEE}">
      <dgm:prSet phldrT="[Texto]"/>
      <dgm:spPr>
        <a:solidFill>
          <a:schemeClr val="accent5">
            <a:lumMod val="75000"/>
          </a:schemeClr>
        </a:solidFill>
      </dgm:spPr>
      <dgm:t>
        <a:bodyPr/>
        <a:lstStyle/>
        <a:p>
          <a:r>
            <a:rPr lang="pt-BR" dirty="0" smtClean="0"/>
            <a:t>ADAPTAÇÃO DA ESPÉCIE AO MEIO (DARWIN)</a:t>
          </a:r>
          <a:endParaRPr lang="pt-BR" dirty="0"/>
        </a:p>
      </dgm:t>
    </dgm:pt>
    <dgm:pt modelId="{B345180F-E284-4702-B8D1-05B14939439F}" type="parTrans" cxnId="{5F932E58-6B62-45FD-8217-0EC87722D55F}">
      <dgm:prSet/>
      <dgm:spPr/>
      <dgm:t>
        <a:bodyPr/>
        <a:lstStyle/>
        <a:p>
          <a:endParaRPr lang="pt-BR"/>
        </a:p>
      </dgm:t>
    </dgm:pt>
    <dgm:pt modelId="{EA2CF135-8FA5-413C-A711-0F9BD18E9CAA}" type="sibTrans" cxnId="{5F932E58-6B62-45FD-8217-0EC87722D55F}">
      <dgm:prSet/>
      <dgm:spPr/>
      <dgm:t>
        <a:bodyPr/>
        <a:lstStyle/>
        <a:p>
          <a:endParaRPr lang="pt-BR"/>
        </a:p>
      </dgm:t>
    </dgm:pt>
    <dgm:pt modelId="{53C837AB-C351-480E-AEA2-EC06C00B9C40}">
      <dgm:prSet phldrT="[Texto]"/>
      <dgm:spPr/>
      <dgm:t>
        <a:bodyPr/>
        <a:lstStyle/>
        <a:p>
          <a:r>
            <a:rPr lang="pt-BR" dirty="0" smtClean="0"/>
            <a:t>COOPERAÇÃO POR MEIO DE SIMBIOSES (MARGULIS)</a:t>
          </a:r>
          <a:endParaRPr lang="pt-BR" dirty="0"/>
        </a:p>
      </dgm:t>
    </dgm:pt>
    <dgm:pt modelId="{9805AA25-7ED3-426E-B7BE-53ED46865584}" type="parTrans" cxnId="{C2725295-CCB9-47F2-A971-1503A65CF1F9}">
      <dgm:prSet/>
      <dgm:spPr/>
      <dgm:t>
        <a:bodyPr/>
        <a:lstStyle/>
        <a:p>
          <a:endParaRPr lang="pt-BR"/>
        </a:p>
      </dgm:t>
    </dgm:pt>
    <dgm:pt modelId="{0E7F5725-3E40-4B5B-957B-7124B699397E}" type="sibTrans" cxnId="{C2725295-CCB9-47F2-A971-1503A65CF1F9}">
      <dgm:prSet/>
      <dgm:spPr/>
      <dgm:t>
        <a:bodyPr/>
        <a:lstStyle/>
        <a:p>
          <a:endParaRPr lang="pt-BR"/>
        </a:p>
      </dgm:t>
    </dgm:pt>
    <dgm:pt modelId="{0168AF9F-14E0-4562-AEE2-31227AE6AD32}">
      <dgm:prSet phldrT="[Texto]"/>
      <dgm:spPr/>
      <dgm:t>
        <a:bodyPr/>
        <a:lstStyle/>
        <a:p>
          <a:r>
            <a:rPr lang="pt-BR" dirty="0" smtClean="0"/>
            <a:t>ADAPTAÇÃO DO MEIO PELA ESPÉCIE (MARGULIS)</a:t>
          </a:r>
          <a:endParaRPr lang="pt-BR" dirty="0"/>
        </a:p>
      </dgm:t>
    </dgm:pt>
    <dgm:pt modelId="{6A14DFED-9D48-4CE8-8F86-F4F364A35893}" type="parTrans" cxnId="{A73418E2-AA1F-4587-9096-EF3009855E9D}">
      <dgm:prSet/>
      <dgm:spPr/>
      <dgm:t>
        <a:bodyPr/>
        <a:lstStyle/>
        <a:p>
          <a:endParaRPr lang="pt-BR"/>
        </a:p>
      </dgm:t>
    </dgm:pt>
    <dgm:pt modelId="{0EBE1EDC-3450-48F7-B831-DAFB58945450}" type="sibTrans" cxnId="{A73418E2-AA1F-4587-9096-EF3009855E9D}">
      <dgm:prSet/>
      <dgm:spPr/>
      <dgm:t>
        <a:bodyPr/>
        <a:lstStyle/>
        <a:p>
          <a:endParaRPr lang="pt-BR"/>
        </a:p>
      </dgm:t>
    </dgm:pt>
    <dgm:pt modelId="{21C27E43-2928-4EDA-A3AC-40A4047DBF66}" type="pres">
      <dgm:prSet presAssocID="{C3410A0F-496D-4795-B223-FA87F598F87C}" presName="compositeShape" presStyleCnt="0">
        <dgm:presLayoutVars>
          <dgm:chMax val="7"/>
          <dgm:dir/>
          <dgm:resizeHandles val="exact"/>
        </dgm:presLayoutVars>
      </dgm:prSet>
      <dgm:spPr/>
    </dgm:pt>
    <dgm:pt modelId="{7279AAA3-8174-4353-81F2-80D68B15C5FE}" type="pres">
      <dgm:prSet presAssocID="{C3410A0F-496D-4795-B223-FA87F598F87C}" presName="wedge1" presStyleLbl="node1" presStyleIdx="0" presStyleCnt="4"/>
      <dgm:spPr/>
      <dgm:t>
        <a:bodyPr/>
        <a:lstStyle/>
        <a:p>
          <a:endParaRPr lang="pt-BR"/>
        </a:p>
      </dgm:t>
    </dgm:pt>
    <dgm:pt modelId="{81C4E85A-6CA3-4F9F-9CEC-9AC90FC2EC5A}" type="pres">
      <dgm:prSet presAssocID="{C3410A0F-496D-4795-B223-FA87F598F87C}" presName="dummy1a" presStyleCnt="0"/>
      <dgm:spPr/>
    </dgm:pt>
    <dgm:pt modelId="{59022E48-F3AC-4F2B-8CAA-F00FB79D9D21}" type="pres">
      <dgm:prSet presAssocID="{C3410A0F-496D-4795-B223-FA87F598F87C}" presName="dummy1b" presStyleCnt="0"/>
      <dgm:spPr/>
    </dgm:pt>
    <dgm:pt modelId="{CEFC11E1-5A1E-43AC-BC43-9C15BFCD1F78}" type="pres">
      <dgm:prSet presAssocID="{C3410A0F-496D-4795-B223-FA87F598F87C}" presName="wedge1Tx" presStyleLbl="node1" presStyleIdx="0" presStyleCnt="4">
        <dgm:presLayoutVars>
          <dgm:chMax val="0"/>
          <dgm:chPref val="0"/>
          <dgm:bulletEnabled val="1"/>
        </dgm:presLayoutVars>
      </dgm:prSet>
      <dgm:spPr/>
      <dgm:t>
        <a:bodyPr/>
        <a:lstStyle/>
        <a:p>
          <a:endParaRPr lang="pt-BR"/>
        </a:p>
      </dgm:t>
    </dgm:pt>
    <dgm:pt modelId="{CA8290F8-4839-45E3-88A2-9226A7FA9959}" type="pres">
      <dgm:prSet presAssocID="{C3410A0F-496D-4795-B223-FA87F598F87C}" presName="wedge2" presStyleLbl="node1" presStyleIdx="1" presStyleCnt="4"/>
      <dgm:spPr/>
      <dgm:t>
        <a:bodyPr/>
        <a:lstStyle/>
        <a:p>
          <a:endParaRPr lang="pt-BR"/>
        </a:p>
      </dgm:t>
    </dgm:pt>
    <dgm:pt modelId="{0706B2EB-0B8A-4D8D-B926-88DDDB119520}" type="pres">
      <dgm:prSet presAssocID="{C3410A0F-496D-4795-B223-FA87F598F87C}" presName="dummy2a" presStyleCnt="0"/>
      <dgm:spPr/>
    </dgm:pt>
    <dgm:pt modelId="{492FA270-6CA7-40F8-935F-1246FCD944F5}" type="pres">
      <dgm:prSet presAssocID="{C3410A0F-496D-4795-B223-FA87F598F87C}" presName="dummy2b" presStyleCnt="0"/>
      <dgm:spPr/>
    </dgm:pt>
    <dgm:pt modelId="{1BB6521E-A807-46F4-9DC1-554B87CB17C3}" type="pres">
      <dgm:prSet presAssocID="{C3410A0F-496D-4795-B223-FA87F598F87C}" presName="wedge2Tx" presStyleLbl="node1" presStyleIdx="1" presStyleCnt="4">
        <dgm:presLayoutVars>
          <dgm:chMax val="0"/>
          <dgm:chPref val="0"/>
          <dgm:bulletEnabled val="1"/>
        </dgm:presLayoutVars>
      </dgm:prSet>
      <dgm:spPr/>
      <dgm:t>
        <a:bodyPr/>
        <a:lstStyle/>
        <a:p>
          <a:endParaRPr lang="pt-BR"/>
        </a:p>
      </dgm:t>
    </dgm:pt>
    <dgm:pt modelId="{822FF60A-5F94-4FF3-8F50-73B7879DF40D}" type="pres">
      <dgm:prSet presAssocID="{C3410A0F-496D-4795-B223-FA87F598F87C}" presName="wedge3" presStyleLbl="node1" presStyleIdx="2" presStyleCnt="4"/>
      <dgm:spPr/>
      <dgm:t>
        <a:bodyPr/>
        <a:lstStyle/>
        <a:p>
          <a:endParaRPr lang="pt-BR"/>
        </a:p>
      </dgm:t>
    </dgm:pt>
    <dgm:pt modelId="{F5F96083-8EAC-45EB-A62B-92A43B883941}" type="pres">
      <dgm:prSet presAssocID="{C3410A0F-496D-4795-B223-FA87F598F87C}" presName="dummy3a" presStyleCnt="0"/>
      <dgm:spPr/>
    </dgm:pt>
    <dgm:pt modelId="{2D581F7E-63A8-4E14-8DA0-591EFB300417}" type="pres">
      <dgm:prSet presAssocID="{C3410A0F-496D-4795-B223-FA87F598F87C}" presName="dummy3b" presStyleCnt="0"/>
      <dgm:spPr/>
    </dgm:pt>
    <dgm:pt modelId="{ABBD6161-5DFA-477B-83EA-9F50A5A4C2E6}" type="pres">
      <dgm:prSet presAssocID="{C3410A0F-496D-4795-B223-FA87F598F87C}" presName="wedge3Tx" presStyleLbl="node1" presStyleIdx="2" presStyleCnt="4">
        <dgm:presLayoutVars>
          <dgm:chMax val="0"/>
          <dgm:chPref val="0"/>
          <dgm:bulletEnabled val="1"/>
        </dgm:presLayoutVars>
      </dgm:prSet>
      <dgm:spPr/>
      <dgm:t>
        <a:bodyPr/>
        <a:lstStyle/>
        <a:p>
          <a:endParaRPr lang="pt-BR"/>
        </a:p>
      </dgm:t>
    </dgm:pt>
    <dgm:pt modelId="{D1CEAAE9-34CD-456D-B5D0-3BFBFBC79008}" type="pres">
      <dgm:prSet presAssocID="{C3410A0F-496D-4795-B223-FA87F598F87C}" presName="wedge4" presStyleLbl="node1" presStyleIdx="3" presStyleCnt="4"/>
      <dgm:spPr/>
      <dgm:t>
        <a:bodyPr/>
        <a:lstStyle/>
        <a:p>
          <a:endParaRPr lang="pt-BR"/>
        </a:p>
      </dgm:t>
    </dgm:pt>
    <dgm:pt modelId="{E5C8BB52-EFE8-4157-BC62-66B60202A300}" type="pres">
      <dgm:prSet presAssocID="{C3410A0F-496D-4795-B223-FA87F598F87C}" presName="dummy4a" presStyleCnt="0"/>
      <dgm:spPr/>
    </dgm:pt>
    <dgm:pt modelId="{F2D1B629-9DA9-4C06-8B2A-1B8801F311F1}" type="pres">
      <dgm:prSet presAssocID="{C3410A0F-496D-4795-B223-FA87F598F87C}" presName="dummy4b" presStyleCnt="0"/>
      <dgm:spPr/>
    </dgm:pt>
    <dgm:pt modelId="{45D1CF82-0065-42BF-8B21-5D28EBB76ABD}" type="pres">
      <dgm:prSet presAssocID="{C3410A0F-496D-4795-B223-FA87F598F87C}" presName="wedge4Tx" presStyleLbl="node1" presStyleIdx="3" presStyleCnt="4">
        <dgm:presLayoutVars>
          <dgm:chMax val="0"/>
          <dgm:chPref val="0"/>
          <dgm:bulletEnabled val="1"/>
        </dgm:presLayoutVars>
      </dgm:prSet>
      <dgm:spPr/>
      <dgm:t>
        <a:bodyPr/>
        <a:lstStyle/>
        <a:p>
          <a:endParaRPr lang="pt-BR"/>
        </a:p>
      </dgm:t>
    </dgm:pt>
    <dgm:pt modelId="{D06E37F7-B448-4060-B429-CD50E46C0BFE}" type="pres">
      <dgm:prSet presAssocID="{139AEFF4-3F48-45AC-B1EC-F8AE9BE97387}" presName="arrowWedge1" presStyleLbl="fgSibTrans2D1" presStyleIdx="0" presStyleCnt="4"/>
      <dgm:spPr/>
    </dgm:pt>
    <dgm:pt modelId="{043F47FE-D0FA-49EB-AFF3-3B49BA20E76A}" type="pres">
      <dgm:prSet presAssocID="{EA2CF135-8FA5-413C-A711-0F9BD18E9CAA}" presName="arrowWedge2" presStyleLbl="fgSibTrans2D1" presStyleIdx="1" presStyleCnt="4"/>
      <dgm:spPr/>
    </dgm:pt>
    <dgm:pt modelId="{DA9FB686-51E9-4154-8BAB-EA89F644BA75}" type="pres">
      <dgm:prSet presAssocID="{0E7F5725-3E40-4B5B-957B-7124B699397E}" presName="arrowWedge3" presStyleLbl="fgSibTrans2D1" presStyleIdx="2" presStyleCnt="4"/>
      <dgm:spPr/>
    </dgm:pt>
    <dgm:pt modelId="{F68B5D85-0047-4242-AD14-6218EB65A769}" type="pres">
      <dgm:prSet presAssocID="{0EBE1EDC-3450-48F7-B831-DAFB58945450}" presName="arrowWedge4" presStyleLbl="fgSibTrans2D1" presStyleIdx="3" presStyleCnt="4"/>
      <dgm:spPr/>
    </dgm:pt>
  </dgm:ptLst>
  <dgm:cxnLst>
    <dgm:cxn modelId="{1C7D89AC-564C-4020-B476-DF298CD2F6B8}" type="presOf" srcId="{0168AF9F-14E0-4562-AEE2-31227AE6AD32}" destId="{D1CEAAE9-34CD-456D-B5D0-3BFBFBC79008}" srcOrd="0" destOrd="0" presId="urn:microsoft.com/office/officeart/2005/8/layout/cycle8"/>
    <dgm:cxn modelId="{4C6CBAA5-9D9B-4CBC-A7EC-E7C143E33834}" type="presOf" srcId="{C3410A0F-496D-4795-B223-FA87F598F87C}" destId="{21C27E43-2928-4EDA-A3AC-40A4047DBF66}" srcOrd="0" destOrd="0" presId="urn:microsoft.com/office/officeart/2005/8/layout/cycle8"/>
    <dgm:cxn modelId="{C2725295-CCB9-47F2-A971-1503A65CF1F9}" srcId="{C3410A0F-496D-4795-B223-FA87F598F87C}" destId="{53C837AB-C351-480E-AEA2-EC06C00B9C40}" srcOrd="2" destOrd="0" parTransId="{9805AA25-7ED3-426E-B7BE-53ED46865584}" sibTransId="{0E7F5725-3E40-4B5B-957B-7124B699397E}"/>
    <dgm:cxn modelId="{60772370-11AB-4605-A8B1-464679619E99}" type="presOf" srcId="{B2D3DDEF-F565-49D0-93E2-EF88ACD0A96F}" destId="{CEFC11E1-5A1E-43AC-BC43-9C15BFCD1F78}" srcOrd="1" destOrd="0" presId="urn:microsoft.com/office/officeart/2005/8/layout/cycle8"/>
    <dgm:cxn modelId="{B07E3EB1-4F0D-49A4-BC6F-3A892172F3E7}" type="presOf" srcId="{53C837AB-C351-480E-AEA2-EC06C00B9C40}" destId="{822FF60A-5F94-4FF3-8F50-73B7879DF40D}" srcOrd="0" destOrd="0" presId="urn:microsoft.com/office/officeart/2005/8/layout/cycle8"/>
    <dgm:cxn modelId="{34DFF9A7-6EFB-450B-ACAE-6B3FB3326F30}" type="presOf" srcId="{CF648593-3D47-429D-9413-875729F4CAEE}" destId="{1BB6521E-A807-46F4-9DC1-554B87CB17C3}" srcOrd="1" destOrd="0" presId="urn:microsoft.com/office/officeart/2005/8/layout/cycle8"/>
    <dgm:cxn modelId="{5D37B73A-46FA-47A0-B599-588656B6C914}" type="presOf" srcId="{CF648593-3D47-429D-9413-875729F4CAEE}" destId="{CA8290F8-4839-45E3-88A2-9226A7FA9959}" srcOrd="0" destOrd="0" presId="urn:microsoft.com/office/officeart/2005/8/layout/cycle8"/>
    <dgm:cxn modelId="{B6A82D2F-A4A0-4BF9-9D78-429BE6F0D0EF}" srcId="{C3410A0F-496D-4795-B223-FA87F598F87C}" destId="{B2D3DDEF-F565-49D0-93E2-EF88ACD0A96F}" srcOrd="0" destOrd="0" parTransId="{CDBB59BD-D65F-4469-BE6C-D50D63669A29}" sibTransId="{139AEFF4-3F48-45AC-B1EC-F8AE9BE97387}"/>
    <dgm:cxn modelId="{06C3F965-0EF6-4C62-A5BB-2326957C22C8}" type="presOf" srcId="{B2D3DDEF-F565-49D0-93E2-EF88ACD0A96F}" destId="{7279AAA3-8174-4353-81F2-80D68B15C5FE}" srcOrd="0" destOrd="0" presId="urn:microsoft.com/office/officeart/2005/8/layout/cycle8"/>
    <dgm:cxn modelId="{14661B91-74FA-4636-8508-88E061E8629B}" type="presOf" srcId="{0168AF9F-14E0-4562-AEE2-31227AE6AD32}" destId="{45D1CF82-0065-42BF-8B21-5D28EBB76ABD}" srcOrd="1" destOrd="0" presId="urn:microsoft.com/office/officeart/2005/8/layout/cycle8"/>
    <dgm:cxn modelId="{5F932E58-6B62-45FD-8217-0EC87722D55F}" srcId="{C3410A0F-496D-4795-B223-FA87F598F87C}" destId="{CF648593-3D47-429D-9413-875729F4CAEE}" srcOrd="1" destOrd="0" parTransId="{B345180F-E284-4702-B8D1-05B14939439F}" sibTransId="{EA2CF135-8FA5-413C-A711-0F9BD18E9CAA}"/>
    <dgm:cxn modelId="{A73418E2-AA1F-4587-9096-EF3009855E9D}" srcId="{C3410A0F-496D-4795-B223-FA87F598F87C}" destId="{0168AF9F-14E0-4562-AEE2-31227AE6AD32}" srcOrd="3" destOrd="0" parTransId="{6A14DFED-9D48-4CE8-8F86-F4F364A35893}" sibTransId="{0EBE1EDC-3450-48F7-B831-DAFB58945450}"/>
    <dgm:cxn modelId="{71C2BAF0-810A-474F-AA09-968A28AB039A}" type="presOf" srcId="{53C837AB-C351-480E-AEA2-EC06C00B9C40}" destId="{ABBD6161-5DFA-477B-83EA-9F50A5A4C2E6}" srcOrd="1" destOrd="0" presId="urn:microsoft.com/office/officeart/2005/8/layout/cycle8"/>
    <dgm:cxn modelId="{DFDD0830-0CFD-4EDF-B747-1533A5078043}" type="presParOf" srcId="{21C27E43-2928-4EDA-A3AC-40A4047DBF66}" destId="{7279AAA3-8174-4353-81F2-80D68B15C5FE}" srcOrd="0" destOrd="0" presId="urn:microsoft.com/office/officeart/2005/8/layout/cycle8"/>
    <dgm:cxn modelId="{71705890-85D5-4C87-BB2D-29A9328C4DCA}" type="presParOf" srcId="{21C27E43-2928-4EDA-A3AC-40A4047DBF66}" destId="{81C4E85A-6CA3-4F9F-9CEC-9AC90FC2EC5A}" srcOrd="1" destOrd="0" presId="urn:microsoft.com/office/officeart/2005/8/layout/cycle8"/>
    <dgm:cxn modelId="{78F76713-C927-43AE-A34A-3E0A508DC0D3}" type="presParOf" srcId="{21C27E43-2928-4EDA-A3AC-40A4047DBF66}" destId="{59022E48-F3AC-4F2B-8CAA-F00FB79D9D21}" srcOrd="2" destOrd="0" presId="urn:microsoft.com/office/officeart/2005/8/layout/cycle8"/>
    <dgm:cxn modelId="{D8B1BB58-B1CD-4778-B43D-2747A89CF464}" type="presParOf" srcId="{21C27E43-2928-4EDA-A3AC-40A4047DBF66}" destId="{CEFC11E1-5A1E-43AC-BC43-9C15BFCD1F78}" srcOrd="3" destOrd="0" presId="urn:microsoft.com/office/officeart/2005/8/layout/cycle8"/>
    <dgm:cxn modelId="{295CDBB5-C384-4D26-9DDF-C611B23E3359}" type="presParOf" srcId="{21C27E43-2928-4EDA-A3AC-40A4047DBF66}" destId="{CA8290F8-4839-45E3-88A2-9226A7FA9959}" srcOrd="4" destOrd="0" presId="urn:microsoft.com/office/officeart/2005/8/layout/cycle8"/>
    <dgm:cxn modelId="{D8683BF3-E2F2-48D5-BF64-AC6C8DAB3B4B}" type="presParOf" srcId="{21C27E43-2928-4EDA-A3AC-40A4047DBF66}" destId="{0706B2EB-0B8A-4D8D-B926-88DDDB119520}" srcOrd="5" destOrd="0" presId="urn:microsoft.com/office/officeart/2005/8/layout/cycle8"/>
    <dgm:cxn modelId="{C4869E01-45FF-4AA7-A312-C06A94A4044C}" type="presParOf" srcId="{21C27E43-2928-4EDA-A3AC-40A4047DBF66}" destId="{492FA270-6CA7-40F8-935F-1246FCD944F5}" srcOrd="6" destOrd="0" presId="urn:microsoft.com/office/officeart/2005/8/layout/cycle8"/>
    <dgm:cxn modelId="{91E6EA0B-7FB4-4D03-8724-1210624AD87A}" type="presParOf" srcId="{21C27E43-2928-4EDA-A3AC-40A4047DBF66}" destId="{1BB6521E-A807-46F4-9DC1-554B87CB17C3}" srcOrd="7" destOrd="0" presId="urn:microsoft.com/office/officeart/2005/8/layout/cycle8"/>
    <dgm:cxn modelId="{B26215D2-67BB-4723-B24C-58406665708A}" type="presParOf" srcId="{21C27E43-2928-4EDA-A3AC-40A4047DBF66}" destId="{822FF60A-5F94-4FF3-8F50-73B7879DF40D}" srcOrd="8" destOrd="0" presId="urn:microsoft.com/office/officeart/2005/8/layout/cycle8"/>
    <dgm:cxn modelId="{F4E15185-1238-44BC-8D4F-AF80B0809C51}" type="presParOf" srcId="{21C27E43-2928-4EDA-A3AC-40A4047DBF66}" destId="{F5F96083-8EAC-45EB-A62B-92A43B883941}" srcOrd="9" destOrd="0" presId="urn:microsoft.com/office/officeart/2005/8/layout/cycle8"/>
    <dgm:cxn modelId="{FF193BFE-9A3A-420E-BE5C-6E08814403BD}" type="presParOf" srcId="{21C27E43-2928-4EDA-A3AC-40A4047DBF66}" destId="{2D581F7E-63A8-4E14-8DA0-591EFB300417}" srcOrd="10" destOrd="0" presId="urn:microsoft.com/office/officeart/2005/8/layout/cycle8"/>
    <dgm:cxn modelId="{72DA55DF-7A8B-460F-91F2-3E599DBF9BF5}" type="presParOf" srcId="{21C27E43-2928-4EDA-A3AC-40A4047DBF66}" destId="{ABBD6161-5DFA-477B-83EA-9F50A5A4C2E6}" srcOrd="11" destOrd="0" presId="urn:microsoft.com/office/officeart/2005/8/layout/cycle8"/>
    <dgm:cxn modelId="{C5ADD62F-5553-4BF3-B97A-ECA50B017ABF}" type="presParOf" srcId="{21C27E43-2928-4EDA-A3AC-40A4047DBF66}" destId="{D1CEAAE9-34CD-456D-B5D0-3BFBFBC79008}" srcOrd="12" destOrd="0" presId="urn:microsoft.com/office/officeart/2005/8/layout/cycle8"/>
    <dgm:cxn modelId="{9CF55BE3-ACF8-4755-AB4B-B8741C8F724C}" type="presParOf" srcId="{21C27E43-2928-4EDA-A3AC-40A4047DBF66}" destId="{E5C8BB52-EFE8-4157-BC62-66B60202A300}" srcOrd="13" destOrd="0" presId="urn:microsoft.com/office/officeart/2005/8/layout/cycle8"/>
    <dgm:cxn modelId="{E64EBB0C-C6CC-4EFA-94D0-BF5C77A49828}" type="presParOf" srcId="{21C27E43-2928-4EDA-A3AC-40A4047DBF66}" destId="{F2D1B629-9DA9-4C06-8B2A-1B8801F311F1}" srcOrd="14" destOrd="0" presId="urn:microsoft.com/office/officeart/2005/8/layout/cycle8"/>
    <dgm:cxn modelId="{16523C96-0171-48D3-BBE5-C97EDE4280D6}" type="presParOf" srcId="{21C27E43-2928-4EDA-A3AC-40A4047DBF66}" destId="{45D1CF82-0065-42BF-8B21-5D28EBB76ABD}" srcOrd="15" destOrd="0" presId="urn:microsoft.com/office/officeart/2005/8/layout/cycle8"/>
    <dgm:cxn modelId="{D9210477-21D5-4C06-98DB-CB1199BE998E}" type="presParOf" srcId="{21C27E43-2928-4EDA-A3AC-40A4047DBF66}" destId="{D06E37F7-B448-4060-B429-CD50E46C0BFE}" srcOrd="16" destOrd="0" presId="urn:microsoft.com/office/officeart/2005/8/layout/cycle8"/>
    <dgm:cxn modelId="{7FFB5786-0D87-405D-BFCA-054693D2402E}" type="presParOf" srcId="{21C27E43-2928-4EDA-A3AC-40A4047DBF66}" destId="{043F47FE-D0FA-49EB-AFF3-3B49BA20E76A}" srcOrd="17" destOrd="0" presId="urn:microsoft.com/office/officeart/2005/8/layout/cycle8"/>
    <dgm:cxn modelId="{4153E6F8-52E4-4CAD-85E5-1E30DD0BD8FA}" type="presParOf" srcId="{21C27E43-2928-4EDA-A3AC-40A4047DBF66}" destId="{DA9FB686-51E9-4154-8BAB-EA89F644BA75}" srcOrd="18" destOrd="0" presId="urn:microsoft.com/office/officeart/2005/8/layout/cycle8"/>
    <dgm:cxn modelId="{67CDC8F4-9F1A-4107-841D-BE356910D3F6}" type="presParOf" srcId="{21C27E43-2928-4EDA-A3AC-40A4047DBF66}" destId="{F68B5D85-0047-4242-AD14-6218EB65A769}" srcOrd="19"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3EDF40E-675C-41AF-8B75-E10B3FCE02BF}"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pt-BR"/>
        </a:p>
      </dgm:t>
    </dgm:pt>
    <dgm:pt modelId="{05B1B297-F236-4E70-A50A-B0B36E302804}">
      <dgm:prSet/>
      <dgm:spPr/>
      <dgm:t>
        <a:bodyPr/>
        <a:lstStyle/>
        <a:p>
          <a:pPr rtl="0"/>
          <a:r>
            <a:rPr lang="pt-BR" smtClean="0"/>
            <a:t>É justamente a </a:t>
          </a:r>
          <a:r>
            <a:rPr lang="pt-BR" b="1" smtClean="0"/>
            <a:t>compatibilidade entre o indivíduo e a estrutura do meio</a:t>
          </a:r>
          <a:r>
            <a:rPr lang="pt-BR" smtClean="0"/>
            <a:t>, perturbando-se mutuamente, desencadeando alternâncias, </a:t>
          </a:r>
          <a:r>
            <a:rPr lang="pt-BR" b="1" smtClean="0"/>
            <a:t>mudanças</a:t>
          </a:r>
          <a:r>
            <a:rPr lang="pt-BR" smtClean="0"/>
            <a:t>, mas de maneira </a:t>
          </a:r>
          <a:r>
            <a:rPr lang="pt-BR" b="1" smtClean="0"/>
            <a:t>não destrutiva </a:t>
          </a:r>
          <a:r>
            <a:rPr lang="pt-BR" smtClean="0"/>
            <a:t>que se denomina </a:t>
          </a:r>
          <a:r>
            <a:rPr lang="pt-BR" b="1" smtClean="0"/>
            <a:t>acoplamento estrutural </a:t>
          </a:r>
          <a:r>
            <a:rPr lang="pt-BR" smtClean="0"/>
            <a:t>(MATURANA e VARELA, 2001). Segundo esses autores o acoplamento estrutural com o meio é uma condição de existência, abrange todas as dimensões das interações celulares. As células dos </a:t>
          </a:r>
          <a:r>
            <a:rPr lang="pt-BR" b="1" smtClean="0"/>
            <a:t>sistemas multicelulares </a:t>
          </a:r>
          <a:r>
            <a:rPr lang="pt-BR" smtClean="0"/>
            <a:t>normalmente existem em estreita junção com outras células, como meio de realização de sua </a:t>
          </a:r>
          <a:r>
            <a:rPr lang="pt-BR" b="1" smtClean="0"/>
            <a:t>autopoiese</a:t>
          </a:r>
          <a:r>
            <a:rPr lang="pt-BR" smtClean="0"/>
            <a:t>. </a:t>
          </a:r>
          <a:endParaRPr lang="pt-BR"/>
        </a:p>
      </dgm:t>
    </dgm:pt>
    <dgm:pt modelId="{92688BF7-2F59-4972-9940-82A25B6E9EC9}" type="parTrans" cxnId="{00C95072-70EA-4E08-9BB2-7E877AE5A0EF}">
      <dgm:prSet/>
      <dgm:spPr/>
      <dgm:t>
        <a:bodyPr/>
        <a:lstStyle/>
        <a:p>
          <a:endParaRPr lang="pt-BR"/>
        </a:p>
      </dgm:t>
    </dgm:pt>
    <dgm:pt modelId="{28BD6FAB-3006-4F02-B988-9DA18A4DCE77}" type="sibTrans" cxnId="{00C95072-70EA-4E08-9BB2-7E877AE5A0EF}">
      <dgm:prSet/>
      <dgm:spPr/>
      <dgm:t>
        <a:bodyPr/>
        <a:lstStyle/>
        <a:p>
          <a:endParaRPr lang="pt-BR"/>
        </a:p>
      </dgm:t>
    </dgm:pt>
    <dgm:pt modelId="{DB7F1484-B441-47D3-8BA4-5EE49D4DCCCD}">
      <dgm:prSet/>
      <dgm:spPr/>
      <dgm:t>
        <a:bodyPr/>
        <a:lstStyle/>
        <a:p>
          <a:pPr rtl="0"/>
          <a:r>
            <a:rPr lang="pt-BR" smtClean="0"/>
            <a:t>Segundo Paulo </a:t>
          </a:r>
          <a:r>
            <a:rPr lang="pt-BR" i="1" smtClean="0"/>
            <a:t>et al. </a:t>
          </a:r>
          <a:r>
            <a:rPr lang="pt-BR" smtClean="0"/>
            <a:t>(2012), s</a:t>
          </a:r>
          <a:r>
            <a:rPr lang="pt-BR" b="1" smtClean="0"/>
            <a:t>istemas autopoiéticos</a:t>
          </a:r>
          <a:r>
            <a:rPr lang="pt-BR" smtClean="0"/>
            <a:t> são sistemas que </a:t>
          </a:r>
          <a:r>
            <a:rPr lang="pt-BR" b="1" smtClean="0"/>
            <a:t>continuamente especificam e produzem sua própria organização </a:t>
          </a:r>
          <a:r>
            <a:rPr lang="pt-BR" smtClean="0"/>
            <a:t>através da produção de seus próprios componentes. </a:t>
          </a:r>
          <a:endParaRPr lang="pt-BR"/>
        </a:p>
      </dgm:t>
    </dgm:pt>
    <dgm:pt modelId="{14489AA9-FC0B-4DD6-A12C-2679D53C1723}" type="parTrans" cxnId="{39D04F0D-E4B2-4B00-8FBD-3E0F39D2D168}">
      <dgm:prSet/>
      <dgm:spPr/>
      <dgm:t>
        <a:bodyPr/>
        <a:lstStyle/>
        <a:p>
          <a:endParaRPr lang="pt-BR"/>
        </a:p>
      </dgm:t>
    </dgm:pt>
    <dgm:pt modelId="{899EFA34-D7CC-4D9F-8F85-0531796E8D23}" type="sibTrans" cxnId="{39D04F0D-E4B2-4B00-8FBD-3E0F39D2D168}">
      <dgm:prSet/>
      <dgm:spPr/>
      <dgm:t>
        <a:bodyPr/>
        <a:lstStyle/>
        <a:p>
          <a:endParaRPr lang="pt-BR"/>
        </a:p>
      </dgm:t>
    </dgm:pt>
    <dgm:pt modelId="{897F5077-1E37-4036-8031-7FBAABD116AA}">
      <dgm:prSet/>
      <dgm:spPr/>
      <dgm:t>
        <a:bodyPr/>
        <a:lstStyle/>
        <a:p>
          <a:pPr rtl="0"/>
          <a:r>
            <a:rPr lang="pt-BR" smtClean="0"/>
            <a:t>Tais sistemas são o resultado da deriva natural de linhagens nas quais se manteve essa junção. O acoplamento estrutural entre essas células leva uma junção tão íntima que elas acabam se fundindo levando a formação de um </a:t>
          </a:r>
          <a:r>
            <a:rPr lang="pt-BR" b="1" smtClean="0"/>
            <a:t>único corpo</a:t>
          </a:r>
          <a:r>
            <a:rPr lang="pt-BR" smtClean="0"/>
            <a:t>. </a:t>
          </a:r>
          <a:endParaRPr lang="pt-BR"/>
        </a:p>
      </dgm:t>
    </dgm:pt>
    <dgm:pt modelId="{44E84C4A-2932-4F73-969C-7504C8B5B384}" type="parTrans" cxnId="{E88EC88B-CF0B-4C11-8EE9-CC53F0D0F6D3}">
      <dgm:prSet/>
      <dgm:spPr/>
      <dgm:t>
        <a:bodyPr/>
        <a:lstStyle/>
        <a:p>
          <a:endParaRPr lang="pt-BR"/>
        </a:p>
      </dgm:t>
    </dgm:pt>
    <dgm:pt modelId="{CE2662F3-63D8-4CBB-B4D6-66D245B4075A}" type="sibTrans" cxnId="{E88EC88B-CF0B-4C11-8EE9-CC53F0D0F6D3}">
      <dgm:prSet/>
      <dgm:spPr/>
      <dgm:t>
        <a:bodyPr/>
        <a:lstStyle/>
        <a:p>
          <a:endParaRPr lang="pt-BR"/>
        </a:p>
      </dgm:t>
    </dgm:pt>
    <dgm:pt modelId="{A3DEC544-9180-4572-B3EB-93241CF63FCC}">
      <dgm:prSet/>
      <dgm:spPr/>
      <dgm:t>
        <a:bodyPr/>
        <a:lstStyle/>
        <a:p>
          <a:pPr rtl="0"/>
          <a:r>
            <a:rPr lang="pt-BR" smtClean="0"/>
            <a:t>Segundo Paulo </a:t>
          </a:r>
          <a:r>
            <a:rPr lang="pt-BR" i="1" smtClean="0"/>
            <a:t>et al. </a:t>
          </a:r>
          <a:r>
            <a:rPr lang="pt-BR" smtClean="0"/>
            <a:t>(2012), em síntese, podemos pensar que “auto” tem a ver com sistemas “auto-organizadores” e portanto autônomos no processo de organização de si mesmos, e “poiese”, tem a ver com construção, logo </a:t>
          </a:r>
          <a:r>
            <a:rPr lang="pt-BR" b="1" smtClean="0"/>
            <a:t>“autopoiese” implica em auto-organização</a:t>
          </a:r>
          <a:r>
            <a:rPr lang="pt-BR" smtClean="0"/>
            <a:t>. </a:t>
          </a:r>
          <a:endParaRPr lang="pt-BR"/>
        </a:p>
      </dgm:t>
    </dgm:pt>
    <dgm:pt modelId="{347BE8EB-175F-4F59-81A0-1C4703F371FA}" type="parTrans" cxnId="{A45921FC-6930-4928-A141-784EC3B6D7D6}">
      <dgm:prSet/>
      <dgm:spPr/>
      <dgm:t>
        <a:bodyPr/>
        <a:lstStyle/>
        <a:p>
          <a:endParaRPr lang="pt-BR"/>
        </a:p>
      </dgm:t>
    </dgm:pt>
    <dgm:pt modelId="{4279058F-E559-4AB1-AE27-216063DE04A8}" type="sibTrans" cxnId="{A45921FC-6930-4928-A141-784EC3B6D7D6}">
      <dgm:prSet/>
      <dgm:spPr/>
      <dgm:t>
        <a:bodyPr/>
        <a:lstStyle/>
        <a:p>
          <a:endParaRPr lang="pt-BR"/>
        </a:p>
      </dgm:t>
    </dgm:pt>
    <dgm:pt modelId="{A7892239-AE49-4AC3-8787-220B451F5386}">
      <dgm:prSet/>
      <dgm:spPr/>
      <dgm:t>
        <a:bodyPr/>
        <a:lstStyle/>
        <a:p>
          <a:pPr rtl="0"/>
          <a:r>
            <a:rPr lang="pt-BR" smtClean="0"/>
            <a:t>Todos os seres vivos são autopoiéticos. E nesse sentido a complexidade aparece quando o grau de interação entre os vários componentes do sistema é suficientemente alto para que a análise dos sistemas em subsistemas não faça mais sentido.</a:t>
          </a:r>
          <a:endParaRPr lang="pt-BR"/>
        </a:p>
      </dgm:t>
    </dgm:pt>
    <dgm:pt modelId="{27866D7E-EEC4-408A-ABC7-8D2DC18E9885}" type="parTrans" cxnId="{006CE2CB-6A06-46E5-A62D-7C375BD97A02}">
      <dgm:prSet/>
      <dgm:spPr/>
      <dgm:t>
        <a:bodyPr/>
        <a:lstStyle/>
        <a:p>
          <a:endParaRPr lang="pt-BR"/>
        </a:p>
      </dgm:t>
    </dgm:pt>
    <dgm:pt modelId="{ABFFD272-DFD8-40A5-8D21-0A8291CC34B2}" type="sibTrans" cxnId="{006CE2CB-6A06-46E5-A62D-7C375BD97A02}">
      <dgm:prSet/>
      <dgm:spPr/>
      <dgm:t>
        <a:bodyPr/>
        <a:lstStyle/>
        <a:p>
          <a:endParaRPr lang="pt-BR"/>
        </a:p>
      </dgm:t>
    </dgm:pt>
    <dgm:pt modelId="{61BD4289-DE9F-430B-AA95-182837384361}" type="pres">
      <dgm:prSet presAssocID="{13EDF40E-675C-41AF-8B75-E10B3FCE02BF}" presName="linear" presStyleCnt="0">
        <dgm:presLayoutVars>
          <dgm:animLvl val="lvl"/>
          <dgm:resizeHandles val="exact"/>
        </dgm:presLayoutVars>
      </dgm:prSet>
      <dgm:spPr/>
    </dgm:pt>
    <dgm:pt modelId="{4A474EA7-ED9C-4A53-9315-0A54AA43B34B}" type="pres">
      <dgm:prSet presAssocID="{05B1B297-F236-4E70-A50A-B0B36E302804}" presName="parentText" presStyleLbl="node1" presStyleIdx="0" presStyleCnt="5">
        <dgm:presLayoutVars>
          <dgm:chMax val="0"/>
          <dgm:bulletEnabled val="1"/>
        </dgm:presLayoutVars>
      </dgm:prSet>
      <dgm:spPr/>
    </dgm:pt>
    <dgm:pt modelId="{3C95D003-303F-4E4C-AF60-20348F0292F7}" type="pres">
      <dgm:prSet presAssocID="{28BD6FAB-3006-4F02-B988-9DA18A4DCE77}" presName="spacer" presStyleCnt="0"/>
      <dgm:spPr/>
    </dgm:pt>
    <dgm:pt modelId="{0528C828-3C0A-4F4D-A84F-1C262A82D336}" type="pres">
      <dgm:prSet presAssocID="{DB7F1484-B441-47D3-8BA4-5EE49D4DCCCD}" presName="parentText" presStyleLbl="node1" presStyleIdx="1" presStyleCnt="5">
        <dgm:presLayoutVars>
          <dgm:chMax val="0"/>
          <dgm:bulletEnabled val="1"/>
        </dgm:presLayoutVars>
      </dgm:prSet>
      <dgm:spPr/>
    </dgm:pt>
    <dgm:pt modelId="{3626F4BA-969F-4A0B-8280-6BC0F3EDBBB4}" type="pres">
      <dgm:prSet presAssocID="{899EFA34-D7CC-4D9F-8F85-0531796E8D23}" presName="spacer" presStyleCnt="0"/>
      <dgm:spPr/>
    </dgm:pt>
    <dgm:pt modelId="{CEED601F-99C4-4F68-B859-4CAAA8149FCB}" type="pres">
      <dgm:prSet presAssocID="{897F5077-1E37-4036-8031-7FBAABD116AA}" presName="parentText" presStyleLbl="node1" presStyleIdx="2" presStyleCnt="5">
        <dgm:presLayoutVars>
          <dgm:chMax val="0"/>
          <dgm:bulletEnabled val="1"/>
        </dgm:presLayoutVars>
      </dgm:prSet>
      <dgm:spPr/>
    </dgm:pt>
    <dgm:pt modelId="{1A76D66B-477F-4DB9-B08E-F8A5DCB75343}" type="pres">
      <dgm:prSet presAssocID="{CE2662F3-63D8-4CBB-B4D6-66D245B4075A}" presName="spacer" presStyleCnt="0"/>
      <dgm:spPr/>
    </dgm:pt>
    <dgm:pt modelId="{471660A9-1150-4DC5-B1AE-29F059B45F48}" type="pres">
      <dgm:prSet presAssocID="{A3DEC544-9180-4572-B3EB-93241CF63FCC}" presName="parentText" presStyleLbl="node1" presStyleIdx="3" presStyleCnt="5">
        <dgm:presLayoutVars>
          <dgm:chMax val="0"/>
          <dgm:bulletEnabled val="1"/>
        </dgm:presLayoutVars>
      </dgm:prSet>
      <dgm:spPr/>
    </dgm:pt>
    <dgm:pt modelId="{52844D6C-C115-4D21-B6E4-D8C8725C214D}" type="pres">
      <dgm:prSet presAssocID="{4279058F-E559-4AB1-AE27-216063DE04A8}" presName="spacer" presStyleCnt="0"/>
      <dgm:spPr/>
    </dgm:pt>
    <dgm:pt modelId="{22C1C081-425F-4CC2-B016-D38E4FC4CA09}" type="pres">
      <dgm:prSet presAssocID="{A7892239-AE49-4AC3-8787-220B451F5386}" presName="parentText" presStyleLbl="node1" presStyleIdx="4" presStyleCnt="5">
        <dgm:presLayoutVars>
          <dgm:chMax val="0"/>
          <dgm:bulletEnabled val="1"/>
        </dgm:presLayoutVars>
      </dgm:prSet>
      <dgm:spPr/>
    </dgm:pt>
  </dgm:ptLst>
  <dgm:cxnLst>
    <dgm:cxn modelId="{C35B2ACF-E8C5-4225-B8BD-4606751F202B}" type="presOf" srcId="{897F5077-1E37-4036-8031-7FBAABD116AA}" destId="{CEED601F-99C4-4F68-B859-4CAAA8149FCB}" srcOrd="0" destOrd="0" presId="urn:microsoft.com/office/officeart/2005/8/layout/vList2"/>
    <dgm:cxn modelId="{A45921FC-6930-4928-A141-784EC3B6D7D6}" srcId="{13EDF40E-675C-41AF-8B75-E10B3FCE02BF}" destId="{A3DEC544-9180-4572-B3EB-93241CF63FCC}" srcOrd="3" destOrd="0" parTransId="{347BE8EB-175F-4F59-81A0-1C4703F371FA}" sibTransId="{4279058F-E559-4AB1-AE27-216063DE04A8}"/>
    <dgm:cxn modelId="{8E2AD1EA-0483-43F8-B473-AFC53554A2B2}" type="presOf" srcId="{A3DEC544-9180-4572-B3EB-93241CF63FCC}" destId="{471660A9-1150-4DC5-B1AE-29F059B45F48}" srcOrd="0" destOrd="0" presId="urn:microsoft.com/office/officeart/2005/8/layout/vList2"/>
    <dgm:cxn modelId="{8105541D-AE98-4F6C-A61D-D7D95C26D40A}" type="presOf" srcId="{DB7F1484-B441-47D3-8BA4-5EE49D4DCCCD}" destId="{0528C828-3C0A-4F4D-A84F-1C262A82D336}" srcOrd="0" destOrd="0" presId="urn:microsoft.com/office/officeart/2005/8/layout/vList2"/>
    <dgm:cxn modelId="{006CE2CB-6A06-46E5-A62D-7C375BD97A02}" srcId="{13EDF40E-675C-41AF-8B75-E10B3FCE02BF}" destId="{A7892239-AE49-4AC3-8787-220B451F5386}" srcOrd="4" destOrd="0" parTransId="{27866D7E-EEC4-408A-ABC7-8D2DC18E9885}" sibTransId="{ABFFD272-DFD8-40A5-8D21-0A8291CC34B2}"/>
    <dgm:cxn modelId="{985059B6-77C8-45E9-B583-797010D900B8}" type="presOf" srcId="{13EDF40E-675C-41AF-8B75-E10B3FCE02BF}" destId="{61BD4289-DE9F-430B-AA95-182837384361}" srcOrd="0" destOrd="0" presId="urn:microsoft.com/office/officeart/2005/8/layout/vList2"/>
    <dgm:cxn modelId="{39D04F0D-E4B2-4B00-8FBD-3E0F39D2D168}" srcId="{13EDF40E-675C-41AF-8B75-E10B3FCE02BF}" destId="{DB7F1484-B441-47D3-8BA4-5EE49D4DCCCD}" srcOrd="1" destOrd="0" parTransId="{14489AA9-FC0B-4DD6-A12C-2679D53C1723}" sibTransId="{899EFA34-D7CC-4D9F-8F85-0531796E8D23}"/>
    <dgm:cxn modelId="{00C95072-70EA-4E08-9BB2-7E877AE5A0EF}" srcId="{13EDF40E-675C-41AF-8B75-E10B3FCE02BF}" destId="{05B1B297-F236-4E70-A50A-B0B36E302804}" srcOrd="0" destOrd="0" parTransId="{92688BF7-2F59-4972-9940-82A25B6E9EC9}" sibTransId="{28BD6FAB-3006-4F02-B988-9DA18A4DCE77}"/>
    <dgm:cxn modelId="{340ACCD2-3261-46C2-AEFC-C40C30706228}" type="presOf" srcId="{05B1B297-F236-4E70-A50A-B0B36E302804}" destId="{4A474EA7-ED9C-4A53-9315-0A54AA43B34B}" srcOrd="0" destOrd="0" presId="urn:microsoft.com/office/officeart/2005/8/layout/vList2"/>
    <dgm:cxn modelId="{22D0C3F9-69CA-4EC7-A2B6-D1FD16B6A766}" type="presOf" srcId="{A7892239-AE49-4AC3-8787-220B451F5386}" destId="{22C1C081-425F-4CC2-B016-D38E4FC4CA09}" srcOrd="0" destOrd="0" presId="urn:microsoft.com/office/officeart/2005/8/layout/vList2"/>
    <dgm:cxn modelId="{E88EC88B-CF0B-4C11-8EE9-CC53F0D0F6D3}" srcId="{13EDF40E-675C-41AF-8B75-E10B3FCE02BF}" destId="{897F5077-1E37-4036-8031-7FBAABD116AA}" srcOrd="2" destOrd="0" parTransId="{44E84C4A-2932-4F73-969C-7504C8B5B384}" sibTransId="{CE2662F3-63D8-4CBB-B4D6-66D245B4075A}"/>
    <dgm:cxn modelId="{06A69DF5-BFB5-4B35-B556-5BA914847CD4}" type="presParOf" srcId="{61BD4289-DE9F-430B-AA95-182837384361}" destId="{4A474EA7-ED9C-4A53-9315-0A54AA43B34B}" srcOrd="0" destOrd="0" presId="urn:microsoft.com/office/officeart/2005/8/layout/vList2"/>
    <dgm:cxn modelId="{2A3EF916-0474-44C5-9DB9-CD0CE18C8057}" type="presParOf" srcId="{61BD4289-DE9F-430B-AA95-182837384361}" destId="{3C95D003-303F-4E4C-AF60-20348F0292F7}" srcOrd="1" destOrd="0" presId="urn:microsoft.com/office/officeart/2005/8/layout/vList2"/>
    <dgm:cxn modelId="{0CFC3C85-4B70-4E89-8E03-06E1381E13F3}" type="presParOf" srcId="{61BD4289-DE9F-430B-AA95-182837384361}" destId="{0528C828-3C0A-4F4D-A84F-1C262A82D336}" srcOrd="2" destOrd="0" presId="urn:microsoft.com/office/officeart/2005/8/layout/vList2"/>
    <dgm:cxn modelId="{38C765BA-7D88-49B5-AEC2-A482952A2DAA}" type="presParOf" srcId="{61BD4289-DE9F-430B-AA95-182837384361}" destId="{3626F4BA-969F-4A0B-8280-6BC0F3EDBBB4}" srcOrd="3" destOrd="0" presId="urn:microsoft.com/office/officeart/2005/8/layout/vList2"/>
    <dgm:cxn modelId="{2CB9E326-7590-48DC-8D77-CA29BBD0EF7D}" type="presParOf" srcId="{61BD4289-DE9F-430B-AA95-182837384361}" destId="{CEED601F-99C4-4F68-B859-4CAAA8149FCB}" srcOrd="4" destOrd="0" presId="urn:microsoft.com/office/officeart/2005/8/layout/vList2"/>
    <dgm:cxn modelId="{DD672DE0-D090-48F8-8960-1C868C9126B4}" type="presParOf" srcId="{61BD4289-DE9F-430B-AA95-182837384361}" destId="{1A76D66B-477F-4DB9-B08E-F8A5DCB75343}" srcOrd="5" destOrd="0" presId="urn:microsoft.com/office/officeart/2005/8/layout/vList2"/>
    <dgm:cxn modelId="{EE3E87C0-68A1-489C-9A2A-232E0E9EF903}" type="presParOf" srcId="{61BD4289-DE9F-430B-AA95-182837384361}" destId="{471660A9-1150-4DC5-B1AE-29F059B45F48}" srcOrd="6" destOrd="0" presId="urn:microsoft.com/office/officeart/2005/8/layout/vList2"/>
    <dgm:cxn modelId="{85CBF38F-4250-4C07-ACBA-2D801CA5CA3C}" type="presParOf" srcId="{61BD4289-DE9F-430B-AA95-182837384361}" destId="{52844D6C-C115-4D21-B6E4-D8C8725C214D}" srcOrd="7" destOrd="0" presId="urn:microsoft.com/office/officeart/2005/8/layout/vList2"/>
    <dgm:cxn modelId="{160E4610-CFFB-4B7B-B3C9-85D48130E68D}" type="presParOf" srcId="{61BD4289-DE9F-430B-AA95-182837384361}" destId="{22C1C081-425F-4CC2-B016-D38E4FC4CA09}"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B44BFD3-C58F-4B40-9EB1-D85CD69457EF}"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pt-BR"/>
        </a:p>
      </dgm:t>
    </dgm:pt>
    <dgm:pt modelId="{11F6CF98-B612-49B9-875C-4E598A56D64A}">
      <dgm:prSet/>
      <dgm:spPr/>
      <dgm:t>
        <a:bodyPr/>
        <a:lstStyle/>
        <a:p>
          <a:pPr rtl="0"/>
          <a:r>
            <a:rPr lang="pt-BR" smtClean="0"/>
            <a:t>GENÉTICA: reconstrói</a:t>
          </a:r>
          <a:r>
            <a:rPr lang="pt-BR" baseline="0" smtClean="0"/>
            <a:t> a evolução</a:t>
          </a:r>
          <a:endParaRPr lang="pt-BR"/>
        </a:p>
      </dgm:t>
    </dgm:pt>
    <dgm:pt modelId="{F83EEB1B-0CFF-4E1B-8040-86652062890B}" type="parTrans" cxnId="{C5D6012A-585A-469A-9EE2-FB3D996507CE}">
      <dgm:prSet/>
      <dgm:spPr/>
      <dgm:t>
        <a:bodyPr/>
        <a:lstStyle/>
        <a:p>
          <a:endParaRPr lang="pt-BR"/>
        </a:p>
      </dgm:t>
    </dgm:pt>
    <dgm:pt modelId="{D666C69B-1694-4DBB-8DBF-37E64D1AD2BE}" type="sibTrans" cxnId="{C5D6012A-585A-469A-9EE2-FB3D996507CE}">
      <dgm:prSet/>
      <dgm:spPr/>
      <dgm:t>
        <a:bodyPr/>
        <a:lstStyle/>
        <a:p>
          <a:endParaRPr lang="pt-BR"/>
        </a:p>
      </dgm:t>
    </dgm:pt>
    <dgm:pt modelId="{147C5952-5184-4A01-ADC3-96A173D17189}">
      <dgm:prSet/>
      <dgm:spPr/>
      <dgm:t>
        <a:bodyPr/>
        <a:lstStyle/>
        <a:p>
          <a:pPr rtl="0"/>
          <a:r>
            <a:rPr lang="pt-BR" baseline="0" smtClean="0"/>
            <a:t>ESTUDO DOS GENES CITOPLASMÁTICOS</a:t>
          </a:r>
          <a:endParaRPr lang="pt-BR"/>
        </a:p>
      </dgm:t>
    </dgm:pt>
    <dgm:pt modelId="{2CAD345C-8BF1-4CCF-BD97-5FB03157B747}" type="parTrans" cxnId="{A98E6A87-8F75-44EA-B764-B3937288DBA5}">
      <dgm:prSet/>
      <dgm:spPr/>
      <dgm:t>
        <a:bodyPr/>
        <a:lstStyle/>
        <a:p>
          <a:endParaRPr lang="pt-BR"/>
        </a:p>
      </dgm:t>
    </dgm:pt>
    <dgm:pt modelId="{7E0C097F-C524-41AB-B91B-3084B6B8426D}" type="sibTrans" cxnId="{A98E6A87-8F75-44EA-B764-B3937288DBA5}">
      <dgm:prSet/>
      <dgm:spPr/>
      <dgm:t>
        <a:bodyPr/>
        <a:lstStyle/>
        <a:p>
          <a:endParaRPr lang="pt-BR"/>
        </a:p>
      </dgm:t>
    </dgm:pt>
    <dgm:pt modelId="{BAF09066-3A2F-485B-8489-07DD197E613B}">
      <dgm:prSet/>
      <dgm:spPr/>
      <dgm:t>
        <a:bodyPr/>
        <a:lstStyle/>
        <a:p>
          <a:pPr rtl="0"/>
          <a:r>
            <a:rPr lang="pt-BR" smtClean="0"/>
            <a:t>As pesquisas em genética tiveram início com a </a:t>
          </a:r>
          <a:r>
            <a:rPr lang="pt-BR" b="1" smtClean="0"/>
            <a:t>redescoberta em 1900</a:t>
          </a:r>
          <a:r>
            <a:rPr lang="pt-BR" smtClean="0"/>
            <a:t> do trabalho de </a:t>
          </a:r>
          <a:r>
            <a:rPr lang="pt-BR" b="1" smtClean="0"/>
            <a:t>Gregor Mendel</a:t>
          </a:r>
          <a:r>
            <a:rPr lang="pt-BR" smtClean="0"/>
            <a:t>, que havia estabelecido em </a:t>
          </a:r>
          <a:r>
            <a:rPr lang="pt-BR" b="1" smtClean="0"/>
            <a:t>1865</a:t>
          </a:r>
          <a:r>
            <a:rPr lang="pt-BR" smtClean="0"/>
            <a:t> a existência </a:t>
          </a:r>
          <a:r>
            <a:rPr lang="pt-BR" b="1" smtClean="0"/>
            <a:t>somente dos genes nucleares, que chamou de “fatores</a:t>
          </a:r>
          <a:r>
            <a:rPr lang="pt-BR" smtClean="0"/>
            <a:t>”. Esses fatores nucleares de Mendel (que se tornaram os genes nucleares) </a:t>
          </a:r>
          <a:r>
            <a:rPr lang="pt-BR" b="1" smtClean="0"/>
            <a:t>não</a:t>
          </a:r>
          <a:r>
            <a:rPr lang="pt-BR" smtClean="0"/>
            <a:t> estavam sozinhos no processo hereditário, </a:t>
          </a:r>
          <a:r>
            <a:rPr lang="pt-BR" b="1" smtClean="0"/>
            <a:t>haviam também sistemas genéticos não nucleares</a:t>
          </a:r>
          <a:r>
            <a:rPr lang="pt-BR" smtClean="0"/>
            <a:t> (ou citoplasmáticos). Mendel não viu indício algum de que as espécies mudavam e evoluíam, portanto os </a:t>
          </a:r>
          <a:r>
            <a:rPr lang="pt-BR" b="1" smtClean="0"/>
            <a:t>fatores de Mendel</a:t>
          </a:r>
          <a:r>
            <a:rPr lang="pt-BR" smtClean="0"/>
            <a:t> foram correlacionados à </a:t>
          </a:r>
          <a:r>
            <a:rPr lang="pt-BR" b="1" smtClean="0"/>
            <a:t>hereditariedade de características inalteradas</a:t>
          </a:r>
          <a:r>
            <a:rPr lang="pt-BR" smtClean="0"/>
            <a:t>.</a:t>
          </a:r>
          <a:endParaRPr lang="pt-BR"/>
        </a:p>
      </dgm:t>
    </dgm:pt>
    <dgm:pt modelId="{62424F73-9BD0-4FC8-9448-AC63FF4C77A2}" type="parTrans" cxnId="{65AA2F37-224D-4001-9152-5DB9B47C2014}">
      <dgm:prSet/>
      <dgm:spPr/>
      <dgm:t>
        <a:bodyPr/>
        <a:lstStyle/>
        <a:p>
          <a:endParaRPr lang="pt-BR"/>
        </a:p>
      </dgm:t>
    </dgm:pt>
    <dgm:pt modelId="{27B019CA-1C86-4F70-8E42-7194D67E81C2}" type="sibTrans" cxnId="{65AA2F37-224D-4001-9152-5DB9B47C2014}">
      <dgm:prSet/>
      <dgm:spPr/>
      <dgm:t>
        <a:bodyPr/>
        <a:lstStyle/>
        <a:p>
          <a:endParaRPr lang="pt-BR"/>
        </a:p>
      </dgm:t>
    </dgm:pt>
    <dgm:pt modelId="{31116230-7E57-4EF8-B6AC-628CE2C18DE6}" type="pres">
      <dgm:prSet presAssocID="{2B44BFD3-C58F-4B40-9EB1-D85CD69457EF}" presName="linear" presStyleCnt="0">
        <dgm:presLayoutVars>
          <dgm:animLvl val="lvl"/>
          <dgm:resizeHandles val="exact"/>
        </dgm:presLayoutVars>
      </dgm:prSet>
      <dgm:spPr/>
    </dgm:pt>
    <dgm:pt modelId="{33D621A4-B546-4369-A254-BAB919E9E492}" type="pres">
      <dgm:prSet presAssocID="{11F6CF98-B612-49B9-875C-4E598A56D64A}" presName="parentText" presStyleLbl="node1" presStyleIdx="0" presStyleCnt="3">
        <dgm:presLayoutVars>
          <dgm:chMax val="0"/>
          <dgm:bulletEnabled val="1"/>
        </dgm:presLayoutVars>
      </dgm:prSet>
      <dgm:spPr/>
    </dgm:pt>
    <dgm:pt modelId="{71584AD4-4B54-4A91-AF3A-CE259BA1E0AA}" type="pres">
      <dgm:prSet presAssocID="{D666C69B-1694-4DBB-8DBF-37E64D1AD2BE}" presName="spacer" presStyleCnt="0"/>
      <dgm:spPr/>
    </dgm:pt>
    <dgm:pt modelId="{93B741BF-118A-405C-A330-35CBACFEB129}" type="pres">
      <dgm:prSet presAssocID="{147C5952-5184-4A01-ADC3-96A173D17189}" presName="parentText" presStyleLbl="node1" presStyleIdx="1" presStyleCnt="3">
        <dgm:presLayoutVars>
          <dgm:chMax val="0"/>
          <dgm:bulletEnabled val="1"/>
        </dgm:presLayoutVars>
      </dgm:prSet>
      <dgm:spPr/>
    </dgm:pt>
    <dgm:pt modelId="{3D1BB39E-B19B-40A8-8959-5BE2A6179397}" type="pres">
      <dgm:prSet presAssocID="{7E0C097F-C524-41AB-B91B-3084B6B8426D}" presName="spacer" presStyleCnt="0"/>
      <dgm:spPr/>
    </dgm:pt>
    <dgm:pt modelId="{CF049D6E-E420-4CB4-A6C7-67E065EC6182}" type="pres">
      <dgm:prSet presAssocID="{BAF09066-3A2F-485B-8489-07DD197E613B}" presName="parentText" presStyleLbl="node1" presStyleIdx="2" presStyleCnt="3">
        <dgm:presLayoutVars>
          <dgm:chMax val="0"/>
          <dgm:bulletEnabled val="1"/>
        </dgm:presLayoutVars>
      </dgm:prSet>
      <dgm:spPr/>
    </dgm:pt>
  </dgm:ptLst>
  <dgm:cxnLst>
    <dgm:cxn modelId="{65AA2F37-224D-4001-9152-5DB9B47C2014}" srcId="{2B44BFD3-C58F-4B40-9EB1-D85CD69457EF}" destId="{BAF09066-3A2F-485B-8489-07DD197E613B}" srcOrd="2" destOrd="0" parTransId="{62424F73-9BD0-4FC8-9448-AC63FF4C77A2}" sibTransId="{27B019CA-1C86-4F70-8E42-7194D67E81C2}"/>
    <dgm:cxn modelId="{8ED502E2-7493-4490-87B5-DF21A9390CB8}" type="presOf" srcId="{BAF09066-3A2F-485B-8489-07DD197E613B}" destId="{CF049D6E-E420-4CB4-A6C7-67E065EC6182}" srcOrd="0" destOrd="0" presId="urn:microsoft.com/office/officeart/2005/8/layout/vList2"/>
    <dgm:cxn modelId="{0B748341-CA45-497C-A042-DA42226BB28F}" type="presOf" srcId="{2B44BFD3-C58F-4B40-9EB1-D85CD69457EF}" destId="{31116230-7E57-4EF8-B6AC-628CE2C18DE6}" srcOrd="0" destOrd="0" presId="urn:microsoft.com/office/officeart/2005/8/layout/vList2"/>
    <dgm:cxn modelId="{A98E6A87-8F75-44EA-B764-B3937288DBA5}" srcId="{2B44BFD3-C58F-4B40-9EB1-D85CD69457EF}" destId="{147C5952-5184-4A01-ADC3-96A173D17189}" srcOrd="1" destOrd="0" parTransId="{2CAD345C-8BF1-4CCF-BD97-5FB03157B747}" sibTransId="{7E0C097F-C524-41AB-B91B-3084B6B8426D}"/>
    <dgm:cxn modelId="{CA7F7D22-DC45-4077-8419-2C1686CB976B}" type="presOf" srcId="{11F6CF98-B612-49B9-875C-4E598A56D64A}" destId="{33D621A4-B546-4369-A254-BAB919E9E492}" srcOrd="0" destOrd="0" presId="urn:microsoft.com/office/officeart/2005/8/layout/vList2"/>
    <dgm:cxn modelId="{8A6B9A2F-21F8-4960-BE8C-DCCE5A30586A}" type="presOf" srcId="{147C5952-5184-4A01-ADC3-96A173D17189}" destId="{93B741BF-118A-405C-A330-35CBACFEB129}" srcOrd="0" destOrd="0" presId="urn:microsoft.com/office/officeart/2005/8/layout/vList2"/>
    <dgm:cxn modelId="{C5D6012A-585A-469A-9EE2-FB3D996507CE}" srcId="{2B44BFD3-C58F-4B40-9EB1-D85CD69457EF}" destId="{11F6CF98-B612-49B9-875C-4E598A56D64A}" srcOrd="0" destOrd="0" parTransId="{F83EEB1B-0CFF-4E1B-8040-86652062890B}" sibTransId="{D666C69B-1694-4DBB-8DBF-37E64D1AD2BE}"/>
    <dgm:cxn modelId="{2F4CD1B0-262B-4B45-A858-A13C44AFA534}" type="presParOf" srcId="{31116230-7E57-4EF8-B6AC-628CE2C18DE6}" destId="{33D621A4-B546-4369-A254-BAB919E9E492}" srcOrd="0" destOrd="0" presId="urn:microsoft.com/office/officeart/2005/8/layout/vList2"/>
    <dgm:cxn modelId="{7AECA120-2F96-4760-8FF4-742EA0127B34}" type="presParOf" srcId="{31116230-7E57-4EF8-B6AC-628CE2C18DE6}" destId="{71584AD4-4B54-4A91-AF3A-CE259BA1E0AA}" srcOrd="1" destOrd="0" presId="urn:microsoft.com/office/officeart/2005/8/layout/vList2"/>
    <dgm:cxn modelId="{C6E6220A-1E88-499C-8A83-DC14ADE149B9}" type="presParOf" srcId="{31116230-7E57-4EF8-B6AC-628CE2C18DE6}" destId="{93B741BF-118A-405C-A330-35CBACFEB129}" srcOrd="2" destOrd="0" presId="urn:microsoft.com/office/officeart/2005/8/layout/vList2"/>
    <dgm:cxn modelId="{D5E37C3D-CEF6-4FFB-9A40-FE592D118B23}" type="presParOf" srcId="{31116230-7E57-4EF8-B6AC-628CE2C18DE6}" destId="{3D1BB39E-B19B-40A8-8959-5BE2A6179397}" srcOrd="3" destOrd="0" presId="urn:microsoft.com/office/officeart/2005/8/layout/vList2"/>
    <dgm:cxn modelId="{7B1D22D3-3E83-4887-BA5D-8F3FD407E6F0}" type="presParOf" srcId="{31116230-7E57-4EF8-B6AC-628CE2C18DE6}" destId="{CF049D6E-E420-4CB4-A6C7-67E065EC6182}"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578556C-F7C2-4B5A-8092-25FBF3269546}" type="doc">
      <dgm:prSet loTypeId="urn:microsoft.com/office/officeart/2005/8/layout/chart3" loCatId="cycle" qsTypeId="urn:microsoft.com/office/officeart/2005/8/quickstyle/simple1" qsCatId="simple" csTypeId="urn:microsoft.com/office/officeart/2005/8/colors/accent1_2" csCatId="accent1" phldr="1"/>
      <dgm:spPr/>
    </dgm:pt>
    <dgm:pt modelId="{4513F886-6F50-4247-ADD1-FA4674C8429F}">
      <dgm:prSet phldrT="[Texto]"/>
      <dgm:spPr/>
      <dgm:t>
        <a:bodyPr/>
        <a:lstStyle/>
        <a:p>
          <a:r>
            <a:rPr lang="pt-BR" baseline="0" dirty="0" smtClean="0"/>
            <a:t>HEREDITARIEDADE CITOPLASMÁTICA</a:t>
          </a:r>
          <a:endParaRPr lang="pt-BR" dirty="0"/>
        </a:p>
      </dgm:t>
    </dgm:pt>
    <dgm:pt modelId="{E7C1AD0C-E3BD-4E92-9A09-5C4181EDD746}" type="parTrans" cxnId="{1347FE16-629B-4C92-9951-12C1B67C8993}">
      <dgm:prSet/>
      <dgm:spPr/>
      <dgm:t>
        <a:bodyPr/>
        <a:lstStyle/>
        <a:p>
          <a:endParaRPr lang="pt-BR"/>
        </a:p>
      </dgm:t>
    </dgm:pt>
    <dgm:pt modelId="{EE91385F-390D-4FEE-B599-841DD7C02DE6}" type="sibTrans" cxnId="{1347FE16-629B-4C92-9951-12C1B67C8993}">
      <dgm:prSet/>
      <dgm:spPr/>
      <dgm:t>
        <a:bodyPr/>
        <a:lstStyle/>
        <a:p>
          <a:endParaRPr lang="pt-BR"/>
        </a:p>
      </dgm:t>
    </dgm:pt>
    <dgm:pt modelId="{8556314C-A59D-4B25-AC40-5581F939C850}">
      <dgm:prSet phldrT="[Texto]" custT="1"/>
      <dgm:spPr/>
      <dgm:t>
        <a:bodyPr/>
        <a:lstStyle/>
        <a:p>
          <a:r>
            <a:rPr lang="pt-BR" sz="1400" baseline="0" dirty="0" smtClean="0"/>
            <a:t>HEREDITARIEDADE NUCLEAR</a:t>
          </a:r>
          <a:endParaRPr lang="pt-BR" sz="1400" dirty="0"/>
        </a:p>
      </dgm:t>
    </dgm:pt>
    <dgm:pt modelId="{3CC9D2C8-2843-4024-B139-D2218590CC38}" type="parTrans" cxnId="{BB3E6C2F-62A7-4F97-9234-24EB1E4BFBDE}">
      <dgm:prSet/>
      <dgm:spPr/>
      <dgm:t>
        <a:bodyPr/>
        <a:lstStyle/>
        <a:p>
          <a:endParaRPr lang="pt-BR"/>
        </a:p>
      </dgm:t>
    </dgm:pt>
    <dgm:pt modelId="{0F1EB7B1-1D25-4131-AAE6-0C7AB378A9B1}" type="sibTrans" cxnId="{BB3E6C2F-62A7-4F97-9234-24EB1E4BFBDE}">
      <dgm:prSet/>
      <dgm:spPr/>
      <dgm:t>
        <a:bodyPr/>
        <a:lstStyle/>
        <a:p>
          <a:endParaRPr lang="pt-BR"/>
        </a:p>
      </dgm:t>
    </dgm:pt>
    <dgm:pt modelId="{38695F69-4660-4575-AAF1-AB92888F852F}" type="pres">
      <dgm:prSet presAssocID="{2578556C-F7C2-4B5A-8092-25FBF3269546}" presName="compositeShape" presStyleCnt="0">
        <dgm:presLayoutVars>
          <dgm:chMax val="7"/>
          <dgm:dir/>
          <dgm:resizeHandles val="exact"/>
        </dgm:presLayoutVars>
      </dgm:prSet>
      <dgm:spPr/>
    </dgm:pt>
    <dgm:pt modelId="{16E9FD27-BCC9-45D8-A8D1-92B1F4322443}" type="pres">
      <dgm:prSet presAssocID="{2578556C-F7C2-4B5A-8092-25FBF3269546}" presName="wedge1" presStyleLbl="node1" presStyleIdx="0" presStyleCnt="2"/>
      <dgm:spPr/>
      <dgm:t>
        <a:bodyPr/>
        <a:lstStyle/>
        <a:p>
          <a:endParaRPr lang="pt-BR"/>
        </a:p>
      </dgm:t>
    </dgm:pt>
    <dgm:pt modelId="{7F3FA590-041D-4520-9E6F-8CAE8A14752C}" type="pres">
      <dgm:prSet presAssocID="{2578556C-F7C2-4B5A-8092-25FBF3269546}" presName="wedge1Tx" presStyleLbl="node1" presStyleIdx="0" presStyleCnt="2">
        <dgm:presLayoutVars>
          <dgm:chMax val="0"/>
          <dgm:chPref val="0"/>
          <dgm:bulletEnabled val="1"/>
        </dgm:presLayoutVars>
      </dgm:prSet>
      <dgm:spPr/>
      <dgm:t>
        <a:bodyPr/>
        <a:lstStyle/>
        <a:p>
          <a:endParaRPr lang="pt-BR"/>
        </a:p>
      </dgm:t>
    </dgm:pt>
    <dgm:pt modelId="{4131D244-2DDA-45EA-A6EB-1821CA870ABA}" type="pres">
      <dgm:prSet presAssocID="{2578556C-F7C2-4B5A-8092-25FBF3269546}" presName="wedge2" presStyleLbl="node1" presStyleIdx="1" presStyleCnt="2"/>
      <dgm:spPr/>
      <dgm:t>
        <a:bodyPr/>
        <a:lstStyle/>
        <a:p>
          <a:endParaRPr lang="pt-BR"/>
        </a:p>
      </dgm:t>
    </dgm:pt>
    <dgm:pt modelId="{871478F8-D001-45B1-9CE3-8ED2D78F9BAE}" type="pres">
      <dgm:prSet presAssocID="{2578556C-F7C2-4B5A-8092-25FBF3269546}" presName="wedge2Tx" presStyleLbl="node1" presStyleIdx="1" presStyleCnt="2">
        <dgm:presLayoutVars>
          <dgm:chMax val="0"/>
          <dgm:chPref val="0"/>
          <dgm:bulletEnabled val="1"/>
        </dgm:presLayoutVars>
      </dgm:prSet>
      <dgm:spPr/>
      <dgm:t>
        <a:bodyPr/>
        <a:lstStyle/>
        <a:p>
          <a:endParaRPr lang="pt-BR"/>
        </a:p>
      </dgm:t>
    </dgm:pt>
  </dgm:ptLst>
  <dgm:cxnLst>
    <dgm:cxn modelId="{1347FE16-629B-4C92-9951-12C1B67C8993}" srcId="{2578556C-F7C2-4B5A-8092-25FBF3269546}" destId="{4513F886-6F50-4247-ADD1-FA4674C8429F}" srcOrd="0" destOrd="0" parTransId="{E7C1AD0C-E3BD-4E92-9A09-5C4181EDD746}" sibTransId="{EE91385F-390D-4FEE-B599-841DD7C02DE6}"/>
    <dgm:cxn modelId="{C86C97A5-6D21-4EEB-9B6E-2E03363986C9}" type="presOf" srcId="{8556314C-A59D-4B25-AC40-5581F939C850}" destId="{871478F8-D001-45B1-9CE3-8ED2D78F9BAE}" srcOrd="1" destOrd="0" presId="urn:microsoft.com/office/officeart/2005/8/layout/chart3"/>
    <dgm:cxn modelId="{4C9446D3-6C90-431D-9BB5-2EC461107F58}" type="presOf" srcId="{8556314C-A59D-4B25-AC40-5581F939C850}" destId="{4131D244-2DDA-45EA-A6EB-1821CA870ABA}" srcOrd="0" destOrd="0" presId="urn:microsoft.com/office/officeart/2005/8/layout/chart3"/>
    <dgm:cxn modelId="{4E97A990-6F3E-4097-8FB4-CBE09A5E6C7A}" type="presOf" srcId="{4513F886-6F50-4247-ADD1-FA4674C8429F}" destId="{16E9FD27-BCC9-45D8-A8D1-92B1F4322443}" srcOrd="0" destOrd="0" presId="urn:microsoft.com/office/officeart/2005/8/layout/chart3"/>
    <dgm:cxn modelId="{192C64B8-2F41-4CB9-8E9F-45E5E0B292B7}" type="presOf" srcId="{4513F886-6F50-4247-ADD1-FA4674C8429F}" destId="{7F3FA590-041D-4520-9E6F-8CAE8A14752C}" srcOrd="1" destOrd="0" presId="urn:microsoft.com/office/officeart/2005/8/layout/chart3"/>
    <dgm:cxn modelId="{D13F18DA-27CD-4776-975B-D04BBF261676}" type="presOf" srcId="{2578556C-F7C2-4B5A-8092-25FBF3269546}" destId="{38695F69-4660-4575-AAF1-AB92888F852F}" srcOrd="0" destOrd="0" presId="urn:microsoft.com/office/officeart/2005/8/layout/chart3"/>
    <dgm:cxn modelId="{BB3E6C2F-62A7-4F97-9234-24EB1E4BFBDE}" srcId="{2578556C-F7C2-4B5A-8092-25FBF3269546}" destId="{8556314C-A59D-4B25-AC40-5581F939C850}" srcOrd="1" destOrd="0" parTransId="{3CC9D2C8-2843-4024-B139-D2218590CC38}" sibTransId="{0F1EB7B1-1D25-4131-AAE6-0C7AB378A9B1}"/>
    <dgm:cxn modelId="{C57368A9-D5C7-45E4-BCA2-91DB3EBF5C70}" type="presParOf" srcId="{38695F69-4660-4575-AAF1-AB92888F852F}" destId="{16E9FD27-BCC9-45D8-A8D1-92B1F4322443}" srcOrd="0" destOrd="0" presId="urn:microsoft.com/office/officeart/2005/8/layout/chart3"/>
    <dgm:cxn modelId="{FA2B7E21-95F3-49A4-AE95-CD5854206E1F}" type="presParOf" srcId="{38695F69-4660-4575-AAF1-AB92888F852F}" destId="{7F3FA590-041D-4520-9E6F-8CAE8A14752C}" srcOrd="1" destOrd="0" presId="urn:microsoft.com/office/officeart/2005/8/layout/chart3"/>
    <dgm:cxn modelId="{08D5CBB4-4BAE-4F98-B6D8-F41A0119B19D}" type="presParOf" srcId="{38695F69-4660-4575-AAF1-AB92888F852F}" destId="{4131D244-2DDA-45EA-A6EB-1821CA870ABA}" srcOrd="2" destOrd="0" presId="urn:microsoft.com/office/officeart/2005/8/layout/chart3"/>
    <dgm:cxn modelId="{FFCCD72E-CCAA-4DEB-8D56-CE16D03F288C}" type="presParOf" srcId="{38695F69-4660-4575-AAF1-AB92888F852F}" destId="{871478F8-D001-45B1-9CE3-8ED2D78F9BAE}" srcOrd="3"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490F33A-3E9D-4859-96AC-7EC1CA9E9677}" type="doc">
      <dgm:prSet loTypeId="urn:microsoft.com/office/officeart/2005/8/layout/vList2" loCatId="list" qsTypeId="urn:microsoft.com/office/officeart/2005/8/quickstyle/simple1" qsCatId="simple" csTypeId="urn:microsoft.com/office/officeart/2005/8/colors/accent6_4" csCatId="accent6"/>
      <dgm:spPr/>
      <dgm:t>
        <a:bodyPr/>
        <a:lstStyle/>
        <a:p>
          <a:endParaRPr lang="pt-BR"/>
        </a:p>
      </dgm:t>
    </dgm:pt>
    <dgm:pt modelId="{2AAD1A11-C3F3-4711-822B-BEBEF4A113E8}">
      <dgm:prSet/>
      <dgm:spPr/>
      <dgm:t>
        <a:bodyPr/>
        <a:lstStyle/>
        <a:p>
          <a:pPr rtl="0"/>
          <a:r>
            <a:rPr lang="pt-BR" smtClean="0"/>
            <a:t>SIMBIOSE: </a:t>
          </a:r>
          <a:r>
            <a:rPr lang="pt-BR" b="1" smtClean="0"/>
            <a:t>simbiose é um tipo de relação ecológica onde indivíduos de diferentes espécies vivem em contato físico.</a:t>
          </a:r>
          <a:endParaRPr lang="pt-BR"/>
        </a:p>
      </dgm:t>
    </dgm:pt>
    <dgm:pt modelId="{7B37DFFB-4E49-44D0-A4E5-4D8B59006666}" type="parTrans" cxnId="{24C7E73C-9FEC-4912-ABE1-3EEFA0357762}">
      <dgm:prSet/>
      <dgm:spPr/>
      <dgm:t>
        <a:bodyPr/>
        <a:lstStyle/>
        <a:p>
          <a:endParaRPr lang="pt-BR"/>
        </a:p>
      </dgm:t>
    </dgm:pt>
    <dgm:pt modelId="{D710FC39-9F67-40FB-A82B-DA04A901F55D}" type="sibTrans" cxnId="{24C7E73C-9FEC-4912-ABE1-3EEFA0357762}">
      <dgm:prSet/>
      <dgm:spPr/>
      <dgm:t>
        <a:bodyPr/>
        <a:lstStyle/>
        <a:p>
          <a:endParaRPr lang="pt-BR"/>
        </a:p>
      </dgm:t>
    </dgm:pt>
    <dgm:pt modelId="{F250C47D-F608-4760-A913-6332AD9DDFCF}">
      <dgm:prSet/>
      <dgm:spPr/>
      <dgm:t>
        <a:bodyPr/>
        <a:lstStyle/>
        <a:p>
          <a:pPr rtl="0"/>
          <a:r>
            <a:rPr lang="pt-BR" smtClean="0"/>
            <a:t>Margulis: A simbiose gera inovação, pois junta diferentes formas de vida para formar seres maiores, mais complexos.</a:t>
          </a:r>
          <a:endParaRPr lang="pt-BR"/>
        </a:p>
      </dgm:t>
    </dgm:pt>
    <dgm:pt modelId="{0E1EA1F9-75FE-4BBC-8A0C-8D9F1B7C5E4E}" type="parTrans" cxnId="{D22DD135-BE70-4989-ACE8-E7C3488F6EB8}">
      <dgm:prSet/>
      <dgm:spPr/>
      <dgm:t>
        <a:bodyPr/>
        <a:lstStyle/>
        <a:p>
          <a:endParaRPr lang="pt-BR"/>
        </a:p>
      </dgm:t>
    </dgm:pt>
    <dgm:pt modelId="{2EDD1D79-49C6-45D5-96C3-1DA8C46E6165}" type="sibTrans" cxnId="{D22DD135-BE70-4989-ACE8-E7C3488F6EB8}">
      <dgm:prSet/>
      <dgm:spPr/>
      <dgm:t>
        <a:bodyPr/>
        <a:lstStyle/>
        <a:p>
          <a:endParaRPr lang="pt-BR"/>
        </a:p>
      </dgm:t>
    </dgm:pt>
    <dgm:pt modelId="{3A6403D7-82F4-468B-8F67-FC8B5112B7AB}">
      <dgm:prSet/>
      <dgm:spPr/>
      <dgm:t>
        <a:bodyPr/>
        <a:lstStyle/>
        <a:p>
          <a:pPr rtl="0"/>
          <a:r>
            <a:rPr lang="pt-BR" smtClean="0"/>
            <a:t>A </a:t>
          </a:r>
          <a:r>
            <a:rPr lang="pt-BR" b="1" smtClean="0"/>
            <a:t>simbiose é um evento natural e comum na natureza</a:t>
          </a:r>
          <a:r>
            <a:rPr lang="pt-BR" smtClean="0"/>
            <a:t>. </a:t>
          </a:r>
          <a:endParaRPr lang="pt-BR"/>
        </a:p>
      </dgm:t>
    </dgm:pt>
    <dgm:pt modelId="{FDBD956D-E470-4E47-B5D1-13ADA7088C6A}" type="parTrans" cxnId="{4C3280FF-4E84-4CB3-A653-077CF0864A4A}">
      <dgm:prSet/>
      <dgm:spPr/>
      <dgm:t>
        <a:bodyPr/>
        <a:lstStyle/>
        <a:p>
          <a:endParaRPr lang="pt-BR"/>
        </a:p>
      </dgm:t>
    </dgm:pt>
    <dgm:pt modelId="{D3E03C8D-E6C8-4B11-9157-DEEA5DD0EC14}" type="sibTrans" cxnId="{4C3280FF-4E84-4CB3-A653-077CF0864A4A}">
      <dgm:prSet/>
      <dgm:spPr/>
      <dgm:t>
        <a:bodyPr/>
        <a:lstStyle/>
        <a:p>
          <a:endParaRPr lang="pt-BR"/>
        </a:p>
      </dgm:t>
    </dgm:pt>
    <dgm:pt modelId="{51A15CFF-7ED8-4360-84AD-4B827A3B21AD}" type="pres">
      <dgm:prSet presAssocID="{0490F33A-3E9D-4859-96AC-7EC1CA9E9677}" presName="linear" presStyleCnt="0">
        <dgm:presLayoutVars>
          <dgm:animLvl val="lvl"/>
          <dgm:resizeHandles val="exact"/>
        </dgm:presLayoutVars>
      </dgm:prSet>
      <dgm:spPr/>
    </dgm:pt>
    <dgm:pt modelId="{B137F687-EDAB-4D30-88CF-8369C8D2BC6F}" type="pres">
      <dgm:prSet presAssocID="{2AAD1A11-C3F3-4711-822B-BEBEF4A113E8}" presName="parentText" presStyleLbl="node1" presStyleIdx="0" presStyleCnt="3">
        <dgm:presLayoutVars>
          <dgm:chMax val="0"/>
          <dgm:bulletEnabled val="1"/>
        </dgm:presLayoutVars>
      </dgm:prSet>
      <dgm:spPr/>
    </dgm:pt>
    <dgm:pt modelId="{30A43B18-5753-48DE-AADD-50014E5CB12A}" type="pres">
      <dgm:prSet presAssocID="{D710FC39-9F67-40FB-A82B-DA04A901F55D}" presName="spacer" presStyleCnt="0"/>
      <dgm:spPr/>
    </dgm:pt>
    <dgm:pt modelId="{C5C5ABB3-2234-4387-AEDA-C004929B06EA}" type="pres">
      <dgm:prSet presAssocID="{F250C47D-F608-4760-A913-6332AD9DDFCF}" presName="parentText" presStyleLbl="node1" presStyleIdx="1" presStyleCnt="3">
        <dgm:presLayoutVars>
          <dgm:chMax val="0"/>
          <dgm:bulletEnabled val="1"/>
        </dgm:presLayoutVars>
      </dgm:prSet>
      <dgm:spPr/>
    </dgm:pt>
    <dgm:pt modelId="{422F6C2A-6AC1-4225-84FF-E8CA0BB37A62}" type="pres">
      <dgm:prSet presAssocID="{2EDD1D79-49C6-45D5-96C3-1DA8C46E6165}" presName="spacer" presStyleCnt="0"/>
      <dgm:spPr/>
    </dgm:pt>
    <dgm:pt modelId="{D0CA4BF0-0072-4F20-8008-981B172FD511}" type="pres">
      <dgm:prSet presAssocID="{3A6403D7-82F4-468B-8F67-FC8B5112B7AB}" presName="parentText" presStyleLbl="node1" presStyleIdx="2" presStyleCnt="3">
        <dgm:presLayoutVars>
          <dgm:chMax val="0"/>
          <dgm:bulletEnabled val="1"/>
        </dgm:presLayoutVars>
      </dgm:prSet>
      <dgm:spPr/>
    </dgm:pt>
  </dgm:ptLst>
  <dgm:cxnLst>
    <dgm:cxn modelId="{2A49FFD1-0AAE-41F9-B659-6AD61589FA9B}" type="presOf" srcId="{3A6403D7-82F4-468B-8F67-FC8B5112B7AB}" destId="{D0CA4BF0-0072-4F20-8008-981B172FD511}" srcOrd="0" destOrd="0" presId="urn:microsoft.com/office/officeart/2005/8/layout/vList2"/>
    <dgm:cxn modelId="{4C3280FF-4E84-4CB3-A653-077CF0864A4A}" srcId="{0490F33A-3E9D-4859-96AC-7EC1CA9E9677}" destId="{3A6403D7-82F4-468B-8F67-FC8B5112B7AB}" srcOrd="2" destOrd="0" parTransId="{FDBD956D-E470-4E47-B5D1-13ADA7088C6A}" sibTransId="{D3E03C8D-E6C8-4B11-9157-DEEA5DD0EC14}"/>
    <dgm:cxn modelId="{8C477807-EDEF-4D76-A7F6-179E4ECC47B9}" type="presOf" srcId="{0490F33A-3E9D-4859-96AC-7EC1CA9E9677}" destId="{51A15CFF-7ED8-4360-84AD-4B827A3B21AD}" srcOrd="0" destOrd="0" presId="urn:microsoft.com/office/officeart/2005/8/layout/vList2"/>
    <dgm:cxn modelId="{B0B38325-A515-4B0F-912C-F79989B51B17}" type="presOf" srcId="{2AAD1A11-C3F3-4711-822B-BEBEF4A113E8}" destId="{B137F687-EDAB-4D30-88CF-8369C8D2BC6F}" srcOrd="0" destOrd="0" presId="urn:microsoft.com/office/officeart/2005/8/layout/vList2"/>
    <dgm:cxn modelId="{D22DD135-BE70-4989-ACE8-E7C3488F6EB8}" srcId="{0490F33A-3E9D-4859-96AC-7EC1CA9E9677}" destId="{F250C47D-F608-4760-A913-6332AD9DDFCF}" srcOrd="1" destOrd="0" parTransId="{0E1EA1F9-75FE-4BBC-8A0C-8D9F1B7C5E4E}" sibTransId="{2EDD1D79-49C6-45D5-96C3-1DA8C46E6165}"/>
    <dgm:cxn modelId="{24C7E73C-9FEC-4912-ABE1-3EEFA0357762}" srcId="{0490F33A-3E9D-4859-96AC-7EC1CA9E9677}" destId="{2AAD1A11-C3F3-4711-822B-BEBEF4A113E8}" srcOrd="0" destOrd="0" parTransId="{7B37DFFB-4E49-44D0-A4E5-4D8B59006666}" sibTransId="{D710FC39-9F67-40FB-A82B-DA04A901F55D}"/>
    <dgm:cxn modelId="{2B7C80D8-C00E-4901-A111-DC310B450155}" type="presOf" srcId="{F250C47D-F608-4760-A913-6332AD9DDFCF}" destId="{C5C5ABB3-2234-4387-AEDA-C004929B06EA}" srcOrd="0" destOrd="0" presId="urn:microsoft.com/office/officeart/2005/8/layout/vList2"/>
    <dgm:cxn modelId="{C4852D90-7572-4076-95A1-E276D3729BB4}" type="presParOf" srcId="{51A15CFF-7ED8-4360-84AD-4B827A3B21AD}" destId="{B137F687-EDAB-4D30-88CF-8369C8D2BC6F}" srcOrd="0" destOrd="0" presId="urn:microsoft.com/office/officeart/2005/8/layout/vList2"/>
    <dgm:cxn modelId="{ECDF7952-19F5-408D-A45A-C704A194179D}" type="presParOf" srcId="{51A15CFF-7ED8-4360-84AD-4B827A3B21AD}" destId="{30A43B18-5753-48DE-AADD-50014E5CB12A}" srcOrd="1" destOrd="0" presId="urn:microsoft.com/office/officeart/2005/8/layout/vList2"/>
    <dgm:cxn modelId="{88576F4E-0025-4431-958B-DF8AF98C1BBC}" type="presParOf" srcId="{51A15CFF-7ED8-4360-84AD-4B827A3B21AD}" destId="{C5C5ABB3-2234-4387-AEDA-C004929B06EA}" srcOrd="2" destOrd="0" presId="urn:microsoft.com/office/officeart/2005/8/layout/vList2"/>
    <dgm:cxn modelId="{26444DE0-E921-40C8-85D2-6ABD004A3E79}" type="presParOf" srcId="{51A15CFF-7ED8-4360-84AD-4B827A3B21AD}" destId="{422F6C2A-6AC1-4225-84FF-E8CA0BB37A62}" srcOrd="3" destOrd="0" presId="urn:microsoft.com/office/officeart/2005/8/layout/vList2"/>
    <dgm:cxn modelId="{EA325AD2-9F04-4FC1-9B46-A922B0465615}" type="presParOf" srcId="{51A15CFF-7ED8-4360-84AD-4B827A3B21AD}" destId="{D0CA4BF0-0072-4F20-8008-981B172FD511}"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204F171-20A5-4CCA-8FAE-22CCBAA9A8C3}" type="doc">
      <dgm:prSet loTypeId="urn:microsoft.com/office/officeart/2005/8/layout/process1" loCatId="process" qsTypeId="urn:microsoft.com/office/officeart/2005/8/quickstyle/simple1" qsCatId="simple" csTypeId="urn:microsoft.com/office/officeart/2005/8/colors/accent1_2" csCatId="accent1" phldr="1"/>
      <dgm:spPr/>
    </dgm:pt>
    <dgm:pt modelId="{5DC0F223-6762-4FB3-8D12-1F1187FE4325}">
      <dgm:prSet phldrT="[Texto]"/>
      <dgm:spPr>
        <a:solidFill>
          <a:schemeClr val="accent4">
            <a:lumMod val="75000"/>
          </a:schemeClr>
        </a:solidFill>
      </dgm:spPr>
      <dgm:t>
        <a:bodyPr/>
        <a:lstStyle/>
        <a:p>
          <a:r>
            <a:rPr lang="pt-BR" dirty="0" smtClean="0"/>
            <a:t>SIMBIOGÊNESE</a:t>
          </a:r>
          <a:endParaRPr lang="pt-BR" dirty="0"/>
        </a:p>
      </dgm:t>
    </dgm:pt>
    <dgm:pt modelId="{52BAF621-E05D-4A40-95A9-5A236D60F486}" type="parTrans" cxnId="{7B7F713C-1826-4CE0-A411-BF7DEB61A624}">
      <dgm:prSet/>
      <dgm:spPr/>
      <dgm:t>
        <a:bodyPr/>
        <a:lstStyle/>
        <a:p>
          <a:endParaRPr lang="pt-BR"/>
        </a:p>
      </dgm:t>
    </dgm:pt>
    <dgm:pt modelId="{DE511FBF-C8D0-42A1-9F97-16937723D9DB}" type="sibTrans" cxnId="{7B7F713C-1826-4CE0-A411-BF7DEB61A624}">
      <dgm:prSet/>
      <dgm:spPr/>
      <dgm:t>
        <a:bodyPr/>
        <a:lstStyle/>
        <a:p>
          <a:endParaRPr lang="pt-BR"/>
        </a:p>
      </dgm:t>
    </dgm:pt>
    <dgm:pt modelId="{3438B7AB-3AF4-4F53-94C1-B7B1DBF9860D}">
      <dgm:prSet phldrT="[Texto]"/>
      <dgm:spPr/>
      <dgm:t>
        <a:bodyPr/>
        <a:lstStyle/>
        <a:p>
          <a:r>
            <a:rPr lang="pt-BR" dirty="0" smtClean="0"/>
            <a:t>INOVAÇÃO EVOLUTIVA</a:t>
          </a:r>
          <a:endParaRPr lang="pt-BR" dirty="0"/>
        </a:p>
      </dgm:t>
    </dgm:pt>
    <dgm:pt modelId="{10A52BED-A967-41B4-91D9-EAAFFFB72789}" type="parTrans" cxnId="{F0D71469-6C54-4758-B9AC-6B71188FE741}">
      <dgm:prSet/>
      <dgm:spPr/>
      <dgm:t>
        <a:bodyPr/>
        <a:lstStyle/>
        <a:p>
          <a:endParaRPr lang="pt-BR"/>
        </a:p>
      </dgm:t>
    </dgm:pt>
    <dgm:pt modelId="{8C943216-8F82-4127-8F41-ED9D76D482D3}" type="sibTrans" cxnId="{F0D71469-6C54-4758-B9AC-6B71188FE741}">
      <dgm:prSet/>
      <dgm:spPr/>
      <dgm:t>
        <a:bodyPr/>
        <a:lstStyle/>
        <a:p>
          <a:endParaRPr lang="pt-BR"/>
        </a:p>
      </dgm:t>
    </dgm:pt>
    <dgm:pt modelId="{DCFDEAC6-F043-4539-B06A-D2D46DA77C07}" type="pres">
      <dgm:prSet presAssocID="{4204F171-20A5-4CCA-8FAE-22CCBAA9A8C3}" presName="Name0" presStyleCnt="0">
        <dgm:presLayoutVars>
          <dgm:dir/>
          <dgm:resizeHandles val="exact"/>
        </dgm:presLayoutVars>
      </dgm:prSet>
      <dgm:spPr/>
    </dgm:pt>
    <dgm:pt modelId="{592A4C17-277A-4C83-88F0-F81AE5DC8314}" type="pres">
      <dgm:prSet presAssocID="{5DC0F223-6762-4FB3-8D12-1F1187FE4325}" presName="node" presStyleLbl="node1" presStyleIdx="0" presStyleCnt="2">
        <dgm:presLayoutVars>
          <dgm:bulletEnabled val="1"/>
        </dgm:presLayoutVars>
      </dgm:prSet>
      <dgm:spPr/>
      <dgm:t>
        <a:bodyPr/>
        <a:lstStyle/>
        <a:p>
          <a:endParaRPr lang="pt-BR"/>
        </a:p>
      </dgm:t>
    </dgm:pt>
    <dgm:pt modelId="{87D198C8-9708-4BCA-82E7-EBA45B654407}" type="pres">
      <dgm:prSet presAssocID="{DE511FBF-C8D0-42A1-9F97-16937723D9DB}" presName="sibTrans" presStyleLbl="sibTrans2D1" presStyleIdx="0" presStyleCnt="1"/>
      <dgm:spPr/>
      <dgm:t>
        <a:bodyPr/>
        <a:lstStyle/>
        <a:p>
          <a:endParaRPr lang="pt-BR"/>
        </a:p>
      </dgm:t>
    </dgm:pt>
    <dgm:pt modelId="{A476C895-3833-4AC6-9CAD-3597D4A7F501}" type="pres">
      <dgm:prSet presAssocID="{DE511FBF-C8D0-42A1-9F97-16937723D9DB}" presName="connectorText" presStyleLbl="sibTrans2D1" presStyleIdx="0" presStyleCnt="1"/>
      <dgm:spPr/>
      <dgm:t>
        <a:bodyPr/>
        <a:lstStyle/>
        <a:p>
          <a:endParaRPr lang="pt-BR"/>
        </a:p>
      </dgm:t>
    </dgm:pt>
    <dgm:pt modelId="{408A79B6-DFD5-4DA5-96FE-AD5939D0781C}" type="pres">
      <dgm:prSet presAssocID="{3438B7AB-3AF4-4F53-94C1-B7B1DBF9860D}" presName="node" presStyleLbl="node1" presStyleIdx="1" presStyleCnt="2">
        <dgm:presLayoutVars>
          <dgm:bulletEnabled val="1"/>
        </dgm:presLayoutVars>
      </dgm:prSet>
      <dgm:spPr/>
      <dgm:t>
        <a:bodyPr/>
        <a:lstStyle/>
        <a:p>
          <a:endParaRPr lang="pt-BR"/>
        </a:p>
      </dgm:t>
    </dgm:pt>
  </dgm:ptLst>
  <dgm:cxnLst>
    <dgm:cxn modelId="{7B7F713C-1826-4CE0-A411-BF7DEB61A624}" srcId="{4204F171-20A5-4CCA-8FAE-22CCBAA9A8C3}" destId="{5DC0F223-6762-4FB3-8D12-1F1187FE4325}" srcOrd="0" destOrd="0" parTransId="{52BAF621-E05D-4A40-95A9-5A236D60F486}" sibTransId="{DE511FBF-C8D0-42A1-9F97-16937723D9DB}"/>
    <dgm:cxn modelId="{F0D71469-6C54-4758-B9AC-6B71188FE741}" srcId="{4204F171-20A5-4CCA-8FAE-22CCBAA9A8C3}" destId="{3438B7AB-3AF4-4F53-94C1-B7B1DBF9860D}" srcOrd="1" destOrd="0" parTransId="{10A52BED-A967-41B4-91D9-EAAFFFB72789}" sibTransId="{8C943216-8F82-4127-8F41-ED9D76D482D3}"/>
    <dgm:cxn modelId="{CCFCE9CC-523C-41BE-8D90-09C71DF9BDE6}" type="presOf" srcId="{3438B7AB-3AF4-4F53-94C1-B7B1DBF9860D}" destId="{408A79B6-DFD5-4DA5-96FE-AD5939D0781C}" srcOrd="0" destOrd="0" presId="urn:microsoft.com/office/officeart/2005/8/layout/process1"/>
    <dgm:cxn modelId="{001B18B7-7EC0-4F2D-89A8-68AC30E73630}" type="presOf" srcId="{DE511FBF-C8D0-42A1-9F97-16937723D9DB}" destId="{A476C895-3833-4AC6-9CAD-3597D4A7F501}" srcOrd="1" destOrd="0" presId="urn:microsoft.com/office/officeart/2005/8/layout/process1"/>
    <dgm:cxn modelId="{893B0C56-F850-4401-8109-F20DA9754741}" type="presOf" srcId="{4204F171-20A5-4CCA-8FAE-22CCBAA9A8C3}" destId="{DCFDEAC6-F043-4539-B06A-D2D46DA77C07}" srcOrd="0" destOrd="0" presId="urn:microsoft.com/office/officeart/2005/8/layout/process1"/>
    <dgm:cxn modelId="{57F2C8CA-8334-4538-A8E3-ED662E965224}" type="presOf" srcId="{5DC0F223-6762-4FB3-8D12-1F1187FE4325}" destId="{592A4C17-277A-4C83-88F0-F81AE5DC8314}" srcOrd="0" destOrd="0" presId="urn:microsoft.com/office/officeart/2005/8/layout/process1"/>
    <dgm:cxn modelId="{71A767C5-72C0-4AFF-8012-F124A1E385D9}" type="presOf" srcId="{DE511FBF-C8D0-42A1-9F97-16937723D9DB}" destId="{87D198C8-9708-4BCA-82E7-EBA45B654407}" srcOrd="0" destOrd="0" presId="urn:microsoft.com/office/officeart/2005/8/layout/process1"/>
    <dgm:cxn modelId="{B1EE89F2-4F23-4956-954C-460B692F492B}" type="presParOf" srcId="{DCFDEAC6-F043-4539-B06A-D2D46DA77C07}" destId="{592A4C17-277A-4C83-88F0-F81AE5DC8314}" srcOrd="0" destOrd="0" presId="urn:microsoft.com/office/officeart/2005/8/layout/process1"/>
    <dgm:cxn modelId="{29540A17-FBDC-497A-B611-D37E6CA11A0D}" type="presParOf" srcId="{DCFDEAC6-F043-4539-B06A-D2D46DA77C07}" destId="{87D198C8-9708-4BCA-82E7-EBA45B654407}" srcOrd="1" destOrd="0" presId="urn:microsoft.com/office/officeart/2005/8/layout/process1"/>
    <dgm:cxn modelId="{BE51E430-B066-4605-959A-700C3CAD322E}" type="presParOf" srcId="{87D198C8-9708-4BCA-82E7-EBA45B654407}" destId="{A476C895-3833-4AC6-9CAD-3597D4A7F501}" srcOrd="0" destOrd="0" presId="urn:microsoft.com/office/officeart/2005/8/layout/process1"/>
    <dgm:cxn modelId="{CD125149-842F-4CFB-A975-BC30D8EDF431}" type="presParOf" srcId="{DCFDEAC6-F043-4539-B06A-D2D46DA77C07}" destId="{408A79B6-DFD5-4DA5-96FE-AD5939D0781C}"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B50F4D8-0218-43FD-A1D0-18295DEE4909}" type="doc">
      <dgm:prSet loTypeId="urn:microsoft.com/office/officeart/2005/8/layout/arrow1" loCatId="relationship" qsTypeId="urn:microsoft.com/office/officeart/2005/8/quickstyle/simple1" qsCatId="simple" csTypeId="urn:microsoft.com/office/officeart/2005/8/colors/accent1_2" csCatId="accent1" phldr="1"/>
      <dgm:spPr/>
      <dgm:t>
        <a:bodyPr/>
        <a:lstStyle/>
        <a:p>
          <a:endParaRPr lang="pt-BR"/>
        </a:p>
      </dgm:t>
    </dgm:pt>
    <dgm:pt modelId="{CDE0A077-A13D-44A0-938A-C3DBFAD05BB2}">
      <dgm:prSet phldrT="[Texto]"/>
      <dgm:spPr>
        <a:solidFill>
          <a:srgbClr val="FFFF00"/>
        </a:solidFill>
      </dgm:spPr>
      <dgm:t>
        <a:bodyPr/>
        <a:lstStyle/>
        <a:p>
          <a:r>
            <a:rPr lang="pt-BR" dirty="0" smtClean="0">
              <a:solidFill>
                <a:schemeClr val="tx1"/>
              </a:solidFill>
            </a:rPr>
            <a:t>PROCARIONTE</a:t>
          </a:r>
        </a:p>
        <a:p>
          <a:r>
            <a:rPr lang="pt-BR" dirty="0" smtClean="0">
              <a:solidFill>
                <a:schemeClr val="tx1"/>
              </a:solidFill>
            </a:rPr>
            <a:t>(sem núcleo)</a:t>
          </a:r>
          <a:endParaRPr lang="pt-BR" dirty="0">
            <a:solidFill>
              <a:schemeClr val="tx1"/>
            </a:solidFill>
          </a:endParaRPr>
        </a:p>
      </dgm:t>
    </dgm:pt>
    <dgm:pt modelId="{50CF5180-4E77-4271-95F7-BAFF5637002D}" type="parTrans" cxnId="{E7E25014-61C6-4E12-80E4-F21CF14720A5}">
      <dgm:prSet/>
      <dgm:spPr/>
      <dgm:t>
        <a:bodyPr/>
        <a:lstStyle/>
        <a:p>
          <a:endParaRPr lang="pt-BR"/>
        </a:p>
      </dgm:t>
    </dgm:pt>
    <dgm:pt modelId="{4EED5800-2467-45BA-A2AF-98F713C5DD5D}" type="sibTrans" cxnId="{E7E25014-61C6-4E12-80E4-F21CF14720A5}">
      <dgm:prSet/>
      <dgm:spPr/>
      <dgm:t>
        <a:bodyPr/>
        <a:lstStyle/>
        <a:p>
          <a:endParaRPr lang="pt-BR"/>
        </a:p>
      </dgm:t>
    </dgm:pt>
    <dgm:pt modelId="{B2656468-37BA-43D0-8192-5EBC13E930FC}">
      <dgm:prSet/>
      <dgm:spPr>
        <a:solidFill>
          <a:srgbClr val="FFFF00"/>
        </a:solidFill>
      </dgm:spPr>
      <dgm:t>
        <a:bodyPr/>
        <a:lstStyle/>
        <a:p>
          <a:r>
            <a:rPr lang="pt-BR" dirty="0" smtClean="0">
              <a:solidFill>
                <a:schemeClr val="tx1"/>
              </a:solidFill>
            </a:rPr>
            <a:t>EUCARIONTE</a:t>
          </a:r>
        </a:p>
        <a:p>
          <a:r>
            <a:rPr lang="pt-BR" dirty="0" smtClean="0">
              <a:solidFill>
                <a:schemeClr val="tx1"/>
              </a:solidFill>
            </a:rPr>
            <a:t>(com núcleo)</a:t>
          </a:r>
        </a:p>
      </dgm:t>
    </dgm:pt>
    <dgm:pt modelId="{75AFCBA3-FE03-4166-A1F0-3DBE7E5A8953}" type="parTrans" cxnId="{C03DBC41-F7EC-4E58-87C1-420D397EE079}">
      <dgm:prSet/>
      <dgm:spPr/>
      <dgm:t>
        <a:bodyPr/>
        <a:lstStyle/>
        <a:p>
          <a:endParaRPr lang="pt-BR"/>
        </a:p>
      </dgm:t>
    </dgm:pt>
    <dgm:pt modelId="{47E22EFA-A128-409D-A499-6C4F6BFB87DA}" type="sibTrans" cxnId="{C03DBC41-F7EC-4E58-87C1-420D397EE079}">
      <dgm:prSet/>
      <dgm:spPr/>
      <dgm:t>
        <a:bodyPr/>
        <a:lstStyle/>
        <a:p>
          <a:endParaRPr lang="pt-BR"/>
        </a:p>
      </dgm:t>
    </dgm:pt>
    <dgm:pt modelId="{9CA3AAAB-1138-45E2-9479-D834B9D089EB}" type="pres">
      <dgm:prSet presAssocID="{0B50F4D8-0218-43FD-A1D0-18295DEE4909}" presName="cycle" presStyleCnt="0">
        <dgm:presLayoutVars>
          <dgm:dir/>
          <dgm:resizeHandles val="exact"/>
        </dgm:presLayoutVars>
      </dgm:prSet>
      <dgm:spPr/>
      <dgm:t>
        <a:bodyPr/>
        <a:lstStyle/>
        <a:p>
          <a:endParaRPr lang="pt-BR"/>
        </a:p>
      </dgm:t>
    </dgm:pt>
    <dgm:pt modelId="{F65A4803-BFAE-47D8-9347-63FE05C1C1C9}" type="pres">
      <dgm:prSet presAssocID="{CDE0A077-A13D-44A0-938A-C3DBFAD05BB2}" presName="arrow" presStyleLbl="node1" presStyleIdx="0" presStyleCnt="2">
        <dgm:presLayoutVars>
          <dgm:bulletEnabled val="1"/>
        </dgm:presLayoutVars>
      </dgm:prSet>
      <dgm:spPr/>
      <dgm:t>
        <a:bodyPr/>
        <a:lstStyle/>
        <a:p>
          <a:endParaRPr lang="pt-BR"/>
        </a:p>
      </dgm:t>
    </dgm:pt>
    <dgm:pt modelId="{16567BFC-3511-4C4B-8C0E-E018893F2D45}" type="pres">
      <dgm:prSet presAssocID="{B2656468-37BA-43D0-8192-5EBC13E930FC}" presName="arrow" presStyleLbl="node1" presStyleIdx="1" presStyleCnt="2">
        <dgm:presLayoutVars>
          <dgm:bulletEnabled val="1"/>
        </dgm:presLayoutVars>
      </dgm:prSet>
      <dgm:spPr/>
      <dgm:t>
        <a:bodyPr/>
        <a:lstStyle/>
        <a:p>
          <a:endParaRPr lang="pt-BR"/>
        </a:p>
      </dgm:t>
    </dgm:pt>
  </dgm:ptLst>
  <dgm:cxnLst>
    <dgm:cxn modelId="{E7E25014-61C6-4E12-80E4-F21CF14720A5}" srcId="{0B50F4D8-0218-43FD-A1D0-18295DEE4909}" destId="{CDE0A077-A13D-44A0-938A-C3DBFAD05BB2}" srcOrd="0" destOrd="0" parTransId="{50CF5180-4E77-4271-95F7-BAFF5637002D}" sibTransId="{4EED5800-2467-45BA-A2AF-98F713C5DD5D}"/>
    <dgm:cxn modelId="{5C9CF750-74D8-4A1A-9773-981CF1FFB64F}" type="presOf" srcId="{CDE0A077-A13D-44A0-938A-C3DBFAD05BB2}" destId="{F65A4803-BFAE-47D8-9347-63FE05C1C1C9}" srcOrd="0" destOrd="0" presId="urn:microsoft.com/office/officeart/2005/8/layout/arrow1"/>
    <dgm:cxn modelId="{C03DBC41-F7EC-4E58-87C1-420D397EE079}" srcId="{0B50F4D8-0218-43FD-A1D0-18295DEE4909}" destId="{B2656468-37BA-43D0-8192-5EBC13E930FC}" srcOrd="1" destOrd="0" parTransId="{75AFCBA3-FE03-4166-A1F0-3DBE7E5A8953}" sibTransId="{47E22EFA-A128-409D-A499-6C4F6BFB87DA}"/>
    <dgm:cxn modelId="{8A04C3C6-122B-4280-8127-39D9BC3CEAF8}" type="presOf" srcId="{0B50F4D8-0218-43FD-A1D0-18295DEE4909}" destId="{9CA3AAAB-1138-45E2-9479-D834B9D089EB}" srcOrd="0" destOrd="0" presId="urn:microsoft.com/office/officeart/2005/8/layout/arrow1"/>
    <dgm:cxn modelId="{2485A5C0-F73C-4F58-8DE8-BE7C72343C34}" type="presOf" srcId="{B2656468-37BA-43D0-8192-5EBC13E930FC}" destId="{16567BFC-3511-4C4B-8C0E-E018893F2D45}" srcOrd="0" destOrd="0" presId="urn:microsoft.com/office/officeart/2005/8/layout/arrow1"/>
    <dgm:cxn modelId="{D73CA50D-8654-4F84-83B0-BF4D50C258D2}" type="presParOf" srcId="{9CA3AAAB-1138-45E2-9479-D834B9D089EB}" destId="{F65A4803-BFAE-47D8-9347-63FE05C1C1C9}" srcOrd="0" destOrd="0" presId="urn:microsoft.com/office/officeart/2005/8/layout/arrow1"/>
    <dgm:cxn modelId="{22EFD10F-27EF-4F5B-8F49-4DE44BAB62D5}" type="presParOf" srcId="{9CA3AAAB-1138-45E2-9479-D834B9D089EB}" destId="{16567BFC-3511-4C4B-8C0E-E018893F2D45}" srcOrd="1" destOrd="0" presId="urn:microsoft.com/office/officeart/2005/8/layout/arrow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0784C41-267C-4973-BE2C-FC1EF0C4D2CB}"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pt-BR"/>
        </a:p>
      </dgm:t>
    </dgm:pt>
    <dgm:pt modelId="{C4151649-8415-40CB-B824-A42BDE01C90E}">
      <dgm:prSet phldrT="[Texto]"/>
      <dgm:spPr>
        <a:solidFill>
          <a:srgbClr val="7030A0"/>
        </a:solidFill>
      </dgm:spPr>
      <dgm:t>
        <a:bodyPr/>
        <a:lstStyle/>
        <a:p>
          <a:r>
            <a:rPr lang="pt-BR" dirty="0" smtClean="0"/>
            <a:t>SIMBIOSE DURADOURA</a:t>
          </a:r>
          <a:endParaRPr lang="pt-BR" dirty="0"/>
        </a:p>
      </dgm:t>
    </dgm:pt>
    <dgm:pt modelId="{83824DAE-766C-4715-89C3-03004A82A142}" type="parTrans" cxnId="{E55202D8-BEB0-45F1-8DB1-00D4D1B5F3A6}">
      <dgm:prSet/>
      <dgm:spPr/>
      <dgm:t>
        <a:bodyPr/>
        <a:lstStyle/>
        <a:p>
          <a:endParaRPr lang="pt-BR"/>
        </a:p>
      </dgm:t>
    </dgm:pt>
    <dgm:pt modelId="{6660A2C7-E7F1-461D-B6FA-DB5BB0DE6A0D}" type="sibTrans" cxnId="{E55202D8-BEB0-45F1-8DB1-00D4D1B5F3A6}">
      <dgm:prSet/>
      <dgm:spPr/>
      <dgm:t>
        <a:bodyPr/>
        <a:lstStyle/>
        <a:p>
          <a:endParaRPr lang="pt-BR"/>
        </a:p>
      </dgm:t>
    </dgm:pt>
    <dgm:pt modelId="{B52D209D-5149-4D32-981D-D352171E28E4}">
      <dgm:prSet phldrT="[Texto]"/>
      <dgm:spPr>
        <a:solidFill>
          <a:srgbClr val="7030A0"/>
        </a:solidFill>
      </dgm:spPr>
      <dgm:t>
        <a:bodyPr/>
        <a:lstStyle/>
        <a:p>
          <a:r>
            <a:rPr lang="pt-BR" dirty="0" smtClean="0"/>
            <a:t>EVOLUÇÃO DAS CÉLULAS NUCLEADAS</a:t>
          </a:r>
          <a:endParaRPr lang="pt-BR" dirty="0"/>
        </a:p>
      </dgm:t>
    </dgm:pt>
    <dgm:pt modelId="{BAE4F72B-338B-4CB2-9D19-A5B5DC5A9FD3}" type="parTrans" cxnId="{1DC15268-4C7B-479E-B4E5-01946B36FA93}">
      <dgm:prSet/>
      <dgm:spPr/>
      <dgm:t>
        <a:bodyPr/>
        <a:lstStyle/>
        <a:p>
          <a:endParaRPr lang="pt-BR"/>
        </a:p>
      </dgm:t>
    </dgm:pt>
    <dgm:pt modelId="{2BD59223-DCFC-4779-AECC-23EFFEE05CD2}" type="sibTrans" cxnId="{1DC15268-4C7B-479E-B4E5-01946B36FA93}">
      <dgm:prSet/>
      <dgm:spPr/>
      <dgm:t>
        <a:bodyPr/>
        <a:lstStyle/>
        <a:p>
          <a:endParaRPr lang="pt-BR"/>
        </a:p>
      </dgm:t>
    </dgm:pt>
    <dgm:pt modelId="{6E538CE2-F76C-46CC-818D-3FCF7EA9DC59}">
      <dgm:prSet phldrT="[Texto]"/>
      <dgm:spPr>
        <a:solidFill>
          <a:srgbClr val="7030A0"/>
        </a:solidFill>
      </dgm:spPr>
      <dgm:t>
        <a:bodyPr/>
        <a:lstStyle/>
        <a:p>
          <a:r>
            <a:rPr lang="pt-BR" dirty="0" smtClean="0"/>
            <a:t>ORGANISMOS MAIS COMPLEXOS</a:t>
          </a:r>
          <a:endParaRPr lang="pt-BR" dirty="0"/>
        </a:p>
      </dgm:t>
    </dgm:pt>
    <dgm:pt modelId="{62E436A8-6DA1-47A7-A325-263A00C9B22A}" type="parTrans" cxnId="{801B96D6-5B22-40D9-A1A4-DABA03BDDAEF}">
      <dgm:prSet/>
      <dgm:spPr/>
      <dgm:t>
        <a:bodyPr/>
        <a:lstStyle/>
        <a:p>
          <a:endParaRPr lang="pt-BR"/>
        </a:p>
      </dgm:t>
    </dgm:pt>
    <dgm:pt modelId="{1489ACFA-22FE-4B0B-841B-11C9D1CD672A}" type="sibTrans" cxnId="{801B96D6-5B22-40D9-A1A4-DABA03BDDAEF}">
      <dgm:prSet/>
      <dgm:spPr/>
      <dgm:t>
        <a:bodyPr/>
        <a:lstStyle/>
        <a:p>
          <a:endParaRPr lang="pt-BR"/>
        </a:p>
      </dgm:t>
    </dgm:pt>
    <dgm:pt modelId="{12DF18DD-5062-4728-AFB3-BB47B3F28A43}" type="pres">
      <dgm:prSet presAssocID="{50784C41-267C-4973-BE2C-FC1EF0C4D2CB}" presName="diagram" presStyleCnt="0">
        <dgm:presLayoutVars>
          <dgm:dir/>
          <dgm:resizeHandles val="exact"/>
        </dgm:presLayoutVars>
      </dgm:prSet>
      <dgm:spPr/>
      <dgm:t>
        <a:bodyPr/>
        <a:lstStyle/>
        <a:p>
          <a:endParaRPr lang="pt-BR"/>
        </a:p>
      </dgm:t>
    </dgm:pt>
    <dgm:pt modelId="{2097D739-BAC2-40B4-BD27-EB7909A52C44}" type="pres">
      <dgm:prSet presAssocID="{C4151649-8415-40CB-B824-A42BDE01C90E}" presName="node" presStyleLbl="node1" presStyleIdx="0" presStyleCnt="3">
        <dgm:presLayoutVars>
          <dgm:bulletEnabled val="1"/>
        </dgm:presLayoutVars>
      </dgm:prSet>
      <dgm:spPr/>
      <dgm:t>
        <a:bodyPr/>
        <a:lstStyle/>
        <a:p>
          <a:endParaRPr lang="pt-BR"/>
        </a:p>
      </dgm:t>
    </dgm:pt>
    <dgm:pt modelId="{E2F149C1-7F05-439D-8F1B-0A2BABB6E437}" type="pres">
      <dgm:prSet presAssocID="{6660A2C7-E7F1-461D-B6FA-DB5BB0DE6A0D}" presName="sibTrans" presStyleLbl="sibTrans2D1" presStyleIdx="0" presStyleCnt="2"/>
      <dgm:spPr/>
      <dgm:t>
        <a:bodyPr/>
        <a:lstStyle/>
        <a:p>
          <a:endParaRPr lang="pt-BR"/>
        </a:p>
      </dgm:t>
    </dgm:pt>
    <dgm:pt modelId="{98EFDECE-D2AC-4798-9ACB-965238D7B90E}" type="pres">
      <dgm:prSet presAssocID="{6660A2C7-E7F1-461D-B6FA-DB5BB0DE6A0D}" presName="connectorText" presStyleLbl="sibTrans2D1" presStyleIdx="0" presStyleCnt="2"/>
      <dgm:spPr/>
      <dgm:t>
        <a:bodyPr/>
        <a:lstStyle/>
        <a:p>
          <a:endParaRPr lang="pt-BR"/>
        </a:p>
      </dgm:t>
    </dgm:pt>
    <dgm:pt modelId="{D904F810-CA6C-42D1-B1BD-551DC7A43917}" type="pres">
      <dgm:prSet presAssocID="{B52D209D-5149-4D32-981D-D352171E28E4}" presName="node" presStyleLbl="node1" presStyleIdx="1" presStyleCnt="3">
        <dgm:presLayoutVars>
          <dgm:bulletEnabled val="1"/>
        </dgm:presLayoutVars>
      </dgm:prSet>
      <dgm:spPr/>
      <dgm:t>
        <a:bodyPr/>
        <a:lstStyle/>
        <a:p>
          <a:endParaRPr lang="pt-BR"/>
        </a:p>
      </dgm:t>
    </dgm:pt>
    <dgm:pt modelId="{23075A33-1111-4D0F-A8E5-B42123ADEC5D}" type="pres">
      <dgm:prSet presAssocID="{2BD59223-DCFC-4779-AECC-23EFFEE05CD2}" presName="sibTrans" presStyleLbl="sibTrans2D1" presStyleIdx="1" presStyleCnt="2"/>
      <dgm:spPr/>
      <dgm:t>
        <a:bodyPr/>
        <a:lstStyle/>
        <a:p>
          <a:endParaRPr lang="pt-BR"/>
        </a:p>
      </dgm:t>
    </dgm:pt>
    <dgm:pt modelId="{00E4C1BD-A9C4-4D58-AB03-08E6EF7D5DB5}" type="pres">
      <dgm:prSet presAssocID="{2BD59223-DCFC-4779-AECC-23EFFEE05CD2}" presName="connectorText" presStyleLbl="sibTrans2D1" presStyleIdx="1" presStyleCnt="2"/>
      <dgm:spPr/>
      <dgm:t>
        <a:bodyPr/>
        <a:lstStyle/>
        <a:p>
          <a:endParaRPr lang="pt-BR"/>
        </a:p>
      </dgm:t>
    </dgm:pt>
    <dgm:pt modelId="{DB49FF1D-CB8B-482B-B68F-C04A52E6A841}" type="pres">
      <dgm:prSet presAssocID="{6E538CE2-F76C-46CC-818D-3FCF7EA9DC59}" presName="node" presStyleLbl="node1" presStyleIdx="2" presStyleCnt="3" custAng="0">
        <dgm:presLayoutVars>
          <dgm:bulletEnabled val="1"/>
        </dgm:presLayoutVars>
      </dgm:prSet>
      <dgm:spPr/>
      <dgm:t>
        <a:bodyPr/>
        <a:lstStyle/>
        <a:p>
          <a:endParaRPr lang="pt-BR"/>
        </a:p>
      </dgm:t>
    </dgm:pt>
  </dgm:ptLst>
  <dgm:cxnLst>
    <dgm:cxn modelId="{192F03C3-1A3D-4747-B3B9-BA6667A57494}" type="presOf" srcId="{6660A2C7-E7F1-461D-B6FA-DB5BB0DE6A0D}" destId="{E2F149C1-7F05-439D-8F1B-0A2BABB6E437}" srcOrd="0" destOrd="0" presId="urn:microsoft.com/office/officeart/2005/8/layout/process5"/>
    <dgm:cxn modelId="{1DC15268-4C7B-479E-B4E5-01946B36FA93}" srcId="{50784C41-267C-4973-BE2C-FC1EF0C4D2CB}" destId="{B52D209D-5149-4D32-981D-D352171E28E4}" srcOrd="1" destOrd="0" parTransId="{BAE4F72B-338B-4CB2-9D19-A5B5DC5A9FD3}" sibTransId="{2BD59223-DCFC-4779-AECC-23EFFEE05CD2}"/>
    <dgm:cxn modelId="{EB58B893-055A-4A83-AECC-4336FBFD8566}" type="presOf" srcId="{50784C41-267C-4973-BE2C-FC1EF0C4D2CB}" destId="{12DF18DD-5062-4728-AFB3-BB47B3F28A43}" srcOrd="0" destOrd="0" presId="urn:microsoft.com/office/officeart/2005/8/layout/process5"/>
    <dgm:cxn modelId="{72E670EB-1C23-4E5F-82F0-FA91BC08314D}" type="presOf" srcId="{2BD59223-DCFC-4779-AECC-23EFFEE05CD2}" destId="{23075A33-1111-4D0F-A8E5-B42123ADEC5D}" srcOrd="0" destOrd="0" presId="urn:microsoft.com/office/officeart/2005/8/layout/process5"/>
    <dgm:cxn modelId="{6E02CA31-744B-4F05-95CE-BB1A9407BB62}" type="presOf" srcId="{C4151649-8415-40CB-B824-A42BDE01C90E}" destId="{2097D739-BAC2-40B4-BD27-EB7909A52C44}" srcOrd="0" destOrd="0" presId="urn:microsoft.com/office/officeart/2005/8/layout/process5"/>
    <dgm:cxn modelId="{F4FBE4B3-11BF-4863-9B5C-B92BF12B1897}" type="presOf" srcId="{B52D209D-5149-4D32-981D-D352171E28E4}" destId="{D904F810-CA6C-42D1-B1BD-551DC7A43917}" srcOrd="0" destOrd="0" presId="urn:microsoft.com/office/officeart/2005/8/layout/process5"/>
    <dgm:cxn modelId="{FCBD4404-A92A-42B6-AFD1-08876C8115BA}" type="presOf" srcId="{6660A2C7-E7F1-461D-B6FA-DB5BB0DE6A0D}" destId="{98EFDECE-D2AC-4798-9ACB-965238D7B90E}" srcOrd="1" destOrd="0" presId="urn:microsoft.com/office/officeart/2005/8/layout/process5"/>
    <dgm:cxn modelId="{801B96D6-5B22-40D9-A1A4-DABA03BDDAEF}" srcId="{50784C41-267C-4973-BE2C-FC1EF0C4D2CB}" destId="{6E538CE2-F76C-46CC-818D-3FCF7EA9DC59}" srcOrd="2" destOrd="0" parTransId="{62E436A8-6DA1-47A7-A325-263A00C9B22A}" sibTransId="{1489ACFA-22FE-4B0B-841B-11C9D1CD672A}"/>
    <dgm:cxn modelId="{4278753A-2D5B-4B58-9C1E-79CBC7AEFC13}" type="presOf" srcId="{2BD59223-DCFC-4779-AECC-23EFFEE05CD2}" destId="{00E4C1BD-A9C4-4D58-AB03-08E6EF7D5DB5}" srcOrd="1" destOrd="0" presId="urn:microsoft.com/office/officeart/2005/8/layout/process5"/>
    <dgm:cxn modelId="{E55202D8-BEB0-45F1-8DB1-00D4D1B5F3A6}" srcId="{50784C41-267C-4973-BE2C-FC1EF0C4D2CB}" destId="{C4151649-8415-40CB-B824-A42BDE01C90E}" srcOrd="0" destOrd="0" parTransId="{83824DAE-766C-4715-89C3-03004A82A142}" sibTransId="{6660A2C7-E7F1-461D-B6FA-DB5BB0DE6A0D}"/>
    <dgm:cxn modelId="{0E1CAC55-CC8B-4675-8FD2-0EF18C9F4F0A}" type="presOf" srcId="{6E538CE2-F76C-46CC-818D-3FCF7EA9DC59}" destId="{DB49FF1D-CB8B-482B-B68F-C04A52E6A841}" srcOrd="0" destOrd="0" presId="urn:microsoft.com/office/officeart/2005/8/layout/process5"/>
    <dgm:cxn modelId="{B5651E73-2FEC-41CE-B0F4-364AD856D1D1}" type="presParOf" srcId="{12DF18DD-5062-4728-AFB3-BB47B3F28A43}" destId="{2097D739-BAC2-40B4-BD27-EB7909A52C44}" srcOrd="0" destOrd="0" presId="urn:microsoft.com/office/officeart/2005/8/layout/process5"/>
    <dgm:cxn modelId="{EEA0DD2C-BE6E-4ED9-8908-4BD5AE46B8ED}" type="presParOf" srcId="{12DF18DD-5062-4728-AFB3-BB47B3F28A43}" destId="{E2F149C1-7F05-439D-8F1B-0A2BABB6E437}" srcOrd="1" destOrd="0" presId="urn:microsoft.com/office/officeart/2005/8/layout/process5"/>
    <dgm:cxn modelId="{6A7E1536-5E87-4277-B663-1E43C334C500}" type="presParOf" srcId="{E2F149C1-7F05-439D-8F1B-0A2BABB6E437}" destId="{98EFDECE-D2AC-4798-9ACB-965238D7B90E}" srcOrd="0" destOrd="0" presId="urn:microsoft.com/office/officeart/2005/8/layout/process5"/>
    <dgm:cxn modelId="{FDC32380-F226-41B9-B45E-9C95C51134AF}" type="presParOf" srcId="{12DF18DD-5062-4728-AFB3-BB47B3F28A43}" destId="{D904F810-CA6C-42D1-B1BD-551DC7A43917}" srcOrd="2" destOrd="0" presId="urn:microsoft.com/office/officeart/2005/8/layout/process5"/>
    <dgm:cxn modelId="{5B942417-C53D-412C-87A2-E656BF4E12D7}" type="presParOf" srcId="{12DF18DD-5062-4728-AFB3-BB47B3F28A43}" destId="{23075A33-1111-4D0F-A8E5-B42123ADEC5D}" srcOrd="3" destOrd="0" presId="urn:microsoft.com/office/officeart/2005/8/layout/process5"/>
    <dgm:cxn modelId="{B51F87B3-0FCB-432B-9D31-DCAE8AE533FA}" type="presParOf" srcId="{23075A33-1111-4D0F-A8E5-B42123ADEC5D}" destId="{00E4C1BD-A9C4-4D58-AB03-08E6EF7D5DB5}" srcOrd="0" destOrd="0" presId="urn:microsoft.com/office/officeart/2005/8/layout/process5"/>
    <dgm:cxn modelId="{FAFC3C3C-CCE3-4945-9817-47A43F890B7D}" type="presParOf" srcId="{12DF18DD-5062-4728-AFB3-BB47B3F28A43}" destId="{DB49FF1D-CB8B-482B-B68F-C04A52E6A841}" srcOrd="4" destOrd="0" presId="urn:microsoft.com/office/officeart/2005/8/layout/process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F2ECFD8-46AF-40A7-9013-7EFE5EA1A56A}" type="doc">
      <dgm:prSet loTypeId="urn:microsoft.com/office/officeart/2005/8/layout/hProcess3" loCatId="process" qsTypeId="urn:microsoft.com/office/officeart/2005/8/quickstyle/simple1" qsCatId="simple" csTypeId="urn:microsoft.com/office/officeart/2005/8/colors/accent1_2" csCatId="accent1" phldr="1"/>
      <dgm:spPr/>
    </dgm:pt>
    <dgm:pt modelId="{B0C39939-A0B7-4661-91F9-5525AD1B7FA0}">
      <dgm:prSet phldrT="[Texto]"/>
      <dgm:spPr/>
      <dgm:t>
        <a:bodyPr/>
        <a:lstStyle/>
        <a:p>
          <a:r>
            <a:rPr lang="pt-BR" dirty="0" smtClean="0"/>
            <a:t>BACTÉRIAS</a:t>
          </a:r>
        </a:p>
        <a:p>
          <a:r>
            <a:rPr lang="pt-BR" dirty="0" smtClean="0"/>
            <a:t>(CÉLULAS PROCARIÓTICAS)</a:t>
          </a:r>
          <a:endParaRPr lang="pt-BR" dirty="0"/>
        </a:p>
      </dgm:t>
    </dgm:pt>
    <dgm:pt modelId="{1B972685-1524-4F62-8C98-9AF0B56D7F39}" type="parTrans" cxnId="{010D8F55-D72A-4C88-B979-1312B7A8DCD0}">
      <dgm:prSet/>
      <dgm:spPr/>
      <dgm:t>
        <a:bodyPr/>
        <a:lstStyle/>
        <a:p>
          <a:endParaRPr lang="pt-BR"/>
        </a:p>
      </dgm:t>
    </dgm:pt>
    <dgm:pt modelId="{221905DC-CED5-478A-90A2-0BBC68A140D1}" type="sibTrans" cxnId="{010D8F55-D72A-4C88-B979-1312B7A8DCD0}">
      <dgm:prSet/>
      <dgm:spPr/>
      <dgm:t>
        <a:bodyPr/>
        <a:lstStyle/>
        <a:p>
          <a:endParaRPr lang="pt-BR"/>
        </a:p>
      </dgm:t>
    </dgm:pt>
    <dgm:pt modelId="{0E16E06E-C093-4067-8D2E-0D87EB01A7CF}">
      <dgm:prSet phldrT="[Texto]"/>
      <dgm:spPr/>
      <dgm:t>
        <a:bodyPr/>
        <a:lstStyle/>
        <a:p>
          <a:r>
            <a:rPr lang="pt-BR" dirty="0" smtClean="0"/>
            <a:t>PROTOCTISTAS, FUNGOS, ANIMAIS E PLANTAS</a:t>
          </a:r>
        </a:p>
        <a:p>
          <a:r>
            <a:rPr lang="pt-BR" dirty="0" smtClean="0"/>
            <a:t>(CÉLULAS EUCARIÓTICAS)</a:t>
          </a:r>
          <a:endParaRPr lang="pt-BR" dirty="0"/>
        </a:p>
      </dgm:t>
    </dgm:pt>
    <dgm:pt modelId="{7CFEA4A3-1B8F-4058-967E-3E37103F0C14}" type="parTrans" cxnId="{A2C11125-B4E0-49D5-9097-790D5EF4D5F6}">
      <dgm:prSet/>
      <dgm:spPr/>
      <dgm:t>
        <a:bodyPr/>
        <a:lstStyle/>
        <a:p>
          <a:endParaRPr lang="pt-BR"/>
        </a:p>
      </dgm:t>
    </dgm:pt>
    <dgm:pt modelId="{90AAF252-EADF-4FD1-9B4C-B10864A6ED6F}" type="sibTrans" cxnId="{A2C11125-B4E0-49D5-9097-790D5EF4D5F6}">
      <dgm:prSet/>
      <dgm:spPr/>
      <dgm:t>
        <a:bodyPr/>
        <a:lstStyle/>
        <a:p>
          <a:endParaRPr lang="pt-BR"/>
        </a:p>
      </dgm:t>
    </dgm:pt>
    <dgm:pt modelId="{67B47D26-AC0C-4621-9AB9-DFED04AB5E79}" type="pres">
      <dgm:prSet presAssocID="{BF2ECFD8-46AF-40A7-9013-7EFE5EA1A56A}" presName="Name0" presStyleCnt="0">
        <dgm:presLayoutVars>
          <dgm:dir/>
          <dgm:animLvl val="lvl"/>
          <dgm:resizeHandles val="exact"/>
        </dgm:presLayoutVars>
      </dgm:prSet>
      <dgm:spPr/>
    </dgm:pt>
    <dgm:pt modelId="{E316BE17-FC2F-429B-86F7-1801B6D120F4}" type="pres">
      <dgm:prSet presAssocID="{BF2ECFD8-46AF-40A7-9013-7EFE5EA1A56A}" presName="dummy" presStyleCnt="0"/>
      <dgm:spPr/>
    </dgm:pt>
    <dgm:pt modelId="{19923F2F-E342-4A35-8E18-E69FAA6637A5}" type="pres">
      <dgm:prSet presAssocID="{BF2ECFD8-46AF-40A7-9013-7EFE5EA1A56A}" presName="linH" presStyleCnt="0"/>
      <dgm:spPr/>
    </dgm:pt>
    <dgm:pt modelId="{8737F1FA-56C9-4987-9E00-F4F5B77E2151}" type="pres">
      <dgm:prSet presAssocID="{BF2ECFD8-46AF-40A7-9013-7EFE5EA1A56A}" presName="padding1" presStyleCnt="0"/>
      <dgm:spPr/>
    </dgm:pt>
    <dgm:pt modelId="{3EF8AA25-9226-42C5-A8A3-1C2698C7399A}" type="pres">
      <dgm:prSet presAssocID="{B0C39939-A0B7-4661-91F9-5525AD1B7FA0}" presName="linV" presStyleCnt="0"/>
      <dgm:spPr/>
    </dgm:pt>
    <dgm:pt modelId="{B2643E53-7207-4EAB-8B1D-D1A88400A4B5}" type="pres">
      <dgm:prSet presAssocID="{B0C39939-A0B7-4661-91F9-5525AD1B7FA0}" presName="spVertical1" presStyleCnt="0"/>
      <dgm:spPr/>
    </dgm:pt>
    <dgm:pt modelId="{CA1E88F1-4F28-4115-8C1C-708919A10727}" type="pres">
      <dgm:prSet presAssocID="{B0C39939-A0B7-4661-91F9-5525AD1B7FA0}" presName="parTx" presStyleLbl="revTx" presStyleIdx="0" presStyleCnt="2">
        <dgm:presLayoutVars>
          <dgm:chMax val="0"/>
          <dgm:chPref val="0"/>
          <dgm:bulletEnabled val="1"/>
        </dgm:presLayoutVars>
      </dgm:prSet>
      <dgm:spPr/>
      <dgm:t>
        <a:bodyPr/>
        <a:lstStyle/>
        <a:p>
          <a:endParaRPr lang="pt-BR"/>
        </a:p>
      </dgm:t>
    </dgm:pt>
    <dgm:pt modelId="{DB29B157-AC7B-4F78-82DC-4ED814D527A4}" type="pres">
      <dgm:prSet presAssocID="{B0C39939-A0B7-4661-91F9-5525AD1B7FA0}" presName="spVertical2" presStyleCnt="0"/>
      <dgm:spPr/>
    </dgm:pt>
    <dgm:pt modelId="{93AF7255-D578-4A43-8D69-363DE4A424FB}" type="pres">
      <dgm:prSet presAssocID="{B0C39939-A0B7-4661-91F9-5525AD1B7FA0}" presName="spVertical3" presStyleCnt="0"/>
      <dgm:spPr/>
    </dgm:pt>
    <dgm:pt modelId="{F01B0F73-CD94-4078-B3AE-183584E9B9A2}" type="pres">
      <dgm:prSet presAssocID="{221905DC-CED5-478A-90A2-0BBC68A140D1}" presName="space" presStyleCnt="0"/>
      <dgm:spPr/>
    </dgm:pt>
    <dgm:pt modelId="{59965674-8077-4067-9EE5-15EF2DB7A730}" type="pres">
      <dgm:prSet presAssocID="{0E16E06E-C093-4067-8D2E-0D87EB01A7CF}" presName="linV" presStyleCnt="0"/>
      <dgm:spPr/>
    </dgm:pt>
    <dgm:pt modelId="{DF52B576-574D-4B92-9D04-5E4F4D5270C9}" type="pres">
      <dgm:prSet presAssocID="{0E16E06E-C093-4067-8D2E-0D87EB01A7CF}" presName="spVertical1" presStyleCnt="0"/>
      <dgm:spPr/>
    </dgm:pt>
    <dgm:pt modelId="{7FCE3B6C-8342-4EFC-93F9-4E081FBB81E0}" type="pres">
      <dgm:prSet presAssocID="{0E16E06E-C093-4067-8D2E-0D87EB01A7CF}" presName="parTx" presStyleLbl="revTx" presStyleIdx="1" presStyleCnt="2">
        <dgm:presLayoutVars>
          <dgm:chMax val="0"/>
          <dgm:chPref val="0"/>
          <dgm:bulletEnabled val="1"/>
        </dgm:presLayoutVars>
      </dgm:prSet>
      <dgm:spPr/>
      <dgm:t>
        <a:bodyPr/>
        <a:lstStyle/>
        <a:p>
          <a:endParaRPr lang="pt-BR"/>
        </a:p>
      </dgm:t>
    </dgm:pt>
    <dgm:pt modelId="{01CF9807-E390-4757-85FF-714E316CBD7D}" type="pres">
      <dgm:prSet presAssocID="{0E16E06E-C093-4067-8D2E-0D87EB01A7CF}" presName="spVertical2" presStyleCnt="0"/>
      <dgm:spPr/>
    </dgm:pt>
    <dgm:pt modelId="{D43304CE-7A84-4B14-A141-BCE832BBDCBB}" type="pres">
      <dgm:prSet presAssocID="{0E16E06E-C093-4067-8D2E-0D87EB01A7CF}" presName="spVertical3" presStyleCnt="0"/>
      <dgm:spPr/>
    </dgm:pt>
    <dgm:pt modelId="{181B6449-6A3C-4F49-A6DB-CFAAAF08560B}" type="pres">
      <dgm:prSet presAssocID="{BF2ECFD8-46AF-40A7-9013-7EFE5EA1A56A}" presName="padding2" presStyleCnt="0"/>
      <dgm:spPr/>
    </dgm:pt>
    <dgm:pt modelId="{9FDC19DA-C2A9-4E5F-B0BA-BC0D27D73BB0}" type="pres">
      <dgm:prSet presAssocID="{BF2ECFD8-46AF-40A7-9013-7EFE5EA1A56A}" presName="negArrow" presStyleCnt="0"/>
      <dgm:spPr/>
    </dgm:pt>
    <dgm:pt modelId="{034B1DB8-AF2C-4DAB-AB0B-2CCCB0F1E21D}" type="pres">
      <dgm:prSet presAssocID="{BF2ECFD8-46AF-40A7-9013-7EFE5EA1A56A}" presName="backgroundArrow" presStyleLbl="node1" presStyleIdx="0" presStyleCnt="1"/>
      <dgm:spPr>
        <a:solidFill>
          <a:srgbClr val="FFFF00"/>
        </a:solidFill>
      </dgm:spPr>
    </dgm:pt>
  </dgm:ptLst>
  <dgm:cxnLst>
    <dgm:cxn modelId="{428F6854-B21C-4523-B236-E17A40764AEF}" type="presOf" srcId="{B0C39939-A0B7-4661-91F9-5525AD1B7FA0}" destId="{CA1E88F1-4F28-4115-8C1C-708919A10727}" srcOrd="0" destOrd="0" presId="urn:microsoft.com/office/officeart/2005/8/layout/hProcess3"/>
    <dgm:cxn modelId="{010D8F55-D72A-4C88-B979-1312B7A8DCD0}" srcId="{BF2ECFD8-46AF-40A7-9013-7EFE5EA1A56A}" destId="{B0C39939-A0B7-4661-91F9-5525AD1B7FA0}" srcOrd="0" destOrd="0" parTransId="{1B972685-1524-4F62-8C98-9AF0B56D7F39}" sibTransId="{221905DC-CED5-478A-90A2-0BBC68A140D1}"/>
    <dgm:cxn modelId="{DB2EB15D-EBA7-46CB-8EEB-4E7B61C01E85}" type="presOf" srcId="{0E16E06E-C093-4067-8D2E-0D87EB01A7CF}" destId="{7FCE3B6C-8342-4EFC-93F9-4E081FBB81E0}" srcOrd="0" destOrd="0" presId="urn:microsoft.com/office/officeart/2005/8/layout/hProcess3"/>
    <dgm:cxn modelId="{74EECBC3-1D42-4814-A45F-A8C534FCDA67}" type="presOf" srcId="{BF2ECFD8-46AF-40A7-9013-7EFE5EA1A56A}" destId="{67B47D26-AC0C-4621-9AB9-DFED04AB5E79}" srcOrd="0" destOrd="0" presId="urn:microsoft.com/office/officeart/2005/8/layout/hProcess3"/>
    <dgm:cxn modelId="{A2C11125-B4E0-49D5-9097-790D5EF4D5F6}" srcId="{BF2ECFD8-46AF-40A7-9013-7EFE5EA1A56A}" destId="{0E16E06E-C093-4067-8D2E-0D87EB01A7CF}" srcOrd="1" destOrd="0" parTransId="{7CFEA4A3-1B8F-4058-967E-3E37103F0C14}" sibTransId="{90AAF252-EADF-4FD1-9B4C-B10864A6ED6F}"/>
    <dgm:cxn modelId="{8C2B325D-0185-4C93-9485-E0B0442D2F81}" type="presParOf" srcId="{67B47D26-AC0C-4621-9AB9-DFED04AB5E79}" destId="{E316BE17-FC2F-429B-86F7-1801B6D120F4}" srcOrd="0" destOrd="0" presId="urn:microsoft.com/office/officeart/2005/8/layout/hProcess3"/>
    <dgm:cxn modelId="{905EAC6A-5030-40EE-A700-3899B5657ADC}" type="presParOf" srcId="{67B47D26-AC0C-4621-9AB9-DFED04AB5E79}" destId="{19923F2F-E342-4A35-8E18-E69FAA6637A5}" srcOrd="1" destOrd="0" presId="urn:microsoft.com/office/officeart/2005/8/layout/hProcess3"/>
    <dgm:cxn modelId="{9A350CD7-747B-48EF-B7E2-C9D331AD618C}" type="presParOf" srcId="{19923F2F-E342-4A35-8E18-E69FAA6637A5}" destId="{8737F1FA-56C9-4987-9E00-F4F5B77E2151}" srcOrd="0" destOrd="0" presId="urn:microsoft.com/office/officeart/2005/8/layout/hProcess3"/>
    <dgm:cxn modelId="{1530544A-0117-449C-A1EE-0852444D0EEF}" type="presParOf" srcId="{19923F2F-E342-4A35-8E18-E69FAA6637A5}" destId="{3EF8AA25-9226-42C5-A8A3-1C2698C7399A}" srcOrd="1" destOrd="0" presId="urn:microsoft.com/office/officeart/2005/8/layout/hProcess3"/>
    <dgm:cxn modelId="{13291CC5-23FB-451D-AF19-398FC3CC07C7}" type="presParOf" srcId="{3EF8AA25-9226-42C5-A8A3-1C2698C7399A}" destId="{B2643E53-7207-4EAB-8B1D-D1A88400A4B5}" srcOrd="0" destOrd="0" presId="urn:microsoft.com/office/officeart/2005/8/layout/hProcess3"/>
    <dgm:cxn modelId="{957DC12E-709D-45A0-A8BE-3079A35DB371}" type="presParOf" srcId="{3EF8AA25-9226-42C5-A8A3-1C2698C7399A}" destId="{CA1E88F1-4F28-4115-8C1C-708919A10727}" srcOrd="1" destOrd="0" presId="urn:microsoft.com/office/officeart/2005/8/layout/hProcess3"/>
    <dgm:cxn modelId="{16F3A1EC-8C19-4DC0-AF74-112A0401B8C9}" type="presParOf" srcId="{3EF8AA25-9226-42C5-A8A3-1C2698C7399A}" destId="{DB29B157-AC7B-4F78-82DC-4ED814D527A4}" srcOrd="2" destOrd="0" presId="urn:microsoft.com/office/officeart/2005/8/layout/hProcess3"/>
    <dgm:cxn modelId="{0B763703-F8D6-4044-B8F8-5BD753F4219B}" type="presParOf" srcId="{3EF8AA25-9226-42C5-A8A3-1C2698C7399A}" destId="{93AF7255-D578-4A43-8D69-363DE4A424FB}" srcOrd="3" destOrd="0" presId="urn:microsoft.com/office/officeart/2005/8/layout/hProcess3"/>
    <dgm:cxn modelId="{CE25A823-08CB-408A-862F-D0670A4F059E}" type="presParOf" srcId="{19923F2F-E342-4A35-8E18-E69FAA6637A5}" destId="{F01B0F73-CD94-4078-B3AE-183584E9B9A2}" srcOrd="2" destOrd="0" presId="urn:microsoft.com/office/officeart/2005/8/layout/hProcess3"/>
    <dgm:cxn modelId="{5F0F3161-F315-4530-8E0C-4E3BD340CBE9}" type="presParOf" srcId="{19923F2F-E342-4A35-8E18-E69FAA6637A5}" destId="{59965674-8077-4067-9EE5-15EF2DB7A730}" srcOrd="3" destOrd="0" presId="urn:microsoft.com/office/officeart/2005/8/layout/hProcess3"/>
    <dgm:cxn modelId="{0DC83F89-C5DB-4537-91A3-B359ABCBC543}" type="presParOf" srcId="{59965674-8077-4067-9EE5-15EF2DB7A730}" destId="{DF52B576-574D-4B92-9D04-5E4F4D5270C9}" srcOrd="0" destOrd="0" presId="urn:microsoft.com/office/officeart/2005/8/layout/hProcess3"/>
    <dgm:cxn modelId="{51537844-08F1-4F39-984B-0F2EF0742EC4}" type="presParOf" srcId="{59965674-8077-4067-9EE5-15EF2DB7A730}" destId="{7FCE3B6C-8342-4EFC-93F9-4E081FBB81E0}" srcOrd="1" destOrd="0" presId="urn:microsoft.com/office/officeart/2005/8/layout/hProcess3"/>
    <dgm:cxn modelId="{6DE4AE2E-0331-439F-8B26-9F30EEF21832}" type="presParOf" srcId="{59965674-8077-4067-9EE5-15EF2DB7A730}" destId="{01CF9807-E390-4757-85FF-714E316CBD7D}" srcOrd="2" destOrd="0" presId="urn:microsoft.com/office/officeart/2005/8/layout/hProcess3"/>
    <dgm:cxn modelId="{8FB9353C-1BC4-4BCB-981A-0E319C225D96}" type="presParOf" srcId="{59965674-8077-4067-9EE5-15EF2DB7A730}" destId="{D43304CE-7A84-4B14-A141-BCE832BBDCBB}" srcOrd="3" destOrd="0" presId="urn:microsoft.com/office/officeart/2005/8/layout/hProcess3"/>
    <dgm:cxn modelId="{D3729009-4CE7-4FB9-B631-22EF90AC42FA}" type="presParOf" srcId="{19923F2F-E342-4A35-8E18-E69FAA6637A5}" destId="{181B6449-6A3C-4F49-A6DB-CFAAAF08560B}" srcOrd="4" destOrd="0" presId="urn:microsoft.com/office/officeart/2005/8/layout/hProcess3"/>
    <dgm:cxn modelId="{067D36DB-95E5-4869-8B44-D77F92670820}" type="presParOf" srcId="{19923F2F-E342-4A35-8E18-E69FAA6637A5}" destId="{9FDC19DA-C2A9-4E5F-B0BA-BC0D27D73BB0}" srcOrd="5" destOrd="0" presId="urn:microsoft.com/office/officeart/2005/8/layout/hProcess3"/>
    <dgm:cxn modelId="{AC231A9C-A466-43B7-A4EE-E09B5BD6F30F}" type="presParOf" srcId="{19923F2F-E342-4A35-8E18-E69FAA6637A5}" destId="{034B1DB8-AF2C-4DAB-AB0B-2CCCB0F1E21D}" srcOrd="6" destOrd="0" presId="urn:microsoft.com/office/officeart/2005/8/layout/hProcess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4E7964CB-48F4-416C-8724-DEB85493A2F1}"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pt-BR"/>
        </a:p>
      </dgm:t>
    </dgm:pt>
    <dgm:pt modelId="{78608781-3B5B-4368-B4E9-9ED9BC72D9DB}">
      <dgm:prSet phldrT="[Texto]"/>
      <dgm:spPr/>
      <dgm:t>
        <a:bodyPr/>
        <a:lstStyle/>
        <a:p>
          <a:r>
            <a:rPr lang="pt-BR" dirty="0" smtClean="0"/>
            <a:t>SIMBIOSE</a:t>
          </a:r>
          <a:endParaRPr lang="pt-BR" dirty="0"/>
        </a:p>
      </dgm:t>
    </dgm:pt>
    <dgm:pt modelId="{975A7D14-03BB-4833-A328-A13C97490DDF}" type="parTrans" cxnId="{E7879ECB-C09F-4BA6-A32E-018866E8C5C3}">
      <dgm:prSet/>
      <dgm:spPr/>
      <dgm:t>
        <a:bodyPr/>
        <a:lstStyle/>
        <a:p>
          <a:endParaRPr lang="pt-BR"/>
        </a:p>
      </dgm:t>
    </dgm:pt>
    <dgm:pt modelId="{05965EDD-BE5A-4921-9C3D-69CBD900FE96}" type="sibTrans" cxnId="{E7879ECB-C09F-4BA6-A32E-018866E8C5C3}">
      <dgm:prSet/>
      <dgm:spPr/>
      <dgm:t>
        <a:bodyPr/>
        <a:lstStyle/>
        <a:p>
          <a:endParaRPr lang="pt-BR"/>
        </a:p>
      </dgm:t>
    </dgm:pt>
    <dgm:pt modelId="{4CDF1D28-D61B-4938-98AB-274BBD333EDC}">
      <dgm:prSet phldrT="[Texto]"/>
      <dgm:spPr/>
      <dgm:t>
        <a:bodyPr/>
        <a:lstStyle/>
        <a:p>
          <a:r>
            <a:rPr lang="pt-BR" dirty="0" smtClean="0"/>
            <a:t>SIMBIOGÊNESE</a:t>
          </a:r>
          <a:endParaRPr lang="pt-BR" dirty="0"/>
        </a:p>
      </dgm:t>
    </dgm:pt>
    <dgm:pt modelId="{727227F6-80D1-48FD-81FC-FDEF076AE8E8}" type="parTrans" cxnId="{6426861F-C945-4572-B0C2-B453CA0B0740}">
      <dgm:prSet/>
      <dgm:spPr/>
      <dgm:t>
        <a:bodyPr/>
        <a:lstStyle/>
        <a:p>
          <a:endParaRPr lang="pt-BR"/>
        </a:p>
      </dgm:t>
    </dgm:pt>
    <dgm:pt modelId="{9C17F9CB-592D-44BA-AC9B-9D6CD314C0CA}" type="sibTrans" cxnId="{6426861F-C945-4572-B0C2-B453CA0B0740}">
      <dgm:prSet/>
      <dgm:spPr/>
      <dgm:t>
        <a:bodyPr/>
        <a:lstStyle/>
        <a:p>
          <a:endParaRPr lang="pt-BR"/>
        </a:p>
      </dgm:t>
    </dgm:pt>
    <dgm:pt modelId="{81C07E7F-C1B3-43B3-B4CD-536841232137}">
      <dgm:prSet phldrT="[Texto]"/>
      <dgm:spPr/>
      <dgm:t>
        <a:bodyPr/>
        <a:lstStyle/>
        <a:p>
          <a:r>
            <a:rPr lang="pt-BR" dirty="0" smtClean="0"/>
            <a:t>EVOLUÇÃO</a:t>
          </a:r>
          <a:endParaRPr lang="pt-BR" dirty="0"/>
        </a:p>
      </dgm:t>
    </dgm:pt>
    <dgm:pt modelId="{F40B68E6-C59D-480C-B884-8834167FDAF4}" type="parTrans" cxnId="{87CEF95F-F2F8-4938-B163-E0E0CFE8289B}">
      <dgm:prSet/>
      <dgm:spPr/>
      <dgm:t>
        <a:bodyPr/>
        <a:lstStyle/>
        <a:p>
          <a:endParaRPr lang="pt-BR"/>
        </a:p>
      </dgm:t>
    </dgm:pt>
    <dgm:pt modelId="{8101EC39-AF89-4F34-BBCC-AA89168B325B}" type="sibTrans" cxnId="{87CEF95F-F2F8-4938-B163-E0E0CFE8289B}">
      <dgm:prSet/>
      <dgm:spPr/>
      <dgm:t>
        <a:bodyPr/>
        <a:lstStyle/>
        <a:p>
          <a:endParaRPr lang="pt-BR"/>
        </a:p>
      </dgm:t>
    </dgm:pt>
    <dgm:pt modelId="{F4B07D8F-F7DE-44D1-A6A4-83C6FFFA8316}" type="pres">
      <dgm:prSet presAssocID="{4E7964CB-48F4-416C-8724-DEB85493A2F1}" presName="Name0" presStyleCnt="0">
        <dgm:presLayoutVars>
          <dgm:chMax val="7"/>
          <dgm:chPref val="7"/>
          <dgm:dir/>
          <dgm:animLvl val="lvl"/>
        </dgm:presLayoutVars>
      </dgm:prSet>
      <dgm:spPr/>
      <dgm:t>
        <a:bodyPr/>
        <a:lstStyle/>
        <a:p>
          <a:endParaRPr lang="pt-BR"/>
        </a:p>
      </dgm:t>
    </dgm:pt>
    <dgm:pt modelId="{3014D315-D9BD-407F-9A6D-1938C8415D65}" type="pres">
      <dgm:prSet presAssocID="{78608781-3B5B-4368-B4E9-9ED9BC72D9DB}" presName="Accent1" presStyleCnt="0"/>
      <dgm:spPr/>
    </dgm:pt>
    <dgm:pt modelId="{0D091C42-8D8B-4B29-BE1B-92A4B2B06F81}" type="pres">
      <dgm:prSet presAssocID="{78608781-3B5B-4368-B4E9-9ED9BC72D9DB}" presName="Accent" presStyleLbl="node1" presStyleIdx="0" presStyleCnt="3" custScaleX="102609" custScaleY="108336"/>
      <dgm:spPr/>
    </dgm:pt>
    <dgm:pt modelId="{B907F56A-E7D8-4081-A893-DEBCD886B83C}" type="pres">
      <dgm:prSet presAssocID="{78608781-3B5B-4368-B4E9-9ED9BC72D9DB}" presName="Parent1" presStyleLbl="revTx" presStyleIdx="0" presStyleCnt="3">
        <dgm:presLayoutVars>
          <dgm:chMax val="1"/>
          <dgm:chPref val="1"/>
          <dgm:bulletEnabled val="1"/>
        </dgm:presLayoutVars>
      </dgm:prSet>
      <dgm:spPr/>
      <dgm:t>
        <a:bodyPr/>
        <a:lstStyle/>
        <a:p>
          <a:endParaRPr lang="pt-BR"/>
        </a:p>
      </dgm:t>
    </dgm:pt>
    <dgm:pt modelId="{034BFC71-3599-4188-8909-39556A01980D}" type="pres">
      <dgm:prSet presAssocID="{4CDF1D28-D61B-4938-98AB-274BBD333EDC}" presName="Accent2" presStyleCnt="0"/>
      <dgm:spPr/>
    </dgm:pt>
    <dgm:pt modelId="{73196E1F-E3FC-4283-85BA-CA00EC020132}" type="pres">
      <dgm:prSet presAssocID="{4CDF1D28-D61B-4938-98AB-274BBD333EDC}" presName="Accent" presStyleLbl="node1" presStyleIdx="1" presStyleCnt="3"/>
      <dgm:spPr>
        <a:solidFill>
          <a:schemeClr val="accent4"/>
        </a:solidFill>
      </dgm:spPr>
    </dgm:pt>
    <dgm:pt modelId="{F5A63319-21D4-49C5-8481-22EEFF78C690}" type="pres">
      <dgm:prSet presAssocID="{4CDF1D28-D61B-4938-98AB-274BBD333EDC}" presName="Parent2" presStyleLbl="revTx" presStyleIdx="1" presStyleCnt="3">
        <dgm:presLayoutVars>
          <dgm:chMax val="1"/>
          <dgm:chPref val="1"/>
          <dgm:bulletEnabled val="1"/>
        </dgm:presLayoutVars>
      </dgm:prSet>
      <dgm:spPr/>
      <dgm:t>
        <a:bodyPr/>
        <a:lstStyle/>
        <a:p>
          <a:endParaRPr lang="pt-BR"/>
        </a:p>
      </dgm:t>
    </dgm:pt>
    <dgm:pt modelId="{A8C3702F-78E7-4AE6-A76D-7F9A384E2A64}" type="pres">
      <dgm:prSet presAssocID="{81C07E7F-C1B3-43B3-B4CD-536841232137}" presName="Accent3" presStyleCnt="0"/>
      <dgm:spPr/>
    </dgm:pt>
    <dgm:pt modelId="{8101001B-E5EF-4622-A50E-D88F7FF009A1}" type="pres">
      <dgm:prSet presAssocID="{81C07E7F-C1B3-43B3-B4CD-536841232137}" presName="Accent" presStyleLbl="node1" presStyleIdx="2" presStyleCnt="3"/>
      <dgm:spPr>
        <a:solidFill>
          <a:srgbClr val="FFFF00"/>
        </a:solidFill>
      </dgm:spPr>
    </dgm:pt>
    <dgm:pt modelId="{9B47F1D7-B845-43CE-8493-B16DFCE697A4}" type="pres">
      <dgm:prSet presAssocID="{81C07E7F-C1B3-43B3-B4CD-536841232137}" presName="Parent3" presStyleLbl="revTx" presStyleIdx="2" presStyleCnt="3">
        <dgm:presLayoutVars>
          <dgm:chMax val="1"/>
          <dgm:chPref val="1"/>
          <dgm:bulletEnabled val="1"/>
        </dgm:presLayoutVars>
      </dgm:prSet>
      <dgm:spPr/>
      <dgm:t>
        <a:bodyPr/>
        <a:lstStyle/>
        <a:p>
          <a:endParaRPr lang="pt-BR"/>
        </a:p>
      </dgm:t>
    </dgm:pt>
  </dgm:ptLst>
  <dgm:cxnLst>
    <dgm:cxn modelId="{87CEF95F-F2F8-4938-B163-E0E0CFE8289B}" srcId="{4E7964CB-48F4-416C-8724-DEB85493A2F1}" destId="{81C07E7F-C1B3-43B3-B4CD-536841232137}" srcOrd="2" destOrd="0" parTransId="{F40B68E6-C59D-480C-B884-8834167FDAF4}" sibTransId="{8101EC39-AF89-4F34-BBCC-AA89168B325B}"/>
    <dgm:cxn modelId="{15C6FF01-CA0F-45A5-92E3-3377091DA1D0}" type="presOf" srcId="{81C07E7F-C1B3-43B3-B4CD-536841232137}" destId="{9B47F1D7-B845-43CE-8493-B16DFCE697A4}" srcOrd="0" destOrd="0" presId="urn:microsoft.com/office/officeart/2009/layout/CircleArrowProcess"/>
    <dgm:cxn modelId="{E7879ECB-C09F-4BA6-A32E-018866E8C5C3}" srcId="{4E7964CB-48F4-416C-8724-DEB85493A2F1}" destId="{78608781-3B5B-4368-B4E9-9ED9BC72D9DB}" srcOrd="0" destOrd="0" parTransId="{975A7D14-03BB-4833-A328-A13C97490DDF}" sibTransId="{05965EDD-BE5A-4921-9C3D-69CBD900FE96}"/>
    <dgm:cxn modelId="{D7C35FDC-16AD-4926-96F7-1FCABADECC2B}" type="presOf" srcId="{4E7964CB-48F4-416C-8724-DEB85493A2F1}" destId="{F4B07D8F-F7DE-44D1-A6A4-83C6FFFA8316}" srcOrd="0" destOrd="0" presId="urn:microsoft.com/office/officeart/2009/layout/CircleArrowProcess"/>
    <dgm:cxn modelId="{6426861F-C945-4572-B0C2-B453CA0B0740}" srcId="{4E7964CB-48F4-416C-8724-DEB85493A2F1}" destId="{4CDF1D28-D61B-4938-98AB-274BBD333EDC}" srcOrd="1" destOrd="0" parTransId="{727227F6-80D1-48FD-81FC-FDEF076AE8E8}" sibTransId="{9C17F9CB-592D-44BA-AC9B-9D6CD314C0CA}"/>
    <dgm:cxn modelId="{EAF0CB9E-5B8C-478A-BAC8-1B8F2064F916}" type="presOf" srcId="{4CDF1D28-D61B-4938-98AB-274BBD333EDC}" destId="{F5A63319-21D4-49C5-8481-22EEFF78C690}" srcOrd="0" destOrd="0" presId="urn:microsoft.com/office/officeart/2009/layout/CircleArrowProcess"/>
    <dgm:cxn modelId="{597C71AE-3F45-43A3-BAC1-2F39CE5EA801}" type="presOf" srcId="{78608781-3B5B-4368-B4E9-9ED9BC72D9DB}" destId="{B907F56A-E7D8-4081-A893-DEBCD886B83C}" srcOrd="0" destOrd="0" presId="urn:microsoft.com/office/officeart/2009/layout/CircleArrowProcess"/>
    <dgm:cxn modelId="{0D4964A3-5F75-444D-A836-A953CA86C676}" type="presParOf" srcId="{F4B07D8F-F7DE-44D1-A6A4-83C6FFFA8316}" destId="{3014D315-D9BD-407F-9A6D-1938C8415D65}" srcOrd="0" destOrd="0" presId="urn:microsoft.com/office/officeart/2009/layout/CircleArrowProcess"/>
    <dgm:cxn modelId="{49A24576-64A0-4756-B1A0-7D1035B9AF1A}" type="presParOf" srcId="{3014D315-D9BD-407F-9A6D-1938C8415D65}" destId="{0D091C42-8D8B-4B29-BE1B-92A4B2B06F81}" srcOrd="0" destOrd="0" presId="urn:microsoft.com/office/officeart/2009/layout/CircleArrowProcess"/>
    <dgm:cxn modelId="{8D4189C1-570B-42D7-AFB2-E59DC1EBCA11}" type="presParOf" srcId="{F4B07D8F-F7DE-44D1-A6A4-83C6FFFA8316}" destId="{B907F56A-E7D8-4081-A893-DEBCD886B83C}" srcOrd="1" destOrd="0" presId="urn:microsoft.com/office/officeart/2009/layout/CircleArrowProcess"/>
    <dgm:cxn modelId="{C43E833E-9275-409E-A4D3-4DFB39A5B8AD}" type="presParOf" srcId="{F4B07D8F-F7DE-44D1-A6A4-83C6FFFA8316}" destId="{034BFC71-3599-4188-8909-39556A01980D}" srcOrd="2" destOrd="0" presId="urn:microsoft.com/office/officeart/2009/layout/CircleArrowProcess"/>
    <dgm:cxn modelId="{0082E474-B854-40E6-AFDD-F43F032F9E0D}" type="presParOf" srcId="{034BFC71-3599-4188-8909-39556A01980D}" destId="{73196E1F-E3FC-4283-85BA-CA00EC020132}" srcOrd="0" destOrd="0" presId="urn:microsoft.com/office/officeart/2009/layout/CircleArrowProcess"/>
    <dgm:cxn modelId="{23D67D31-3ABF-471C-A2AF-448C60E1469D}" type="presParOf" srcId="{F4B07D8F-F7DE-44D1-A6A4-83C6FFFA8316}" destId="{F5A63319-21D4-49C5-8481-22EEFF78C690}" srcOrd="3" destOrd="0" presId="urn:microsoft.com/office/officeart/2009/layout/CircleArrowProcess"/>
    <dgm:cxn modelId="{A714590C-C93E-496A-B3AE-CA292AACEEE4}" type="presParOf" srcId="{F4B07D8F-F7DE-44D1-A6A4-83C6FFFA8316}" destId="{A8C3702F-78E7-4AE6-A76D-7F9A384E2A64}" srcOrd="4" destOrd="0" presId="urn:microsoft.com/office/officeart/2009/layout/CircleArrowProcess"/>
    <dgm:cxn modelId="{E2E98E3E-38EA-4BE7-9387-7955DB91842D}" type="presParOf" srcId="{A8C3702F-78E7-4AE6-A76D-7F9A384E2A64}" destId="{8101001B-E5EF-4622-A50E-D88F7FF009A1}" srcOrd="0" destOrd="0" presId="urn:microsoft.com/office/officeart/2009/layout/CircleArrowProcess"/>
    <dgm:cxn modelId="{293A6FB0-3AD8-4FB4-96CD-6C96E3A17164}" type="presParOf" srcId="{F4B07D8F-F7DE-44D1-A6A4-83C6FFFA8316}" destId="{9B47F1D7-B845-43CE-8493-B16DFCE697A4}"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7B4B040B-FC71-4D1B-9B44-599B73E3FE55}" type="doc">
      <dgm:prSet loTypeId="urn:microsoft.com/office/officeart/2005/8/layout/vList2" loCatId="list" qsTypeId="urn:microsoft.com/office/officeart/2005/8/quickstyle/simple1" qsCatId="simple" csTypeId="urn:microsoft.com/office/officeart/2005/8/colors/accent4_4" csCatId="accent4"/>
      <dgm:spPr/>
      <dgm:t>
        <a:bodyPr/>
        <a:lstStyle/>
        <a:p>
          <a:endParaRPr lang="pt-BR"/>
        </a:p>
      </dgm:t>
    </dgm:pt>
    <dgm:pt modelId="{E8A5C17F-7DC0-416A-AF11-A431236BB91E}">
      <dgm:prSet/>
      <dgm:spPr/>
      <dgm:t>
        <a:bodyPr/>
        <a:lstStyle/>
        <a:p>
          <a:pPr rtl="0"/>
          <a:r>
            <a:rPr lang="pt-BR" smtClean="0"/>
            <a:t>Fontes diversas de informações comprovaram o que Margulis pressentia: </a:t>
          </a:r>
          <a:r>
            <a:rPr lang="pt-BR" b="1" smtClean="0"/>
            <a:t>as bactérias residiam fora do núcleo, mas dentro das células de muitos protistas, leveduras e até plantas e animais</a:t>
          </a:r>
          <a:r>
            <a:rPr lang="pt-BR" smtClean="0"/>
            <a:t>. Ficou claro para ela que </a:t>
          </a:r>
          <a:r>
            <a:rPr lang="pt-BR" b="1" smtClean="0"/>
            <a:t>pelo menos três classes de organelas fechadas por membranas (plastídios, mitocôndrias e cílios), todas fora do núcleo, lembravam as bactérias em termos de comportamento e metabolismo</a:t>
          </a:r>
          <a:r>
            <a:rPr lang="pt-BR" smtClean="0"/>
            <a:t>. Para ela uma </a:t>
          </a:r>
          <a:r>
            <a:rPr lang="pt-BR" b="1" smtClean="0"/>
            <a:t>cianobactéria capturada</a:t>
          </a:r>
          <a:r>
            <a:rPr lang="pt-BR" smtClean="0"/>
            <a:t> que solta sua parede para residir e crescer confortavelmente no citoplasma de uma célula vegetal parecia ser exatamente a organela que todos denominavam </a:t>
          </a:r>
          <a:r>
            <a:rPr lang="pt-BR" b="1" smtClean="0"/>
            <a:t>cloroplasto</a:t>
          </a:r>
          <a:r>
            <a:rPr lang="pt-BR" smtClean="0"/>
            <a:t>. Margulis previu que o plastídio, nascido como bactéria capturada, deveria ter retido algum </a:t>
          </a:r>
          <a:r>
            <a:rPr lang="pt-BR" b="1" smtClean="0"/>
            <a:t>DNA bacteriano</a:t>
          </a:r>
          <a:r>
            <a:rPr lang="pt-BR" smtClean="0"/>
            <a:t>.</a:t>
          </a:r>
          <a:endParaRPr lang="pt-BR"/>
        </a:p>
      </dgm:t>
    </dgm:pt>
    <dgm:pt modelId="{04877C0D-36CC-44B7-91C2-C6B9632E7E36}" type="parTrans" cxnId="{48324F58-A30E-4B62-92F0-A77B0045D964}">
      <dgm:prSet/>
      <dgm:spPr/>
      <dgm:t>
        <a:bodyPr/>
        <a:lstStyle/>
        <a:p>
          <a:endParaRPr lang="pt-BR"/>
        </a:p>
      </dgm:t>
    </dgm:pt>
    <dgm:pt modelId="{1295CAFC-7754-4BF9-9BEF-F6334834E7C9}" type="sibTrans" cxnId="{48324F58-A30E-4B62-92F0-A77B0045D964}">
      <dgm:prSet/>
      <dgm:spPr/>
      <dgm:t>
        <a:bodyPr/>
        <a:lstStyle/>
        <a:p>
          <a:endParaRPr lang="pt-BR"/>
        </a:p>
      </dgm:t>
    </dgm:pt>
    <dgm:pt modelId="{ADA62B6A-F455-422C-99C7-AFE9D4F4987C}">
      <dgm:prSet/>
      <dgm:spPr/>
      <dgm:t>
        <a:bodyPr/>
        <a:lstStyle/>
        <a:p>
          <a:pPr rtl="0"/>
          <a:r>
            <a:rPr lang="pt-BR" smtClean="0"/>
            <a:t>A </a:t>
          </a:r>
          <a:r>
            <a:rPr lang="pt-BR" b="1" smtClean="0"/>
            <a:t>ideia principal da TES </a:t>
          </a:r>
          <a:r>
            <a:rPr lang="pt-BR" smtClean="0"/>
            <a:t>é que </a:t>
          </a:r>
          <a:r>
            <a:rPr lang="pt-BR" b="1" smtClean="0"/>
            <a:t>os genes extras no citoplasma</a:t>
          </a:r>
          <a:r>
            <a:rPr lang="pt-BR" smtClean="0"/>
            <a:t> de células com núcleo </a:t>
          </a:r>
          <a:r>
            <a:rPr lang="pt-BR" b="1" smtClean="0"/>
            <a:t>tiveram origem como genes bacterianos</a:t>
          </a:r>
          <a:r>
            <a:rPr lang="pt-BR" smtClean="0"/>
            <a:t>. </a:t>
          </a:r>
          <a:endParaRPr lang="pt-BR"/>
        </a:p>
      </dgm:t>
    </dgm:pt>
    <dgm:pt modelId="{88E61743-D2FB-47B9-BA3F-4321016DC8D6}" type="parTrans" cxnId="{C8D51E5A-8B8C-46B2-8C37-010F697AF3CA}">
      <dgm:prSet/>
      <dgm:spPr/>
      <dgm:t>
        <a:bodyPr/>
        <a:lstStyle/>
        <a:p>
          <a:endParaRPr lang="pt-BR"/>
        </a:p>
      </dgm:t>
    </dgm:pt>
    <dgm:pt modelId="{E2B89BC6-D352-4DBD-9476-E09563156301}" type="sibTrans" cxnId="{C8D51E5A-8B8C-46B2-8C37-010F697AF3CA}">
      <dgm:prSet/>
      <dgm:spPr/>
      <dgm:t>
        <a:bodyPr/>
        <a:lstStyle/>
        <a:p>
          <a:endParaRPr lang="pt-BR"/>
        </a:p>
      </dgm:t>
    </dgm:pt>
    <dgm:pt modelId="{31D0E0F0-CB20-49C1-914D-AE59AA3AFB15}">
      <dgm:prSet/>
      <dgm:spPr/>
      <dgm:t>
        <a:bodyPr/>
        <a:lstStyle/>
        <a:p>
          <a:pPr rtl="0"/>
          <a:r>
            <a:rPr lang="pt-BR" b="1" smtClean="0"/>
            <a:t>Nas décadas de 1970 e 1980</a:t>
          </a:r>
          <a:r>
            <a:rPr lang="pt-BR" smtClean="0"/>
            <a:t>, a TES recebeu diversas contribuições experimentais da biologia molecular, da genética e microscopia de alta potência que confirmaram que </a:t>
          </a:r>
          <a:r>
            <a:rPr lang="pt-BR" b="1" smtClean="0"/>
            <a:t>células com núcleo surgiram por meio de uma sequência específica de incorporações de diferentes tipos de bactérias</a:t>
          </a:r>
          <a:r>
            <a:rPr lang="pt-BR" smtClean="0"/>
            <a:t>.</a:t>
          </a:r>
          <a:endParaRPr lang="pt-BR"/>
        </a:p>
      </dgm:t>
    </dgm:pt>
    <dgm:pt modelId="{E0E9388B-0636-4E79-8A26-69B3B6A81E3F}" type="parTrans" cxnId="{6416782A-7E06-487F-A2C4-5D1D2F61D9B4}">
      <dgm:prSet/>
      <dgm:spPr/>
      <dgm:t>
        <a:bodyPr/>
        <a:lstStyle/>
        <a:p>
          <a:endParaRPr lang="pt-BR"/>
        </a:p>
      </dgm:t>
    </dgm:pt>
    <dgm:pt modelId="{0E276185-9BD7-4E66-9E1E-747FD0AC5C02}" type="sibTrans" cxnId="{6416782A-7E06-487F-A2C4-5D1D2F61D9B4}">
      <dgm:prSet/>
      <dgm:spPr/>
      <dgm:t>
        <a:bodyPr/>
        <a:lstStyle/>
        <a:p>
          <a:endParaRPr lang="pt-BR"/>
        </a:p>
      </dgm:t>
    </dgm:pt>
    <dgm:pt modelId="{B851A008-1106-44F5-9477-0103A38FB69E}" type="pres">
      <dgm:prSet presAssocID="{7B4B040B-FC71-4D1B-9B44-599B73E3FE55}" presName="linear" presStyleCnt="0">
        <dgm:presLayoutVars>
          <dgm:animLvl val="lvl"/>
          <dgm:resizeHandles val="exact"/>
        </dgm:presLayoutVars>
      </dgm:prSet>
      <dgm:spPr/>
    </dgm:pt>
    <dgm:pt modelId="{39CA0F29-404E-4B40-9298-E107CA6B0370}" type="pres">
      <dgm:prSet presAssocID="{E8A5C17F-7DC0-416A-AF11-A431236BB91E}" presName="parentText" presStyleLbl="node1" presStyleIdx="0" presStyleCnt="3">
        <dgm:presLayoutVars>
          <dgm:chMax val="0"/>
          <dgm:bulletEnabled val="1"/>
        </dgm:presLayoutVars>
      </dgm:prSet>
      <dgm:spPr/>
    </dgm:pt>
    <dgm:pt modelId="{4132C721-6B8C-43FE-83B8-6370CF17B18E}" type="pres">
      <dgm:prSet presAssocID="{1295CAFC-7754-4BF9-9BEF-F6334834E7C9}" presName="spacer" presStyleCnt="0"/>
      <dgm:spPr/>
    </dgm:pt>
    <dgm:pt modelId="{CB5D27BE-DC62-4D7B-AFF7-D14D67BE2499}" type="pres">
      <dgm:prSet presAssocID="{ADA62B6A-F455-422C-99C7-AFE9D4F4987C}" presName="parentText" presStyleLbl="node1" presStyleIdx="1" presStyleCnt="3">
        <dgm:presLayoutVars>
          <dgm:chMax val="0"/>
          <dgm:bulletEnabled val="1"/>
        </dgm:presLayoutVars>
      </dgm:prSet>
      <dgm:spPr/>
    </dgm:pt>
    <dgm:pt modelId="{639F4046-205E-45AF-9806-0323144691A1}" type="pres">
      <dgm:prSet presAssocID="{E2B89BC6-D352-4DBD-9476-E09563156301}" presName="spacer" presStyleCnt="0"/>
      <dgm:spPr/>
    </dgm:pt>
    <dgm:pt modelId="{340115B7-945C-4D01-8041-22667F1F3C10}" type="pres">
      <dgm:prSet presAssocID="{31D0E0F0-CB20-49C1-914D-AE59AA3AFB15}" presName="parentText" presStyleLbl="node1" presStyleIdx="2" presStyleCnt="3">
        <dgm:presLayoutVars>
          <dgm:chMax val="0"/>
          <dgm:bulletEnabled val="1"/>
        </dgm:presLayoutVars>
      </dgm:prSet>
      <dgm:spPr/>
    </dgm:pt>
  </dgm:ptLst>
  <dgm:cxnLst>
    <dgm:cxn modelId="{E1709F7E-BC2B-4FC9-AAE9-10F385884138}" type="presOf" srcId="{E8A5C17F-7DC0-416A-AF11-A431236BB91E}" destId="{39CA0F29-404E-4B40-9298-E107CA6B0370}" srcOrd="0" destOrd="0" presId="urn:microsoft.com/office/officeart/2005/8/layout/vList2"/>
    <dgm:cxn modelId="{6416782A-7E06-487F-A2C4-5D1D2F61D9B4}" srcId="{7B4B040B-FC71-4D1B-9B44-599B73E3FE55}" destId="{31D0E0F0-CB20-49C1-914D-AE59AA3AFB15}" srcOrd="2" destOrd="0" parTransId="{E0E9388B-0636-4E79-8A26-69B3B6A81E3F}" sibTransId="{0E276185-9BD7-4E66-9E1E-747FD0AC5C02}"/>
    <dgm:cxn modelId="{79B54CBB-3FFC-4D5F-B2FE-FA90FE321ED4}" type="presOf" srcId="{7B4B040B-FC71-4D1B-9B44-599B73E3FE55}" destId="{B851A008-1106-44F5-9477-0103A38FB69E}" srcOrd="0" destOrd="0" presId="urn:microsoft.com/office/officeart/2005/8/layout/vList2"/>
    <dgm:cxn modelId="{48324F58-A30E-4B62-92F0-A77B0045D964}" srcId="{7B4B040B-FC71-4D1B-9B44-599B73E3FE55}" destId="{E8A5C17F-7DC0-416A-AF11-A431236BB91E}" srcOrd="0" destOrd="0" parTransId="{04877C0D-36CC-44B7-91C2-C6B9632E7E36}" sibTransId="{1295CAFC-7754-4BF9-9BEF-F6334834E7C9}"/>
    <dgm:cxn modelId="{89D165FE-7EE0-4A37-B7CD-506D97040D0E}" type="presOf" srcId="{ADA62B6A-F455-422C-99C7-AFE9D4F4987C}" destId="{CB5D27BE-DC62-4D7B-AFF7-D14D67BE2499}" srcOrd="0" destOrd="0" presId="urn:microsoft.com/office/officeart/2005/8/layout/vList2"/>
    <dgm:cxn modelId="{C8D51E5A-8B8C-46B2-8C37-010F697AF3CA}" srcId="{7B4B040B-FC71-4D1B-9B44-599B73E3FE55}" destId="{ADA62B6A-F455-422C-99C7-AFE9D4F4987C}" srcOrd="1" destOrd="0" parTransId="{88E61743-D2FB-47B9-BA3F-4321016DC8D6}" sibTransId="{E2B89BC6-D352-4DBD-9476-E09563156301}"/>
    <dgm:cxn modelId="{7D88DA10-B91F-424C-9255-C5A456F6409F}" type="presOf" srcId="{31D0E0F0-CB20-49C1-914D-AE59AA3AFB15}" destId="{340115B7-945C-4D01-8041-22667F1F3C10}" srcOrd="0" destOrd="0" presId="urn:microsoft.com/office/officeart/2005/8/layout/vList2"/>
    <dgm:cxn modelId="{5D868A58-2F4F-4029-803B-7406D7780CE3}" type="presParOf" srcId="{B851A008-1106-44F5-9477-0103A38FB69E}" destId="{39CA0F29-404E-4B40-9298-E107CA6B0370}" srcOrd="0" destOrd="0" presId="urn:microsoft.com/office/officeart/2005/8/layout/vList2"/>
    <dgm:cxn modelId="{DCF2841B-DB36-4194-869F-82095AEB3547}" type="presParOf" srcId="{B851A008-1106-44F5-9477-0103A38FB69E}" destId="{4132C721-6B8C-43FE-83B8-6370CF17B18E}" srcOrd="1" destOrd="0" presId="urn:microsoft.com/office/officeart/2005/8/layout/vList2"/>
    <dgm:cxn modelId="{3D396EA0-2F9E-4137-97BD-3D5DE5FEA39B}" type="presParOf" srcId="{B851A008-1106-44F5-9477-0103A38FB69E}" destId="{CB5D27BE-DC62-4D7B-AFF7-D14D67BE2499}" srcOrd="2" destOrd="0" presId="urn:microsoft.com/office/officeart/2005/8/layout/vList2"/>
    <dgm:cxn modelId="{70DB9F39-CDD4-4DB2-B72A-96FABEB007FD}" type="presParOf" srcId="{B851A008-1106-44F5-9477-0103A38FB69E}" destId="{639F4046-205E-45AF-9806-0323144691A1}" srcOrd="3" destOrd="0" presId="urn:microsoft.com/office/officeart/2005/8/layout/vList2"/>
    <dgm:cxn modelId="{1E9C630F-80D6-46BC-AE71-82F2024033ED}" type="presParOf" srcId="{B851A008-1106-44F5-9477-0103A38FB69E}" destId="{340115B7-945C-4D01-8041-22667F1F3C1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7C98A13A-F65D-4D10-ADEE-81560F2F65D6}"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pt-BR"/>
        </a:p>
      </dgm:t>
    </dgm:pt>
    <dgm:pt modelId="{9C6AD15D-0EBE-4A25-A69C-1CD5AB9E6B23}">
      <dgm:prSet phldrT="[Texto]"/>
      <dgm:spPr>
        <a:solidFill>
          <a:srgbClr val="C838A9"/>
        </a:solidFill>
      </dgm:spPr>
      <dgm:t>
        <a:bodyPr/>
        <a:lstStyle/>
        <a:p>
          <a:r>
            <a:rPr lang="pt-BR" dirty="0" smtClean="0"/>
            <a:t>Os genes extras no citoplasma de células nucleadas tiveram origem como genes bacterianos.</a:t>
          </a:r>
          <a:endParaRPr lang="pt-BR" dirty="0"/>
        </a:p>
      </dgm:t>
    </dgm:pt>
    <dgm:pt modelId="{52FA2766-3F7E-4B7C-8544-43B63EE0BAD2}" type="parTrans" cxnId="{554C10DD-DC45-4E5E-941A-CE47C34076C2}">
      <dgm:prSet/>
      <dgm:spPr/>
      <dgm:t>
        <a:bodyPr/>
        <a:lstStyle/>
        <a:p>
          <a:endParaRPr lang="pt-BR"/>
        </a:p>
      </dgm:t>
    </dgm:pt>
    <dgm:pt modelId="{0AD48AB8-9B2B-4164-A7AA-45923C6598E3}" type="sibTrans" cxnId="{554C10DD-DC45-4E5E-941A-CE47C34076C2}">
      <dgm:prSet/>
      <dgm:spPr/>
      <dgm:t>
        <a:bodyPr/>
        <a:lstStyle/>
        <a:p>
          <a:endParaRPr lang="pt-BR"/>
        </a:p>
      </dgm:t>
    </dgm:pt>
    <dgm:pt modelId="{2E71AAC8-AA81-4407-9E0B-43B188A87EE1}">
      <dgm:prSet phldrT="[Texto]"/>
      <dgm:spPr>
        <a:solidFill>
          <a:srgbClr val="00B050"/>
        </a:solidFill>
      </dgm:spPr>
      <dgm:t>
        <a:bodyPr/>
        <a:lstStyle/>
        <a:p>
          <a:r>
            <a:rPr lang="pt-BR" dirty="0" smtClean="0"/>
            <a:t>Um sequencia específica de incorporações simbióticas de vários tipos de bactérias levou a formação da célula nucleada.</a:t>
          </a:r>
          <a:endParaRPr lang="pt-BR" dirty="0"/>
        </a:p>
      </dgm:t>
    </dgm:pt>
    <dgm:pt modelId="{A1A32218-EDE7-428B-912C-61A23F0469F3}" type="parTrans" cxnId="{B2A7F4CC-85C7-49BD-9272-BE451C35B7B5}">
      <dgm:prSet/>
      <dgm:spPr/>
      <dgm:t>
        <a:bodyPr/>
        <a:lstStyle/>
        <a:p>
          <a:endParaRPr lang="pt-BR"/>
        </a:p>
      </dgm:t>
    </dgm:pt>
    <dgm:pt modelId="{05829208-0D72-42F4-A2E9-83E9AEEA370B}" type="sibTrans" cxnId="{B2A7F4CC-85C7-49BD-9272-BE451C35B7B5}">
      <dgm:prSet/>
      <dgm:spPr/>
      <dgm:t>
        <a:bodyPr/>
        <a:lstStyle/>
        <a:p>
          <a:endParaRPr lang="pt-BR"/>
        </a:p>
      </dgm:t>
    </dgm:pt>
    <dgm:pt modelId="{9D3B3E76-7B2B-4C66-BDB8-020EC7977A68}">
      <dgm:prSet phldrT="[Texto]"/>
      <dgm:spPr/>
      <dgm:t>
        <a:bodyPr/>
        <a:lstStyle/>
        <a:p>
          <a:r>
            <a:rPr lang="pt-BR" dirty="0" smtClean="0"/>
            <a:t>Essa endossimbiose sequencial de bactérias simbiontes deu origem às organelas: cílios, mitocôndrias e plastídios (cloroplastos). </a:t>
          </a:r>
          <a:endParaRPr lang="pt-BR" dirty="0"/>
        </a:p>
      </dgm:t>
    </dgm:pt>
    <dgm:pt modelId="{EE7DA813-6579-4B34-8213-039F7589E5DE}" type="parTrans" cxnId="{F0747892-F258-4852-A21B-929A570B6659}">
      <dgm:prSet/>
      <dgm:spPr/>
      <dgm:t>
        <a:bodyPr/>
        <a:lstStyle/>
        <a:p>
          <a:endParaRPr lang="pt-BR"/>
        </a:p>
      </dgm:t>
    </dgm:pt>
    <dgm:pt modelId="{5698AC57-3075-48DD-B8B4-4810CE82901A}" type="sibTrans" cxnId="{F0747892-F258-4852-A21B-929A570B6659}">
      <dgm:prSet/>
      <dgm:spPr/>
      <dgm:t>
        <a:bodyPr/>
        <a:lstStyle/>
        <a:p>
          <a:endParaRPr lang="pt-BR"/>
        </a:p>
      </dgm:t>
    </dgm:pt>
    <dgm:pt modelId="{C301CE56-4941-4846-8E4D-5412C44AF2CF}" type="pres">
      <dgm:prSet presAssocID="{7C98A13A-F65D-4D10-ADEE-81560F2F65D6}" presName="outerComposite" presStyleCnt="0">
        <dgm:presLayoutVars>
          <dgm:chMax val="5"/>
          <dgm:dir/>
          <dgm:resizeHandles val="exact"/>
        </dgm:presLayoutVars>
      </dgm:prSet>
      <dgm:spPr/>
      <dgm:t>
        <a:bodyPr/>
        <a:lstStyle/>
        <a:p>
          <a:endParaRPr lang="pt-BR"/>
        </a:p>
      </dgm:t>
    </dgm:pt>
    <dgm:pt modelId="{BD01AF5B-57EA-497B-8888-2F58A11E421E}" type="pres">
      <dgm:prSet presAssocID="{7C98A13A-F65D-4D10-ADEE-81560F2F65D6}" presName="dummyMaxCanvas" presStyleCnt="0">
        <dgm:presLayoutVars/>
      </dgm:prSet>
      <dgm:spPr/>
    </dgm:pt>
    <dgm:pt modelId="{CEC47D42-1953-4FB6-9994-B0228D4EC872}" type="pres">
      <dgm:prSet presAssocID="{7C98A13A-F65D-4D10-ADEE-81560F2F65D6}" presName="ThreeNodes_1" presStyleLbl="node1" presStyleIdx="0" presStyleCnt="3">
        <dgm:presLayoutVars>
          <dgm:bulletEnabled val="1"/>
        </dgm:presLayoutVars>
      </dgm:prSet>
      <dgm:spPr/>
      <dgm:t>
        <a:bodyPr/>
        <a:lstStyle/>
        <a:p>
          <a:endParaRPr lang="pt-BR"/>
        </a:p>
      </dgm:t>
    </dgm:pt>
    <dgm:pt modelId="{621500B5-94CF-42E1-9E16-125B40047459}" type="pres">
      <dgm:prSet presAssocID="{7C98A13A-F65D-4D10-ADEE-81560F2F65D6}" presName="ThreeNodes_2" presStyleLbl="node1" presStyleIdx="1" presStyleCnt="3">
        <dgm:presLayoutVars>
          <dgm:bulletEnabled val="1"/>
        </dgm:presLayoutVars>
      </dgm:prSet>
      <dgm:spPr/>
      <dgm:t>
        <a:bodyPr/>
        <a:lstStyle/>
        <a:p>
          <a:endParaRPr lang="pt-BR"/>
        </a:p>
      </dgm:t>
    </dgm:pt>
    <dgm:pt modelId="{8F0034B1-C167-48CE-BFCF-BA2039A38BEF}" type="pres">
      <dgm:prSet presAssocID="{7C98A13A-F65D-4D10-ADEE-81560F2F65D6}" presName="ThreeNodes_3" presStyleLbl="node1" presStyleIdx="2" presStyleCnt="3">
        <dgm:presLayoutVars>
          <dgm:bulletEnabled val="1"/>
        </dgm:presLayoutVars>
      </dgm:prSet>
      <dgm:spPr/>
      <dgm:t>
        <a:bodyPr/>
        <a:lstStyle/>
        <a:p>
          <a:endParaRPr lang="pt-BR"/>
        </a:p>
      </dgm:t>
    </dgm:pt>
    <dgm:pt modelId="{243BAF8B-2BEA-4EB5-8C07-BD3384AA89BB}" type="pres">
      <dgm:prSet presAssocID="{7C98A13A-F65D-4D10-ADEE-81560F2F65D6}" presName="ThreeConn_1-2" presStyleLbl="fgAccFollowNode1" presStyleIdx="0" presStyleCnt="2">
        <dgm:presLayoutVars>
          <dgm:bulletEnabled val="1"/>
        </dgm:presLayoutVars>
      </dgm:prSet>
      <dgm:spPr/>
      <dgm:t>
        <a:bodyPr/>
        <a:lstStyle/>
        <a:p>
          <a:endParaRPr lang="pt-BR"/>
        </a:p>
      </dgm:t>
    </dgm:pt>
    <dgm:pt modelId="{EF264835-EDD1-479E-B652-90D63A92C53B}" type="pres">
      <dgm:prSet presAssocID="{7C98A13A-F65D-4D10-ADEE-81560F2F65D6}" presName="ThreeConn_2-3" presStyleLbl="fgAccFollowNode1" presStyleIdx="1" presStyleCnt="2">
        <dgm:presLayoutVars>
          <dgm:bulletEnabled val="1"/>
        </dgm:presLayoutVars>
      </dgm:prSet>
      <dgm:spPr/>
      <dgm:t>
        <a:bodyPr/>
        <a:lstStyle/>
        <a:p>
          <a:endParaRPr lang="pt-BR"/>
        </a:p>
      </dgm:t>
    </dgm:pt>
    <dgm:pt modelId="{8ED16925-C825-4830-8BE3-95CBBF913BA3}" type="pres">
      <dgm:prSet presAssocID="{7C98A13A-F65D-4D10-ADEE-81560F2F65D6}" presName="ThreeNodes_1_text" presStyleLbl="node1" presStyleIdx="2" presStyleCnt="3">
        <dgm:presLayoutVars>
          <dgm:bulletEnabled val="1"/>
        </dgm:presLayoutVars>
      </dgm:prSet>
      <dgm:spPr/>
      <dgm:t>
        <a:bodyPr/>
        <a:lstStyle/>
        <a:p>
          <a:endParaRPr lang="pt-BR"/>
        </a:p>
      </dgm:t>
    </dgm:pt>
    <dgm:pt modelId="{9D87738D-9A11-4247-8373-EF97FC7DAF5C}" type="pres">
      <dgm:prSet presAssocID="{7C98A13A-F65D-4D10-ADEE-81560F2F65D6}" presName="ThreeNodes_2_text" presStyleLbl="node1" presStyleIdx="2" presStyleCnt="3">
        <dgm:presLayoutVars>
          <dgm:bulletEnabled val="1"/>
        </dgm:presLayoutVars>
      </dgm:prSet>
      <dgm:spPr/>
      <dgm:t>
        <a:bodyPr/>
        <a:lstStyle/>
        <a:p>
          <a:endParaRPr lang="pt-BR"/>
        </a:p>
      </dgm:t>
    </dgm:pt>
    <dgm:pt modelId="{8BE027E6-31DB-4E5B-967D-3B715D3C81D9}" type="pres">
      <dgm:prSet presAssocID="{7C98A13A-F65D-4D10-ADEE-81560F2F65D6}" presName="ThreeNodes_3_text" presStyleLbl="node1" presStyleIdx="2" presStyleCnt="3">
        <dgm:presLayoutVars>
          <dgm:bulletEnabled val="1"/>
        </dgm:presLayoutVars>
      </dgm:prSet>
      <dgm:spPr/>
      <dgm:t>
        <a:bodyPr/>
        <a:lstStyle/>
        <a:p>
          <a:endParaRPr lang="pt-BR"/>
        </a:p>
      </dgm:t>
    </dgm:pt>
  </dgm:ptLst>
  <dgm:cxnLst>
    <dgm:cxn modelId="{554C10DD-DC45-4E5E-941A-CE47C34076C2}" srcId="{7C98A13A-F65D-4D10-ADEE-81560F2F65D6}" destId="{9C6AD15D-0EBE-4A25-A69C-1CD5AB9E6B23}" srcOrd="0" destOrd="0" parTransId="{52FA2766-3F7E-4B7C-8544-43B63EE0BAD2}" sibTransId="{0AD48AB8-9B2B-4164-A7AA-45923C6598E3}"/>
    <dgm:cxn modelId="{6385FF3C-5E65-4BE1-8DB9-79EC5BE3B3DE}" type="presOf" srcId="{05829208-0D72-42F4-A2E9-83E9AEEA370B}" destId="{EF264835-EDD1-479E-B652-90D63A92C53B}" srcOrd="0" destOrd="0" presId="urn:microsoft.com/office/officeart/2005/8/layout/vProcess5"/>
    <dgm:cxn modelId="{40103F00-0DB1-4D7B-95DF-ECE7F434DBF1}" type="presOf" srcId="{2E71AAC8-AA81-4407-9E0B-43B188A87EE1}" destId="{621500B5-94CF-42E1-9E16-125B40047459}" srcOrd="0" destOrd="0" presId="urn:microsoft.com/office/officeart/2005/8/layout/vProcess5"/>
    <dgm:cxn modelId="{540B65D0-46CD-46FE-814B-9D9A433AACC4}" type="presOf" srcId="{9C6AD15D-0EBE-4A25-A69C-1CD5AB9E6B23}" destId="{CEC47D42-1953-4FB6-9994-B0228D4EC872}" srcOrd="0" destOrd="0" presId="urn:microsoft.com/office/officeart/2005/8/layout/vProcess5"/>
    <dgm:cxn modelId="{69C4F41F-F30F-46A6-98A2-A85E37592DF2}" type="presOf" srcId="{7C98A13A-F65D-4D10-ADEE-81560F2F65D6}" destId="{C301CE56-4941-4846-8E4D-5412C44AF2CF}" srcOrd="0" destOrd="0" presId="urn:microsoft.com/office/officeart/2005/8/layout/vProcess5"/>
    <dgm:cxn modelId="{5BBA83AD-BF34-4E9C-A8F3-1B42E47290E0}" type="presOf" srcId="{9D3B3E76-7B2B-4C66-BDB8-020EC7977A68}" destId="{8F0034B1-C167-48CE-BFCF-BA2039A38BEF}" srcOrd="0" destOrd="0" presId="urn:microsoft.com/office/officeart/2005/8/layout/vProcess5"/>
    <dgm:cxn modelId="{397074FC-81E9-413D-AD20-CDD8186349CD}" type="presOf" srcId="{9D3B3E76-7B2B-4C66-BDB8-020EC7977A68}" destId="{8BE027E6-31DB-4E5B-967D-3B715D3C81D9}" srcOrd="1" destOrd="0" presId="urn:microsoft.com/office/officeart/2005/8/layout/vProcess5"/>
    <dgm:cxn modelId="{B2A7F4CC-85C7-49BD-9272-BE451C35B7B5}" srcId="{7C98A13A-F65D-4D10-ADEE-81560F2F65D6}" destId="{2E71AAC8-AA81-4407-9E0B-43B188A87EE1}" srcOrd="1" destOrd="0" parTransId="{A1A32218-EDE7-428B-912C-61A23F0469F3}" sibTransId="{05829208-0D72-42F4-A2E9-83E9AEEA370B}"/>
    <dgm:cxn modelId="{F09208FD-52AC-4D07-93E5-F9EEA2EB7543}" type="presOf" srcId="{2E71AAC8-AA81-4407-9E0B-43B188A87EE1}" destId="{9D87738D-9A11-4247-8373-EF97FC7DAF5C}" srcOrd="1" destOrd="0" presId="urn:microsoft.com/office/officeart/2005/8/layout/vProcess5"/>
    <dgm:cxn modelId="{9F24FBD6-0A7E-4AD2-AEB2-2E189BB9291F}" type="presOf" srcId="{0AD48AB8-9B2B-4164-A7AA-45923C6598E3}" destId="{243BAF8B-2BEA-4EB5-8C07-BD3384AA89BB}" srcOrd="0" destOrd="0" presId="urn:microsoft.com/office/officeart/2005/8/layout/vProcess5"/>
    <dgm:cxn modelId="{F0747892-F258-4852-A21B-929A570B6659}" srcId="{7C98A13A-F65D-4D10-ADEE-81560F2F65D6}" destId="{9D3B3E76-7B2B-4C66-BDB8-020EC7977A68}" srcOrd="2" destOrd="0" parTransId="{EE7DA813-6579-4B34-8213-039F7589E5DE}" sibTransId="{5698AC57-3075-48DD-B8B4-4810CE82901A}"/>
    <dgm:cxn modelId="{E5F16A2D-BB91-4BE2-966F-3A09C89A6B14}" type="presOf" srcId="{9C6AD15D-0EBE-4A25-A69C-1CD5AB9E6B23}" destId="{8ED16925-C825-4830-8BE3-95CBBF913BA3}" srcOrd="1" destOrd="0" presId="urn:microsoft.com/office/officeart/2005/8/layout/vProcess5"/>
    <dgm:cxn modelId="{41AD9592-4CD3-471D-9B99-7C5A1FEBC75C}" type="presParOf" srcId="{C301CE56-4941-4846-8E4D-5412C44AF2CF}" destId="{BD01AF5B-57EA-497B-8888-2F58A11E421E}" srcOrd="0" destOrd="0" presId="urn:microsoft.com/office/officeart/2005/8/layout/vProcess5"/>
    <dgm:cxn modelId="{06D7130E-9A17-40BD-B990-BB6858A238EB}" type="presParOf" srcId="{C301CE56-4941-4846-8E4D-5412C44AF2CF}" destId="{CEC47D42-1953-4FB6-9994-B0228D4EC872}" srcOrd="1" destOrd="0" presId="urn:microsoft.com/office/officeart/2005/8/layout/vProcess5"/>
    <dgm:cxn modelId="{7F2A6A88-2EFE-4BAF-B34A-00D0A878D616}" type="presParOf" srcId="{C301CE56-4941-4846-8E4D-5412C44AF2CF}" destId="{621500B5-94CF-42E1-9E16-125B40047459}" srcOrd="2" destOrd="0" presId="urn:microsoft.com/office/officeart/2005/8/layout/vProcess5"/>
    <dgm:cxn modelId="{BA0BC9B5-DD4E-4ED6-A716-5E531DD1319C}" type="presParOf" srcId="{C301CE56-4941-4846-8E4D-5412C44AF2CF}" destId="{8F0034B1-C167-48CE-BFCF-BA2039A38BEF}" srcOrd="3" destOrd="0" presId="urn:microsoft.com/office/officeart/2005/8/layout/vProcess5"/>
    <dgm:cxn modelId="{359D2B2B-1EC7-4C15-8E98-6EEECFD02BBB}" type="presParOf" srcId="{C301CE56-4941-4846-8E4D-5412C44AF2CF}" destId="{243BAF8B-2BEA-4EB5-8C07-BD3384AA89BB}" srcOrd="4" destOrd="0" presId="urn:microsoft.com/office/officeart/2005/8/layout/vProcess5"/>
    <dgm:cxn modelId="{079E0A1B-E0EE-4C4D-950C-FB335D8D9C68}" type="presParOf" srcId="{C301CE56-4941-4846-8E4D-5412C44AF2CF}" destId="{EF264835-EDD1-479E-B652-90D63A92C53B}" srcOrd="5" destOrd="0" presId="urn:microsoft.com/office/officeart/2005/8/layout/vProcess5"/>
    <dgm:cxn modelId="{A7397BF3-D504-410A-A465-DC242D9D8567}" type="presParOf" srcId="{C301CE56-4941-4846-8E4D-5412C44AF2CF}" destId="{8ED16925-C825-4830-8BE3-95CBBF913BA3}" srcOrd="6" destOrd="0" presId="urn:microsoft.com/office/officeart/2005/8/layout/vProcess5"/>
    <dgm:cxn modelId="{713707A8-1C0F-4337-8C12-78C306B66806}" type="presParOf" srcId="{C301CE56-4941-4846-8E4D-5412C44AF2CF}" destId="{9D87738D-9A11-4247-8373-EF97FC7DAF5C}" srcOrd="7" destOrd="0" presId="urn:microsoft.com/office/officeart/2005/8/layout/vProcess5"/>
    <dgm:cxn modelId="{CC49FDF4-A94D-4739-A21A-19B6CEC4F227}" type="presParOf" srcId="{C301CE56-4941-4846-8E4D-5412C44AF2CF}" destId="{8BE027E6-31DB-4E5B-967D-3B715D3C81D9}"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DB8A6BE9-D4C2-47B2-931B-91E4ED4704B3}"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pt-BR"/>
        </a:p>
      </dgm:t>
    </dgm:pt>
    <dgm:pt modelId="{4528DAAB-D0F0-4EA6-B2DB-B0274FB60A27}">
      <dgm:prSet/>
      <dgm:spPr/>
      <dgm:t>
        <a:bodyPr/>
        <a:lstStyle/>
        <a:p>
          <a:pPr rtl="0"/>
          <a:r>
            <a:rPr lang="pt-BR" b="1" smtClean="0"/>
            <a:t>A tendência da vida “independente” é se aglomerar e ressurgir em uma nova totalidade em um nível mais elevado e maior de organização.</a:t>
          </a:r>
          <a:endParaRPr lang="pt-BR"/>
        </a:p>
      </dgm:t>
    </dgm:pt>
    <dgm:pt modelId="{3EAD558A-4846-43C1-A3F5-52BB2949318C}" type="parTrans" cxnId="{DFBCD753-7FFC-440D-8FC6-55F953E6B745}">
      <dgm:prSet/>
      <dgm:spPr/>
      <dgm:t>
        <a:bodyPr/>
        <a:lstStyle/>
        <a:p>
          <a:endParaRPr lang="pt-BR"/>
        </a:p>
      </dgm:t>
    </dgm:pt>
    <dgm:pt modelId="{BD66907E-ACA6-4CC7-B7FB-3ECEAB614603}" type="sibTrans" cxnId="{DFBCD753-7FFC-440D-8FC6-55F953E6B745}">
      <dgm:prSet/>
      <dgm:spPr/>
      <dgm:t>
        <a:bodyPr/>
        <a:lstStyle/>
        <a:p>
          <a:endParaRPr lang="pt-BR"/>
        </a:p>
      </dgm:t>
    </dgm:pt>
    <dgm:pt modelId="{116C7D4A-6172-47B7-8A35-F55AE1C55A01}">
      <dgm:prSet/>
      <dgm:spPr/>
      <dgm:t>
        <a:bodyPr/>
        <a:lstStyle/>
        <a:p>
          <a:pPr rtl="0"/>
          <a:r>
            <a:rPr lang="pt-BR" smtClean="0"/>
            <a:t>Margulis e seus alunos da Universidade de Massachusetts descobriram um exemplo de </a:t>
          </a:r>
          <a:r>
            <a:rPr lang="pt-BR" b="1" smtClean="0"/>
            <a:t>individualidade emergente</a:t>
          </a:r>
          <a:r>
            <a:rPr lang="pt-BR" smtClean="0"/>
            <a:t>. Trata-se do </a:t>
          </a:r>
          <a:r>
            <a:rPr lang="pt-BR" i="1" smtClean="0"/>
            <a:t>Ophrydium</a:t>
          </a:r>
          <a:r>
            <a:rPr lang="pt-BR" smtClean="0"/>
            <a:t>, uma espuma de água doce parada que, a um olhar mais atento parece ser composta de contáveis corpos de “bolas de gelatina” verde. A maior bola de gelatina verde “individual” é composta de “indivíduos” menores em forma de cone ativamente contráteis. Estes, por sua vez, são compósitos: </a:t>
          </a:r>
          <a:r>
            <a:rPr lang="pt-BR" i="1" smtClean="0"/>
            <a:t>Chlorellas</a:t>
          </a:r>
          <a:r>
            <a:rPr lang="pt-BR" smtClean="0"/>
            <a:t> verdes vivem dentro de ciliados, todas dispostas em fileiras. Dentro de cada cone de cabeça para baixo há centenas de simbiontes esféricos, células de </a:t>
          </a:r>
          <a:r>
            <a:rPr lang="pt-BR" i="1" smtClean="0"/>
            <a:t>Chlorella</a:t>
          </a:r>
          <a:r>
            <a:rPr lang="pt-BR" smtClean="0"/>
            <a:t>. A </a:t>
          </a:r>
          <a:r>
            <a:rPr lang="pt-BR" i="1" smtClean="0"/>
            <a:t>Chlorella</a:t>
          </a:r>
          <a:r>
            <a:rPr lang="pt-BR" smtClean="0"/>
            <a:t> é uma alga verde comum; as algas do </a:t>
          </a:r>
          <a:r>
            <a:rPr lang="pt-BR" i="1" smtClean="0"/>
            <a:t>Ophrydium</a:t>
          </a:r>
          <a:r>
            <a:rPr lang="pt-BR" smtClean="0"/>
            <a:t> são colocadas a serviço da comunidade de bolas de gelatina. Cada “organismo individual” desta “espécie” é na verdade um grupo, um complexo simbiótico, um pacote de micróbios fechados por membranas que se assemelha e age como um indivíduo.</a:t>
          </a:r>
          <a:endParaRPr lang="pt-BR"/>
        </a:p>
      </dgm:t>
    </dgm:pt>
    <dgm:pt modelId="{63BC9F92-0D6E-4B9F-B45C-57F74373B0E8}" type="parTrans" cxnId="{ECF88CF2-338D-43CA-BA16-BD76FFA48459}">
      <dgm:prSet/>
      <dgm:spPr/>
      <dgm:t>
        <a:bodyPr/>
        <a:lstStyle/>
        <a:p>
          <a:endParaRPr lang="pt-BR"/>
        </a:p>
      </dgm:t>
    </dgm:pt>
    <dgm:pt modelId="{01E77AC2-DAA7-4EA0-8718-DA9C14EE448A}" type="sibTrans" cxnId="{ECF88CF2-338D-43CA-BA16-BD76FFA48459}">
      <dgm:prSet/>
      <dgm:spPr/>
      <dgm:t>
        <a:bodyPr/>
        <a:lstStyle/>
        <a:p>
          <a:endParaRPr lang="pt-BR"/>
        </a:p>
      </dgm:t>
    </dgm:pt>
    <dgm:pt modelId="{E595E4F9-9394-4F1C-8228-A2C0BA0B9B09}" type="pres">
      <dgm:prSet presAssocID="{DB8A6BE9-D4C2-47B2-931B-91E4ED4704B3}" presName="linear" presStyleCnt="0">
        <dgm:presLayoutVars>
          <dgm:animLvl val="lvl"/>
          <dgm:resizeHandles val="exact"/>
        </dgm:presLayoutVars>
      </dgm:prSet>
      <dgm:spPr/>
    </dgm:pt>
    <dgm:pt modelId="{B70BC29C-2585-45A1-A4D6-E052812E78D1}" type="pres">
      <dgm:prSet presAssocID="{4528DAAB-D0F0-4EA6-B2DB-B0274FB60A27}" presName="parentText" presStyleLbl="node1" presStyleIdx="0" presStyleCnt="2">
        <dgm:presLayoutVars>
          <dgm:chMax val="0"/>
          <dgm:bulletEnabled val="1"/>
        </dgm:presLayoutVars>
      </dgm:prSet>
      <dgm:spPr/>
    </dgm:pt>
    <dgm:pt modelId="{4D41096E-94D3-404E-9D4C-C98EE2C7C3C4}" type="pres">
      <dgm:prSet presAssocID="{BD66907E-ACA6-4CC7-B7FB-3ECEAB614603}" presName="spacer" presStyleCnt="0"/>
      <dgm:spPr/>
    </dgm:pt>
    <dgm:pt modelId="{809320D7-586E-437A-AAA3-548545F75BC4}" type="pres">
      <dgm:prSet presAssocID="{116C7D4A-6172-47B7-8A35-F55AE1C55A01}" presName="parentText" presStyleLbl="node1" presStyleIdx="1" presStyleCnt="2">
        <dgm:presLayoutVars>
          <dgm:chMax val="0"/>
          <dgm:bulletEnabled val="1"/>
        </dgm:presLayoutVars>
      </dgm:prSet>
      <dgm:spPr/>
    </dgm:pt>
  </dgm:ptLst>
  <dgm:cxnLst>
    <dgm:cxn modelId="{ECF88CF2-338D-43CA-BA16-BD76FFA48459}" srcId="{DB8A6BE9-D4C2-47B2-931B-91E4ED4704B3}" destId="{116C7D4A-6172-47B7-8A35-F55AE1C55A01}" srcOrd="1" destOrd="0" parTransId="{63BC9F92-0D6E-4B9F-B45C-57F74373B0E8}" sibTransId="{01E77AC2-DAA7-4EA0-8718-DA9C14EE448A}"/>
    <dgm:cxn modelId="{DFBCD753-7FFC-440D-8FC6-55F953E6B745}" srcId="{DB8A6BE9-D4C2-47B2-931B-91E4ED4704B3}" destId="{4528DAAB-D0F0-4EA6-B2DB-B0274FB60A27}" srcOrd="0" destOrd="0" parTransId="{3EAD558A-4846-43C1-A3F5-52BB2949318C}" sibTransId="{BD66907E-ACA6-4CC7-B7FB-3ECEAB614603}"/>
    <dgm:cxn modelId="{37D5D65E-2DEB-4FB9-B7A3-8E81206ED197}" type="presOf" srcId="{DB8A6BE9-D4C2-47B2-931B-91E4ED4704B3}" destId="{E595E4F9-9394-4F1C-8228-A2C0BA0B9B09}" srcOrd="0" destOrd="0" presId="urn:microsoft.com/office/officeart/2005/8/layout/vList2"/>
    <dgm:cxn modelId="{98E233D3-0AD1-4E6E-ADF0-F610355EF2B7}" type="presOf" srcId="{4528DAAB-D0F0-4EA6-B2DB-B0274FB60A27}" destId="{B70BC29C-2585-45A1-A4D6-E052812E78D1}" srcOrd="0" destOrd="0" presId="urn:microsoft.com/office/officeart/2005/8/layout/vList2"/>
    <dgm:cxn modelId="{C2903A52-3762-447F-B356-BFAD0064CF3B}" type="presOf" srcId="{116C7D4A-6172-47B7-8A35-F55AE1C55A01}" destId="{809320D7-586E-437A-AAA3-548545F75BC4}" srcOrd="0" destOrd="0" presId="urn:microsoft.com/office/officeart/2005/8/layout/vList2"/>
    <dgm:cxn modelId="{0E12CDF4-4EC5-4B6D-81A5-25859135E7DB}" type="presParOf" srcId="{E595E4F9-9394-4F1C-8228-A2C0BA0B9B09}" destId="{B70BC29C-2585-45A1-A4D6-E052812E78D1}" srcOrd="0" destOrd="0" presId="urn:microsoft.com/office/officeart/2005/8/layout/vList2"/>
    <dgm:cxn modelId="{EF77D371-7BAF-4B9A-BC0B-CCDF90F99C19}" type="presParOf" srcId="{E595E4F9-9394-4F1C-8228-A2C0BA0B9B09}" destId="{4D41096E-94D3-404E-9D4C-C98EE2C7C3C4}" srcOrd="1" destOrd="0" presId="urn:microsoft.com/office/officeart/2005/8/layout/vList2"/>
    <dgm:cxn modelId="{B2173332-E44A-4318-8207-84E487EABDC8}" type="presParOf" srcId="{E595E4F9-9394-4F1C-8228-A2C0BA0B9B09}" destId="{809320D7-586E-437A-AAA3-548545F75BC4}"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6F809870-2081-40C0-84D6-E6CAA08C848B}" type="doc">
      <dgm:prSet loTypeId="urn:microsoft.com/office/officeart/2005/8/layout/vList6" loCatId="process" qsTypeId="urn:microsoft.com/office/officeart/2005/8/quickstyle/3d1" qsCatId="3D" csTypeId="urn:microsoft.com/office/officeart/2005/8/colors/colorful3" csCatId="colorful" phldr="1"/>
      <dgm:spPr/>
      <dgm:t>
        <a:bodyPr/>
        <a:lstStyle/>
        <a:p>
          <a:endParaRPr lang="pt-BR"/>
        </a:p>
      </dgm:t>
    </dgm:pt>
    <dgm:pt modelId="{F2A04A16-7452-4122-BF3C-637026620A5F}">
      <dgm:prSet phldrT="[Texto]"/>
      <dgm:spPr/>
      <dgm:t>
        <a:bodyPr/>
        <a:lstStyle/>
        <a:p>
          <a:r>
            <a:rPr lang="pt-BR" dirty="0" smtClean="0"/>
            <a:t>CIÊNCIA MODERNA OU TRADICIONAL</a:t>
          </a:r>
          <a:endParaRPr lang="pt-BR" dirty="0"/>
        </a:p>
      </dgm:t>
    </dgm:pt>
    <dgm:pt modelId="{24773C4C-25E3-49B6-ADDA-D54691D7DC39}" type="parTrans" cxnId="{A243606A-1061-47B2-9580-69C480A42A45}">
      <dgm:prSet/>
      <dgm:spPr/>
      <dgm:t>
        <a:bodyPr/>
        <a:lstStyle/>
        <a:p>
          <a:endParaRPr lang="pt-BR"/>
        </a:p>
      </dgm:t>
    </dgm:pt>
    <dgm:pt modelId="{D241B7BC-F155-4E6D-99D0-960699FF07FD}" type="sibTrans" cxnId="{A243606A-1061-47B2-9580-69C480A42A45}">
      <dgm:prSet/>
      <dgm:spPr/>
      <dgm:t>
        <a:bodyPr/>
        <a:lstStyle/>
        <a:p>
          <a:endParaRPr lang="pt-BR"/>
        </a:p>
      </dgm:t>
    </dgm:pt>
    <dgm:pt modelId="{5D3A16DB-E34C-48FF-A93C-22D4AF9B9F3E}">
      <dgm:prSet phldrT="[Texto]"/>
      <dgm:spPr/>
      <dgm:t>
        <a:bodyPr/>
        <a:lstStyle/>
        <a:p>
          <a:r>
            <a:rPr lang="pt-BR" dirty="0" smtClean="0"/>
            <a:t>Século XVI - XX</a:t>
          </a:r>
          <a:endParaRPr lang="pt-BR" dirty="0"/>
        </a:p>
      </dgm:t>
    </dgm:pt>
    <dgm:pt modelId="{BB9F47B2-31CB-4D4C-B8FB-68F1BD1E6D41}" type="parTrans" cxnId="{C9FD3C41-C41B-44D1-82CF-BA8AA53A5977}">
      <dgm:prSet/>
      <dgm:spPr/>
      <dgm:t>
        <a:bodyPr/>
        <a:lstStyle/>
        <a:p>
          <a:endParaRPr lang="pt-BR"/>
        </a:p>
      </dgm:t>
    </dgm:pt>
    <dgm:pt modelId="{83F5B758-60C7-438A-84C3-5DB704819F8E}" type="sibTrans" cxnId="{C9FD3C41-C41B-44D1-82CF-BA8AA53A5977}">
      <dgm:prSet/>
      <dgm:spPr/>
      <dgm:t>
        <a:bodyPr/>
        <a:lstStyle/>
        <a:p>
          <a:endParaRPr lang="pt-BR"/>
        </a:p>
      </dgm:t>
    </dgm:pt>
    <dgm:pt modelId="{013F1C8E-60D7-4A76-8888-0AB9F2BF2B22}">
      <dgm:prSet phldrT="[Texto]"/>
      <dgm:spPr/>
      <dgm:t>
        <a:bodyPr/>
        <a:lstStyle/>
        <a:p>
          <a:r>
            <a:rPr lang="pt-BR" dirty="0" smtClean="0"/>
            <a:t>Pensamento cartesiano</a:t>
          </a:r>
          <a:endParaRPr lang="pt-BR" dirty="0"/>
        </a:p>
      </dgm:t>
    </dgm:pt>
    <dgm:pt modelId="{90197486-0E66-4655-A774-53A0819A298C}" type="parTrans" cxnId="{E7436C71-E7BA-40FF-96A6-6D5681AFAB0B}">
      <dgm:prSet/>
      <dgm:spPr/>
      <dgm:t>
        <a:bodyPr/>
        <a:lstStyle/>
        <a:p>
          <a:endParaRPr lang="pt-BR"/>
        </a:p>
      </dgm:t>
    </dgm:pt>
    <dgm:pt modelId="{C8941D4C-1C4E-43C4-A54A-41EB13145F85}" type="sibTrans" cxnId="{E7436C71-E7BA-40FF-96A6-6D5681AFAB0B}">
      <dgm:prSet/>
      <dgm:spPr/>
      <dgm:t>
        <a:bodyPr/>
        <a:lstStyle/>
        <a:p>
          <a:endParaRPr lang="pt-BR"/>
        </a:p>
      </dgm:t>
    </dgm:pt>
    <dgm:pt modelId="{0F9DD06B-AAE3-4CFD-969E-C199DF6F9390}">
      <dgm:prSet phldrT="[Texto]"/>
      <dgm:spPr/>
      <dgm:t>
        <a:bodyPr/>
        <a:lstStyle/>
        <a:p>
          <a:r>
            <a:rPr lang="pt-BR" dirty="0" smtClean="0"/>
            <a:t>CIÊNCIA DA COMPLEXIDADE</a:t>
          </a:r>
          <a:endParaRPr lang="pt-BR" dirty="0"/>
        </a:p>
      </dgm:t>
    </dgm:pt>
    <dgm:pt modelId="{9D7778F0-8180-4432-92B4-5AB26181FF80}" type="parTrans" cxnId="{D9978A6E-F17F-43FD-B502-5B9055DEBB13}">
      <dgm:prSet/>
      <dgm:spPr/>
      <dgm:t>
        <a:bodyPr/>
        <a:lstStyle/>
        <a:p>
          <a:endParaRPr lang="pt-BR"/>
        </a:p>
      </dgm:t>
    </dgm:pt>
    <dgm:pt modelId="{E73E1E75-9A1F-49D1-95C8-AAA6A929CBA3}" type="sibTrans" cxnId="{D9978A6E-F17F-43FD-B502-5B9055DEBB13}">
      <dgm:prSet/>
      <dgm:spPr/>
      <dgm:t>
        <a:bodyPr/>
        <a:lstStyle/>
        <a:p>
          <a:endParaRPr lang="pt-BR"/>
        </a:p>
      </dgm:t>
    </dgm:pt>
    <dgm:pt modelId="{2A13C0E3-3DC5-4B4F-82D8-2A5759BD5779}">
      <dgm:prSet phldrT="[Texto]"/>
      <dgm:spPr/>
      <dgm:t>
        <a:bodyPr/>
        <a:lstStyle/>
        <a:p>
          <a:r>
            <a:rPr lang="pt-BR" dirty="0" smtClean="0"/>
            <a:t>Século XX - presente</a:t>
          </a:r>
          <a:endParaRPr lang="pt-BR" dirty="0"/>
        </a:p>
      </dgm:t>
    </dgm:pt>
    <dgm:pt modelId="{40B6C4C7-2FE4-4838-BCAC-983987638EA2}" type="parTrans" cxnId="{5BA1BE46-0562-4A6B-B21C-F935FFA751F2}">
      <dgm:prSet/>
      <dgm:spPr/>
      <dgm:t>
        <a:bodyPr/>
        <a:lstStyle/>
        <a:p>
          <a:endParaRPr lang="pt-BR"/>
        </a:p>
      </dgm:t>
    </dgm:pt>
    <dgm:pt modelId="{92DAE8DF-7FD1-486D-8BDB-6E0B5E7F71B6}" type="sibTrans" cxnId="{5BA1BE46-0562-4A6B-B21C-F935FFA751F2}">
      <dgm:prSet/>
      <dgm:spPr/>
      <dgm:t>
        <a:bodyPr/>
        <a:lstStyle/>
        <a:p>
          <a:endParaRPr lang="pt-BR"/>
        </a:p>
      </dgm:t>
    </dgm:pt>
    <dgm:pt modelId="{7F6DCF91-F086-4BC6-9D92-983EE49340F0}">
      <dgm:prSet phldrT="[Texto]"/>
      <dgm:spPr/>
      <dgm:t>
        <a:bodyPr/>
        <a:lstStyle/>
        <a:p>
          <a:r>
            <a:rPr lang="pt-BR" dirty="0" smtClean="0"/>
            <a:t>Pensamento sistêmico</a:t>
          </a:r>
          <a:endParaRPr lang="pt-BR" dirty="0"/>
        </a:p>
      </dgm:t>
    </dgm:pt>
    <dgm:pt modelId="{13BEB04F-08C6-4003-9EA8-B92E7D847B47}" type="parTrans" cxnId="{24DD0B51-2EA7-4D4D-B1F7-87AAA6F7438A}">
      <dgm:prSet/>
      <dgm:spPr/>
      <dgm:t>
        <a:bodyPr/>
        <a:lstStyle/>
        <a:p>
          <a:endParaRPr lang="pt-BR"/>
        </a:p>
      </dgm:t>
    </dgm:pt>
    <dgm:pt modelId="{7BD769F2-85CA-4931-A58C-35E4358019A5}" type="sibTrans" cxnId="{24DD0B51-2EA7-4D4D-B1F7-87AAA6F7438A}">
      <dgm:prSet/>
      <dgm:spPr/>
      <dgm:t>
        <a:bodyPr/>
        <a:lstStyle/>
        <a:p>
          <a:endParaRPr lang="pt-BR"/>
        </a:p>
      </dgm:t>
    </dgm:pt>
    <dgm:pt modelId="{63516C37-960C-4BA9-87D3-0110AE2D37FD}" type="pres">
      <dgm:prSet presAssocID="{6F809870-2081-40C0-84D6-E6CAA08C848B}" presName="Name0" presStyleCnt="0">
        <dgm:presLayoutVars>
          <dgm:dir/>
          <dgm:animLvl val="lvl"/>
          <dgm:resizeHandles/>
        </dgm:presLayoutVars>
      </dgm:prSet>
      <dgm:spPr/>
      <dgm:t>
        <a:bodyPr/>
        <a:lstStyle/>
        <a:p>
          <a:endParaRPr lang="pt-BR"/>
        </a:p>
      </dgm:t>
    </dgm:pt>
    <dgm:pt modelId="{D25E492B-A9CB-4C15-991D-18E1C207F24A}" type="pres">
      <dgm:prSet presAssocID="{F2A04A16-7452-4122-BF3C-637026620A5F}" presName="linNode" presStyleCnt="0"/>
      <dgm:spPr/>
    </dgm:pt>
    <dgm:pt modelId="{0F04BF2C-9BC0-4C8B-BA6D-1C98D18B6C74}" type="pres">
      <dgm:prSet presAssocID="{F2A04A16-7452-4122-BF3C-637026620A5F}" presName="parentShp" presStyleLbl="node1" presStyleIdx="0" presStyleCnt="2">
        <dgm:presLayoutVars>
          <dgm:bulletEnabled val="1"/>
        </dgm:presLayoutVars>
      </dgm:prSet>
      <dgm:spPr/>
      <dgm:t>
        <a:bodyPr/>
        <a:lstStyle/>
        <a:p>
          <a:endParaRPr lang="pt-BR"/>
        </a:p>
      </dgm:t>
    </dgm:pt>
    <dgm:pt modelId="{E54A086B-DB8F-4999-9EE8-72C3E85F848D}" type="pres">
      <dgm:prSet presAssocID="{F2A04A16-7452-4122-BF3C-637026620A5F}" presName="childShp" presStyleLbl="bgAccFollowNode1" presStyleIdx="0" presStyleCnt="2">
        <dgm:presLayoutVars>
          <dgm:bulletEnabled val="1"/>
        </dgm:presLayoutVars>
      </dgm:prSet>
      <dgm:spPr/>
      <dgm:t>
        <a:bodyPr/>
        <a:lstStyle/>
        <a:p>
          <a:endParaRPr lang="pt-BR"/>
        </a:p>
      </dgm:t>
    </dgm:pt>
    <dgm:pt modelId="{F0508D5C-F29A-4FD9-B0AF-8E07B86EF58C}" type="pres">
      <dgm:prSet presAssocID="{D241B7BC-F155-4E6D-99D0-960699FF07FD}" presName="spacing" presStyleCnt="0"/>
      <dgm:spPr/>
    </dgm:pt>
    <dgm:pt modelId="{178394F8-471D-4A75-9435-15DE4A5068AE}" type="pres">
      <dgm:prSet presAssocID="{0F9DD06B-AAE3-4CFD-969E-C199DF6F9390}" presName="linNode" presStyleCnt="0"/>
      <dgm:spPr/>
    </dgm:pt>
    <dgm:pt modelId="{41BD4A1D-DB69-41E4-89B2-A51646AC979D}" type="pres">
      <dgm:prSet presAssocID="{0F9DD06B-AAE3-4CFD-969E-C199DF6F9390}" presName="parentShp" presStyleLbl="node1" presStyleIdx="1" presStyleCnt="2">
        <dgm:presLayoutVars>
          <dgm:bulletEnabled val="1"/>
        </dgm:presLayoutVars>
      </dgm:prSet>
      <dgm:spPr/>
      <dgm:t>
        <a:bodyPr/>
        <a:lstStyle/>
        <a:p>
          <a:endParaRPr lang="pt-BR"/>
        </a:p>
      </dgm:t>
    </dgm:pt>
    <dgm:pt modelId="{E117AA56-EDBB-43F4-AB61-F4C2D7860BFF}" type="pres">
      <dgm:prSet presAssocID="{0F9DD06B-AAE3-4CFD-969E-C199DF6F9390}" presName="childShp" presStyleLbl="bgAccFollowNode1" presStyleIdx="1" presStyleCnt="2">
        <dgm:presLayoutVars>
          <dgm:bulletEnabled val="1"/>
        </dgm:presLayoutVars>
      </dgm:prSet>
      <dgm:spPr/>
      <dgm:t>
        <a:bodyPr/>
        <a:lstStyle/>
        <a:p>
          <a:endParaRPr lang="pt-BR"/>
        </a:p>
      </dgm:t>
    </dgm:pt>
  </dgm:ptLst>
  <dgm:cxnLst>
    <dgm:cxn modelId="{A243606A-1061-47B2-9580-69C480A42A45}" srcId="{6F809870-2081-40C0-84D6-E6CAA08C848B}" destId="{F2A04A16-7452-4122-BF3C-637026620A5F}" srcOrd="0" destOrd="0" parTransId="{24773C4C-25E3-49B6-ADDA-D54691D7DC39}" sibTransId="{D241B7BC-F155-4E6D-99D0-960699FF07FD}"/>
    <dgm:cxn modelId="{41D46FA2-6C38-4300-8313-84C412CB49D2}" type="presOf" srcId="{F2A04A16-7452-4122-BF3C-637026620A5F}" destId="{0F04BF2C-9BC0-4C8B-BA6D-1C98D18B6C74}" srcOrd="0" destOrd="0" presId="urn:microsoft.com/office/officeart/2005/8/layout/vList6"/>
    <dgm:cxn modelId="{24DD0B51-2EA7-4D4D-B1F7-87AAA6F7438A}" srcId="{0F9DD06B-AAE3-4CFD-969E-C199DF6F9390}" destId="{7F6DCF91-F086-4BC6-9D92-983EE49340F0}" srcOrd="1" destOrd="0" parTransId="{13BEB04F-08C6-4003-9EA8-B92E7D847B47}" sibTransId="{7BD769F2-85CA-4931-A58C-35E4358019A5}"/>
    <dgm:cxn modelId="{35999FB9-F9B9-4971-AE6A-821418086ABB}" type="presOf" srcId="{5D3A16DB-E34C-48FF-A93C-22D4AF9B9F3E}" destId="{E54A086B-DB8F-4999-9EE8-72C3E85F848D}" srcOrd="0" destOrd="0" presId="urn:microsoft.com/office/officeart/2005/8/layout/vList6"/>
    <dgm:cxn modelId="{DF841628-13D2-49CD-B5AD-FB3832FA0295}" type="presOf" srcId="{7F6DCF91-F086-4BC6-9D92-983EE49340F0}" destId="{E117AA56-EDBB-43F4-AB61-F4C2D7860BFF}" srcOrd="0" destOrd="1" presId="urn:microsoft.com/office/officeart/2005/8/layout/vList6"/>
    <dgm:cxn modelId="{D5188942-F5BE-497A-A70F-120C540928EB}" type="presOf" srcId="{2A13C0E3-3DC5-4B4F-82D8-2A5759BD5779}" destId="{E117AA56-EDBB-43F4-AB61-F4C2D7860BFF}" srcOrd="0" destOrd="0" presId="urn:microsoft.com/office/officeart/2005/8/layout/vList6"/>
    <dgm:cxn modelId="{D9978A6E-F17F-43FD-B502-5B9055DEBB13}" srcId="{6F809870-2081-40C0-84D6-E6CAA08C848B}" destId="{0F9DD06B-AAE3-4CFD-969E-C199DF6F9390}" srcOrd="1" destOrd="0" parTransId="{9D7778F0-8180-4432-92B4-5AB26181FF80}" sibTransId="{E73E1E75-9A1F-49D1-95C8-AAA6A929CBA3}"/>
    <dgm:cxn modelId="{5BA1BE46-0562-4A6B-B21C-F935FFA751F2}" srcId="{0F9DD06B-AAE3-4CFD-969E-C199DF6F9390}" destId="{2A13C0E3-3DC5-4B4F-82D8-2A5759BD5779}" srcOrd="0" destOrd="0" parTransId="{40B6C4C7-2FE4-4838-BCAC-983987638EA2}" sibTransId="{92DAE8DF-7FD1-486D-8BDB-6E0B5E7F71B6}"/>
    <dgm:cxn modelId="{E7436C71-E7BA-40FF-96A6-6D5681AFAB0B}" srcId="{F2A04A16-7452-4122-BF3C-637026620A5F}" destId="{013F1C8E-60D7-4A76-8888-0AB9F2BF2B22}" srcOrd="1" destOrd="0" parTransId="{90197486-0E66-4655-A774-53A0819A298C}" sibTransId="{C8941D4C-1C4E-43C4-A54A-41EB13145F85}"/>
    <dgm:cxn modelId="{C9FD3C41-C41B-44D1-82CF-BA8AA53A5977}" srcId="{F2A04A16-7452-4122-BF3C-637026620A5F}" destId="{5D3A16DB-E34C-48FF-A93C-22D4AF9B9F3E}" srcOrd="0" destOrd="0" parTransId="{BB9F47B2-31CB-4D4C-B8FB-68F1BD1E6D41}" sibTransId="{83F5B758-60C7-438A-84C3-5DB704819F8E}"/>
    <dgm:cxn modelId="{67E32094-28A7-4A3A-913D-B58FDEE553DB}" type="presOf" srcId="{6F809870-2081-40C0-84D6-E6CAA08C848B}" destId="{63516C37-960C-4BA9-87D3-0110AE2D37FD}" srcOrd="0" destOrd="0" presId="urn:microsoft.com/office/officeart/2005/8/layout/vList6"/>
    <dgm:cxn modelId="{02961105-CFF9-4122-A7FF-173023F3084B}" type="presOf" srcId="{0F9DD06B-AAE3-4CFD-969E-C199DF6F9390}" destId="{41BD4A1D-DB69-41E4-89B2-A51646AC979D}" srcOrd="0" destOrd="0" presId="urn:microsoft.com/office/officeart/2005/8/layout/vList6"/>
    <dgm:cxn modelId="{9318728F-EEC3-44AD-A733-4196AEB4CBE1}" type="presOf" srcId="{013F1C8E-60D7-4A76-8888-0AB9F2BF2B22}" destId="{E54A086B-DB8F-4999-9EE8-72C3E85F848D}" srcOrd="0" destOrd="1" presId="urn:microsoft.com/office/officeart/2005/8/layout/vList6"/>
    <dgm:cxn modelId="{D6FFB11C-ED7B-43C5-8C78-E20C41F55D1E}" type="presParOf" srcId="{63516C37-960C-4BA9-87D3-0110AE2D37FD}" destId="{D25E492B-A9CB-4C15-991D-18E1C207F24A}" srcOrd="0" destOrd="0" presId="urn:microsoft.com/office/officeart/2005/8/layout/vList6"/>
    <dgm:cxn modelId="{B6667981-DF15-43D4-BD62-0BA6A8EBAD48}" type="presParOf" srcId="{D25E492B-A9CB-4C15-991D-18E1C207F24A}" destId="{0F04BF2C-9BC0-4C8B-BA6D-1C98D18B6C74}" srcOrd="0" destOrd="0" presId="urn:microsoft.com/office/officeart/2005/8/layout/vList6"/>
    <dgm:cxn modelId="{5560C7EB-2A17-4938-B301-128811639ADE}" type="presParOf" srcId="{D25E492B-A9CB-4C15-991D-18E1C207F24A}" destId="{E54A086B-DB8F-4999-9EE8-72C3E85F848D}" srcOrd="1" destOrd="0" presId="urn:microsoft.com/office/officeart/2005/8/layout/vList6"/>
    <dgm:cxn modelId="{C6497043-E2E9-4371-AE6F-0E32D3277359}" type="presParOf" srcId="{63516C37-960C-4BA9-87D3-0110AE2D37FD}" destId="{F0508D5C-F29A-4FD9-B0AF-8E07B86EF58C}" srcOrd="1" destOrd="0" presId="urn:microsoft.com/office/officeart/2005/8/layout/vList6"/>
    <dgm:cxn modelId="{8153489E-FCBE-47C7-B5B7-947C45B8BC28}" type="presParOf" srcId="{63516C37-960C-4BA9-87D3-0110AE2D37FD}" destId="{178394F8-471D-4A75-9435-15DE4A5068AE}" srcOrd="2" destOrd="0" presId="urn:microsoft.com/office/officeart/2005/8/layout/vList6"/>
    <dgm:cxn modelId="{AAC5E290-2A05-4D67-B733-EDCFC4CAF286}" type="presParOf" srcId="{178394F8-471D-4A75-9435-15DE4A5068AE}" destId="{41BD4A1D-DB69-41E4-89B2-A51646AC979D}" srcOrd="0" destOrd="0" presId="urn:microsoft.com/office/officeart/2005/8/layout/vList6"/>
    <dgm:cxn modelId="{848C3017-732F-4249-8465-0AF4BFC816C8}" type="presParOf" srcId="{178394F8-471D-4A75-9435-15DE4A5068AE}" destId="{E117AA56-EDBB-43F4-AB61-F4C2D7860BFF}"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FE193051-0A90-4BBD-98DF-FA01A2A4BA40}" type="doc">
      <dgm:prSet loTypeId="urn:microsoft.com/office/officeart/2005/8/layout/radial3" loCatId="relationship" qsTypeId="urn:microsoft.com/office/officeart/2005/8/quickstyle/simple1" qsCatId="simple" csTypeId="urn:microsoft.com/office/officeart/2005/8/colors/colorful1" csCatId="colorful" phldr="1"/>
      <dgm:spPr/>
      <dgm:t>
        <a:bodyPr/>
        <a:lstStyle/>
        <a:p>
          <a:endParaRPr lang="pt-BR"/>
        </a:p>
      </dgm:t>
    </dgm:pt>
    <dgm:pt modelId="{5099C3AB-F85C-4980-A6BD-B16D14F407C0}">
      <dgm:prSet phldrT="[Texto]"/>
      <dgm:spPr/>
      <dgm:t>
        <a:bodyPr/>
        <a:lstStyle/>
        <a:p>
          <a:r>
            <a:rPr lang="pt-BR" dirty="0" smtClean="0"/>
            <a:t>EVOLUÇÃO BIOLÓGICA</a:t>
          </a:r>
          <a:endParaRPr lang="pt-BR" dirty="0"/>
        </a:p>
      </dgm:t>
    </dgm:pt>
    <dgm:pt modelId="{EF6EEB04-1E2A-4B12-AF6D-ADD80B474FA0}" type="parTrans" cxnId="{1B8F9E0A-5B37-4013-B190-E381063D31DC}">
      <dgm:prSet/>
      <dgm:spPr/>
      <dgm:t>
        <a:bodyPr/>
        <a:lstStyle/>
        <a:p>
          <a:endParaRPr lang="pt-BR"/>
        </a:p>
      </dgm:t>
    </dgm:pt>
    <dgm:pt modelId="{C8D7EAD1-E6BA-4A15-BAF8-203D47F0149A}" type="sibTrans" cxnId="{1B8F9E0A-5B37-4013-B190-E381063D31DC}">
      <dgm:prSet/>
      <dgm:spPr/>
      <dgm:t>
        <a:bodyPr/>
        <a:lstStyle/>
        <a:p>
          <a:endParaRPr lang="pt-BR"/>
        </a:p>
      </dgm:t>
    </dgm:pt>
    <dgm:pt modelId="{76DF368B-6E13-4663-8EBB-89372E577BA8}">
      <dgm:prSet phldrT="[Texto]"/>
      <dgm:spPr/>
      <dgm:t>
        <a:bodyPr/>
        <a:lstStyle/>
        <a:p>
          <a:r>
            <a:rPr lang="pt-BR" dirty="0" smtClean="0"/>
            <a:t>GEOSFERA</a:t>
          </a:r>
          <a:endParaRPr lang="pt-BR" dirty="0"/>
        </a:p>
      </dgm:t>
    </dgm:pt>
    <dgm:pt modelId="{89BB898F-45FF-4A5C-A28B-E41B1029FB7C}" type="parTrans" cxnId="{CF71DDE2-0F02-4480-A356-A90C4BC2D032}">
      <dgm:prSet/>
      <dgm:spPr/>
      <dgm:t>
        <a:bodyPr/>
        <a:lstStyle/>
        <a:p>
          <a:endParaRPr lang="pt-BR"/>
        </a:p>
      </dgm:t>
    </dgm:pt>
    <dgm:pt modelId="{4537B2CB-2283-4FE7-9D3B-A821F98E5151}" type="sibTrans" cxnId="{CF71DDE2-0F02-4480-A356-A90C4BC2D032}">
      <dgm:prSet/>
      <dgm:spPr/>
      <dgm:t>
        <a:bodyPr/>
        <a:lstStyle/>
        <a:p>
          <a:endParaRPr lang="pt-BR"/>
        </a:p>
      </dgm:t>
    </dgm:pt>
    <dgm:pt modelId="{B4896EEA-74F9-4127-80B3-E7DC70415E2E}">
      <dgm:prSet phldrT="[Texto]"/>
      <dgm:spPr/>
      <dgm:t>
        <a:bodyPr/>
        <a:lstStyle/>
        <a:p>
          <a:r>
            <a:rPr lang="pt-BR" dirty="0" smtClean="0"/>
            <a:t>ATMOSFERA</a:t>
          </a:r>
          <a:endParaRPr lang="pt-BR" dirty="0"/>
        </a:p>
      </dgm:t>
    </dgm:pt>
    <dgm:pt modelId="{6579745D-87B8-4642-9C24-8E97651E1D31}" type="parTrans" cxnId="{148E4966-9463-4F3B-B2D6-1BCA5EDD265C}">
      <dgm:prSet/>
      <dgm:spPr/>
      <dgm:t>
        <a:bodyPr/>
        <a:lstStyle/>
        <a:p>
          <a:endParaRPr lang="pt-BR"/>
        </a:p>
      </dgm:t>
    </dgm:pt>
    <dgm:pt modelId="{6CC11B70-E26A-4698-A6A4-4FC44E8B49E3}" type="sibTrans" cxnId="{148E4966-9463-4F3B-B2D6-1BCA5EDD265C}">
      <dgm:prSet/>
      <dgm:spPr/>
      <dgm:t>
        <a:bodyPr/>
        <a:lstStyle/>
        <a:p>
          <a:endParaRPr lang="pt-BR"/>
        </a:p>
      </dgm:t>
    </dgm:pt>
    <dgm:pt modelId="{5EE73C01-F3A7-46FB-AF72-A27B4F54C4EF}">
      <dgm:prSet phldrT="[Texto]"/>
      <dgm:spPr/>
      <dgm:t>
        <a:bodyPr/>
        <a:lstStyle/>
        <a:p>
          <a:r>
            <a:rPr lang="pt-BR" dirty="0" smtClean="0"/>
            <a:t>HIDROSFERA</a:t>
          </a:r>
          <a:endParaRPr lang="pt-BR" dirty="0"/>
        </a:p>
      </dgm:t>
    </dgm:pt>
    <dgm:pt modelId="{7B1D6AAD-680F-4D0A-8931-250973930F40}" type="parTrans" cxnId="{D63E9BF2-9B4E-426D-AD8D-CB0774762DD8}">
      <dgm:prSet/>
      <dgm:spPr/>
      <dgm:t>
        <a:bodyPr/>
        <a:lstStyle/>
        <a:p>
          <a:endParaRPr lang="pt-BR"/>
        </a:p>
      </dgm:t>
    </dgm:pt>
    <dgm:pt modelId="{37FFFAE2-3BAB-4B86-BB87-9E0CAE4460B3}" type="sibTrans" cxnId="{D63E9BF2-9B4E-426D-AD8D-CB0774762DD8}">
      <dgm:prSet/>
      <dgm:spPr/>
      <dgm:t>
        <a:bodyPr/>
        <a:lstStyle/>
        <a:p>
          <a:endParaRPr lang="pt-BR"/>
        </a:p>
      </dgm:t>
    </dgm:pt>
    <dgm:pt modelId="{A984177A-8DD5-4CA1-A0F0-553F65BB768E}">
      <dgm:prSet phldrT="[Texto]"/>
      <dgm:spPr/>
      <dgm:t>
        <a:bodyPr/>
        <a:lstStyle/>
        <a:p>
          <a:r>
            <a:rPr lang="pt-BR" dirty="0" smtClean="0"/>
            <a:t>BIOSFERA</a:t>
          </a:r>
          <a:endParaRPr lang="pt-BR" dirty="0"/>
        </a:p>
      </dgm:t>
    </dgm:pt>
    <dgm:pt modelId="{F0683245-1F2F-47F9-A05C-A7BDA364054C}" type="parTrans" cxnId="{44DBBCDA-EF55-444C-8789-715834A044B3}">
      <dgm:prSet/>
      <dgm:spPr/>
      <dgm:t>
        <a:bodyPr/>
        <a:lstStyle/>
        <a:p>
          <a:endParaRPr lang="pt-BR"/>
        </a:p>
      </dgm:t>
    </dgm:pt>
    <dgm:pt modelId="{497A6CEE-74E6-4C2E-B587-9683C1444E62}" type="sibTrans" cxnId="{44DBBCDA-EF55-444C-8789-715834A044B3}">
      <dgm:prSet/>
      <dgm:spPr/>
      <dgm:t>
        <a:bodyPr/>
        <a:lstStyle/>
        <a:p>
          <a:endParaRPr lang="pt-BR"/>
        </a:p>
      </dgm:t>
    </dgm:pt>
    <dgm:pt modelId="{FA28FE40-0613-4E04-BF18-BEB44C3D229E}" type="pres">
      <dgm:prSet presAssocID="{FE193051-0A90-4BBD-98DF-FA01A2A4BA40}" presName="composite" presStyleCnt="0">
        <dgm:presLayoutVars>
          <dgm:chMax val="1"/>
          <dgm:dir/>
          <dgm:resizeHandles val="exact"/>
        </dgm:presLayoutVars>
      </dgm:prSet>
      <dgm:spPr/>
      <dgm:t>
        <a:bodyPr/>
        <a:lstStyle/>
        <a:p>
          <a:endParaRPr lang="pt-BR"/>
        </a:p>
      </dgm:t>
    </dgm:pt>
    <dgm:pt modelId="{93D4E2A7-14C2-4F74-995F-1EE38F0181CF}" type="pres">
      <dgm:prSet presAssocID="{FE193051-0A90-4BBD-98DF-FA01A2A4BA40}" presName="radial" presStyleCnt="0">
        <dgm:presLayoutVars>
          <dgm:animLvl val="ctr"/>
        </dgm:presLayoutVars>
      </dgm:prSet>
      <dgm:spPr/>
    </dgm:pt>
    <dgm:pt modelId="{92BE3CF5-5FBA-47E7-9AA9-707133249249}" type="pres">
      <dgm:prSet presAssocID="{5099C3AB-F85C-4980-A6BD-B16D14F407C0}" presName="centerShape" presStyleLbl="vennNode1" presStyleIdx="0" presStyleCnt="5"/>
      <dgm:spPr/>
      <dgm:t>
        <a:bodyPr/>
        <a:lstStyle/>
        <a:p>
          <a:endParaRPr lang="pt-BR"/>
        </a:p>
      </dgm:t>
    </dgm:pt>
    <dgm:pt modelId="{CC7FDBBB-8A64-4C5B-874A-C7CEB62090F2}" type="pres">
      <dgm:prSet presAssocID="{76DF368B-6E13-4663-8EBB-89372E577BA8}" presName="node" presStyleLbl="vennNode1" presStyleIdx="1" presStyleCnt="5">
        <dgm:presLayoutVars>
          <dgm:bulletEnabled val="1"/>
        </dgm:presLayoutVars>
      </dgm:prSet>
      <dgm:spPr/>
      <dgm:t>
        <a:bodyPr/>
        <a:lstStyle/>
        <a:p>
          <a:endParaRPr lang="pt-BR"/>
        </a:p>
      </dgm:t>
    </dgm:pt>
    <dgm:pt modelId="{71402F5D-0973-443D-9904-8059E3017908}" type="pres">
      <dgm:prSet presAssocID="{B4896EEA-74F9-4127-80B3-E7DC70415E2E}" presName="node" presStyleLbl="vennNode1" presStyleIdx="2" presStyleCnt="5">
        <dgm:presLayoutVars>
          <dgm:bulletEnabled val="1"/>
        </dgm:presLayoutVars>
      </dgm:prSet>
      <dgm:spPr/>
      <dgm:t>
        <a:bodyPr/>
        <a:lstStyle/>
        <a:p>
          <a:endParaRPr lang="pt-BR"/>
        </a:p>
      </dgm:t>
    </dgm:pt>
    <dgm:pt modelId="{DDAE9853-C4A3-464A-AE4F-4CFB84DC3402}" type="pres">
      <dgm:prSet presAssocID="{5EE73C01-F3A7-46FB-AF72-A27B4F54C4EF}" presName="node" presStyleLbl="vennNode1" presStyleIdx="3" presStyleCnt="5">
        <dgm:presLayoutVars>
          <dgm:bulletEnabled val="1"/>
        </dgm:presLayoutVars>
      </dgm:prSet>
      <dgm:spPr/>
      <dgm:t>
        <a:bodyPr/>
        <a:lstStyle/>
        <a:p>
          <a:endParaRPr lang="pt-BR"/>
        </a:p>
      </dgm:t>
    </dgm:pt>
    <dgm:pt modelId="{F01C16BB-086C-4F49-9A45-974893A8577A}" type="pres">
      <dgm:prSet presAssocID="{A984177A-8DD5-4CA1-A0F0-553F65BB768E}" presName="node" presStyleLbl="vennNode1" presStyleIdx="4" presStyleCnt="5">
        <dgm:presLayoutVars>
          <dgm:bulletEnabled val="1"/>
        </dgm:presLayoutVars>
      </dgm:prSet>
      <dgm:spPr/>
      <dgm:t>
        <a:bodyPr/>
        <a:lstStyle/>
        <a:p>
          <a:endParaRPr lang="pt-BR"/>
        </a:p>
      </dgm:t>
    </dgm:pt>
  </dgm:ptLst>
  <dgm:cxnLst>
    <dgm:cxn modelId="{44DBBCDA-EF55-444C-8789-715834A044B3}" srcId="{5099C3AB-F85C-4980-A6BD-B16D14F407C0}" destId="{A984177A-8DD5-4CA1-A0F0-553F65BB768E}" srcOrd="3" destOrd="0" parTransId="{F0683245-1F2F-47F9-A05C-A7BDA364054C}" sibTransId="{497A6CEE-74E6-4C2E-B587-9683C1444E62}"/>
    <dgm:cxn modelId="{524DE5D1-741D-4245-ABD7-342DBBD1D4F8}" type="presOf" srcId="{5099C3AB-F85C-4980-A6BD-B16D14F407C0}" destId="{92BE3CF5-5FBA-47E7-9AA9-707133249249}" srcOrd="0" destOrd="0" presId="urn:microsoft.com/office/officeart/2005/8/layout/radial3"/>
    <dgm:cxn modelId="{1B8F9E0A-5B37-4013-B190-E381063D31DC}" srcId="{FE193051-0A90-4BBD-98DF-FA01A2A4BA40}" destId="{5099C3AB-F85C-4980-A6BD-B16D14F407C0}" srcOrd="0" destOrd="0" parTransId="{EF6EEB04-1E2A-4B12-AF6D-ADD80B474FA0}" sibTransId="{C8D7EAD1-E6BA-4A15-BAF8-203D47F0149A}"/>
    <dgm:cxn modelId="{D63E9BF2-9B4E-426D-AD8D-CB0774762DD8}" srcId="{5099C3AB-F85C-4980-A6BD-B16D14F407C0}" destId="{5EE73C01-F3A7-46FB-AF72-A27B4F54C4EF}" srcOrd="2" destOrd="0" parTransId="{7B1D6AAD-680F-4D0A-8931-250973930F40}" sibTransId="{37FFFAE2-3BAB-4B86-BB87-9E0CAE4460B3}"/>
    <dgm:cxn modelId="{148E4966-9463-4F3B-B2D6-1BCA5EDD265C}" srcId="{5099C3AB-F85C-4980-A6BD-B16D14F407C0}" destId="{B4896EEA-74F9-4127-80B3-E7DC70415E2E}" srcOrd="1" destOrd="0" parTransId="{6579745D-87B8-4642-9C24-8E97651E1D31}" sibTransId="{6CC11B70-E26A-4698-A6A4-4FC44E8B49E3}"/>
    <dgm:cxn modelId="{A2CBDFDD-9F2F-442C-B6FB-B4DE7C56D202}" type="presOf" srcId="{5EE73C01-F3A7-46FB-AF72-A27B4F54C4EF}" destId="{DDAE9853-C4A3-464A-AE4F-4CFB84DC3402}" srcOrd="0" destOrd="0" presId="urn:microsoft.com/office/officeart/2005/8/layout/radial3"/>
    <dgm:cxn modelId="{02935FF6-4B7D-4A4E-BA2A-D5B4DEB2638C}" type="presOf" srcId="{76DF368B-6E13-4663-8EBB-89372E577BA8}" destId="{CC7FDBBB-8A64-4C5B-874A-C7CEB62090F2}" srcOrd="0" destOrd="0" presId="urn:microsoft.com/office/officeart/2005/8/layout/radial3"/>
    <dgm:cxn modelId="{D3F43982-69BF-44BF-985F-21140A6B1207}" type="presOf" srcId="{FE193051-0A90-4BBD-98DF-FA01A2A4BA40}" destId="{FA28FE40-0613-4E04-BF18-BEB44C3D229E}" srcOrd="0" destOrd="0" presId="urn:microsoft.com/office/officeart/2005/8/layout/radial3"/>
    <dgm:cxn modelId="{7EEAB42A-B6D1-431B-AB7B-5F18647F933F}" type="presOf" srcId="{B4896EEA-74F9-4127-80B3-E7DC70415E2E}" destId="{71402F5D-0973-443D-9904-8059E3017908}" srcOrd="0" destOrd="0" presId="urn:microsoft.com/office/officeart/2005/8/layout/radial3"/>
    <dgm:cxn modelId="{1A39C74B-BDEB-49EA-9B5F-40C61D5407BF}" type="presOf" srcId="{A984177A-8DD5-4CA1-A0F0-553F65BB768E}" destId="{F01C16BB-086C-4F49-9A45-974893A8577A}" srcOrd="0" destOrd="0" presId="urn:microsoft.com/office/officeart/2005/8/layout/radial3"/>
    <dgm:cxn modelId="{CF71DDE2-0F02-4480-A356-A90C4BC2D032}" srcId="{5099C3AB-F85C-4980-A6BD-B16D14F407C0}" destId="{76DF368B-6E13-4663-8EBB-89372E577BA8}" srcOrd="0" destOrd="0" parTransId="{89BB898F-45FF-4A5C-A28B-E41B1029FB7C}" sibTransId="{4537B2CB-2283-4FE7-9D3B-A821F98E5151}"/>
    <dgm:cxn modelId="{01BAA4AA-E167-4008-A0E4-F520A09D7741}" type="presParOf" srcId="{FA28FE40-0613-4E04-BF18-BEB44C3D229E}" destId="{93D4E2A7-14C2-4F74-995F-1EE38F0181CF}" srcOrd="0" destOrd="0" presId="urn:microsoft.com/office/officeart/2005/8/layout/radial3"/>
    <dgm:cxn modelId="{B2DEA3C0-75BC-4F4C-B16E-C98405F7C946}" type="presParOf" srcId="{93D4E2A7-14C2-4F74-995F-1EE38F0181CF}" destId="{92BE3CF5-5FBA-47E7-9AA9-707133249249}" srcOrd="0" destOrd="0" presId="urn:microsoft.com/office/officeart/2005/8/layout/radial3"/>
    <dgm:cxn modelId="{33B26506-A7C7-4452-8674-774E582C4B7E}" type="presParOf" srcId="{93D4E2A7-14C2-4F74-995F-1EE38F0181CF}" destId="{CC7FDBBB-8A64-4C5B-874A-C7CEB62090F2}" srcOrd="1" destOrd="0" presId="urn:microsoft.com/office/officeart/2005/8/layout/radial3"/>
    <dgm:cxn modelId="{9843C7B8-8E6C-4978-8244-80A510D44586}" type="presParOf" srcId="{93D4E2A7-14C2-4F74-995F-1EE38F0181CF}" destId="{71402F5D-0973-443D-9904-8059E3017908}" srcOrd="2" destOrd="0" presId="urn:microsoft.com/office/officeart/2005/8/layout/radial3"/>
    <dgm:cxn modelId="{ACAD6A38-9305-489E-BCC7-466FA1695CE1}" type="presParOf" srcId="{93D4E2A7-14C2-4F74-995F-1EE38F0181CF}" destId="{DDAE9853-C4A3-464A-AE4F-4CFB84DC3402}" srcOrd="3" destOrd="0" presId="urn:microsoft.com/office/officeart/2005/8/layout/radial3"/>
    <dgm:cxn modelId="{C81D6131-AD95-4350-9DB4-84C263C1A13D}" type="presParOf" srcId="{93D4E2A7-14C2-4F74-995F-1EE38F0181CF}" destId="{F01C16BB-086C-4F49-9A45-974893A8577A}"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578556C-F7C2-4B5A-8092-25FBF3269546}" type="doc">
      <dgm:prSet loTypeId="urn:microsoft.com/office/officeart/2005/8/layout/cycle5" loCatId="cycle" qsTypeId="urn:microsoft.com/office/officeart/2005/8/quickstyle/simple1" qsCatId="simple" csTypeId="urn:microsoft.com/office/officeart/2005/8/colors/colorful4" csCatId="colorful" phldr="1"/>
      <dgm:spPr/>
    </dgm:pt>
    <dgm:pt modelId="{4513F886-6F50-4247-ADD1-FA4674C8429F}">
      <dgm:prSet phldrT="[Texto]"/>
      <dgm:spPr/>
      <dgm:t>
        <a:bodyPr/>
        <a:lstStyle/>
        <a:p>
          <a:r>
            <a:rPr lang="pt-BR" dirty="0" smtClean="0"/>
            <a:t>HEREDITARIEDADE CITOPLASMÁTICA</a:t>
          </a:r>
          <a:endParaRPr lang="pt-BR" dirty="0"/>
        </a:p>
      </dgm:t>
    </dgm:pt>
    <dgm:pt modelId="{E7C1AD0C-E3BD-4E92-9A09-5C4181EDD746}" type="parTrans" cxnId="{1347FE16-629B-4C92-9951-12C1B67C8993}">
      <dgm:prSet/>
      <dgm:spPr/>
      <dgm:t>
        <a:bodyPr/>
        <a:lstStyle/>
        <a:p>
          <a:endParaRPr lang="pt-BR"/>
        </a:p>
      </dgm:t>
    </dgm:pt>
    <dgm:pt modelId="{EE91385F-390D-4FEE-B599-841DD7C02DE6}" type="sibTrans" cxnId="{1347FE16-629B-4C92-9951-12C1B67C8993}">
      <dgm:prSet/>
      <dgm:spPr/>
      <dgm:t>
        <a:bodyPr/>
        <a:lstStyle/>
        <a:p>
          <a:endParaRPr lang="pt-BR"/>
        </a:p>
      </dgm:t>
    </dgm:pt>
    <dgm:pt modelId="{8556314C-A59D-4B25-AC40-5581F939C850}">
      <dgm:prSet phldrT="[Texto]"/>
      <dgm:spPr/>
      <dgm:t>
        <a:bodyPr/>
        <a:lstStyle/>
        <a:p>
          <a:r>
            <a:rPr lang="pt-BR" dirty="0" smtClean="0"/>
            <a:t>HEREDITARIEDADE NUCLEAR</a:t>
          </a:r>
          <a:endParaRPr lang="pt-BR" dirty="0"/>
        </a:p>
      </dgm:t>
    </dgm:pt>
    <dgm:pt modelId="{3CC9D2C8-2843-4024-B139-D2218590CC38}" type="parTrans" cxnId="{BB3E6C2F-62A7-4F97-9234-24EB1E4BFBDE}">
      <dgm:prSet/>
      <dgm:spPr/>
      <dgm:t>
        <a:bodyPr/>
        <a:lstStyle/>
        <a:p>
          <a:endParaRPr lang="pt-BR"/>
        </a:p>
      </dgm:t>
    </dgm:pt>
    <dgm:pt modelId="{0F1EB7B1-1D25-4131-AAE6-0C7AB378A9B1}" type="sibTrans" cxnId="{BB3E6C2F-62A7-4F97-9234-24EB1E4BFBDE}">
      <dgm:prSet/>
      <dgm:spPr/>
      <dgm:t>
        <a:bodyPr/>
        <a:lstStyle/>
        <a:p>
          <a:endParaRPr lang="pt-BR"/>
        </a:p>
      </dgm:t>
    </dgm:pt>
    <dgm:pt modelId="{46152231-FD9C-4F48-AC70-FA26E7207608}" type="pres">
      <dgm:prSet presAssocID="{2578556C-F7C2-4B5A-8092-25FBF3269546}" presName="cycle" presStyleCnt="0">
        <dgm:presLayoutVars>
          <dgm:dir/>
          <dgm:resizeHandles val="exact"/>
        </dgm:presLayoutVars>
      </dgm:prSet>
      <dgm:spPr/>
    </dgm:pt>
    <dgm:pt modelId="{D30225B9-2FDC-48BD-880A-491D29D1A922}" type="pres">
      <dgm:prSet presAssocID="{4513F886-6F50-4247-ADD1-FA4674C8429F}" presName="node" presStyleLbl="node1" presStyleIdx="0" presStyleCnt="2">
        <dgm:presLayoutVars>
          <dgm:bulletEnabled val="1"/>
        </dgm:presLayoutVars>
      </dgm:prSet>
      <dgm:spPr/>
      <dgm:t>
        <a:bodyPr/>
        <a:lstStyle/>
        <a:p>
          <a:endParaRPr lang="pt-BR"/>
        </a:p>
      </dgm:t>
    </dgm:pt>
    <dgm:pt modelId="{F9C9D24F-66A2-47AB-BBBA-0953D18895BE}" type="pres">
      <dgm:prSet presAssocID="{4513F886-6F50-4247-ADD1-FA4674C8429F}" presName="spNode" presStyleCnt="0"/>
      <dgm:spPr/>
    </dgm:pt>
    <dgm:pt modelId="{98A01467-00AF-4876-A139-A4A7386866B9}" type="pres">
      <dgm:prSet presAssocID="{EE91385F-390D-4FEE-B599-841DD7C02DE6}" presName="sibTrans" presStyleLbl="sibTrans1D1" presStyleIdx="0" presStyleCnt="2"/>
      <dgm:spPr/>
      <dgm:t>
        <a:bodyPr/>
        <a:lstStyle/>
        <a:p>
          <a:endParaRPr lang="pt-BR"/>
        </a:p>
      </dgm:t>
    </dgm:pt>
    <dgm:pt modelId="{79F5A6DF-901C-4C4F-8F4D-C68C4856E3D2}" type="pres">
      <dgm:prSet presAssocID="{8556314C-A59D-4B25-AC40-5581F939C850}" presName="node" presStyleLbl="node1" presStyleIdx="1" presStyleCnt="2">
        <dgm:presLayoutVars>
          <dgm:bulletEnabled val="1"/>
        </dgm:presLayoutVars>
      </dgm:prSet>
      <dgm:spPr/>
      <dgm:t>
        <a:bodyPr/>
        <a:lstStyle/>
        <a:p>
          <a:endParaRPr lang="pt-BR"/>
        </a:p>
      </dgm:t>
    </dgm:pt>
    <dgm:pt modelId="{BB7C3B12-46DB-41F2-A3CC-EDCDEF022BDA}" type="pres">
      <dgm:prSet presAssocID="{8556314C-A59D-4B25-AC40-5581F939C850}" presName="spNode" presStyleCnt="0"/>
      <dgm:spPr/>
    </dgm:pt>
    <dgm:pt modelId="{B4DC9DBA-05EA-43A4-BA7E-C184FB27E897}" type="pres">
      <dgm:prSet presAssocID="{0F1EB7B1-1D25-4131-AAE6-0C7AB378A9B1}" presName="sibTrans" presStyleLbl="sibTrans1D1" presStyleIdx="1" presStyleCnt="2"/>
      <dgm:spPr/>
      <dgm:t>
        <a:bodyPr/>
        <a:lstStyle/>
        <a:p>
          <a:endParaRPr lang="pt-BR"/>
        </a:p>
      </dgm:t>
    </dgm:pt>
  </dgm:ptLst>
  <dgm:cxnLst>
    <dgm:cxn modelId="{39D090D6-5E2B-4C7F-B0CC-B7BAE9B31CC1}" type="presOf" srcId="{2578556C-F7C2-4B5A-8092-25FBF3269546}" destId="{46152231-FD9C-4F48-AC70-FA26E7207608}" srcOrd="0" destOrd="0" presId="urn:microsoft.com/office/officeart/2005/8/layout/cycle5"/>
    <dgm:cxn modelId="{CAB71AA3-F6B6-4337-A54A-2493DAD89DE5}" type="presOf" srcId="{4513F886-6F50-4247-ADD1-FA4674C8429F}" destId="{D30225B9-2FDC-48BD-880A-491D29D1A922}" srcOrd="0" destOrd="0" presId="urn:microsoft.com/office/officeart/2005/8/layout/cycle5"/>
    <dgm:cxn modelId="{1347FE16-629B-4C92-9951-12C1B67C8993}" srcId="{2578556C-F7C2-4B5A-8092-25FBF3269546}" destId="{4513F886-6F50-4247-ADD1-FA4674C8429F}" srcOrd="0" destOrd="0" parTransId="{E7C1AD0C-E3BD-4E92-9A09-5C4181EDD746}" sibTransId="{EE91385F-390D-4FEE-B599-841DD7C02DE6}"/>
    <dgm:cxn modelId="{BB3E6C2F-62A7-4F97-9234-24EB1E4BFBDE}" srcId="{2578556C-F7C2-4B5A-8092-25FBF3269546}" destId="{8556314C-A59D-4B25-AC40-5581F939C850}" srcOrd="1" destOrd="0" parTransId="{3CC9D2C8-2843-4024-B139-D2218590CC38}" sibTransId="{0F1EB7B1-1D25-4131-AAE6-0C7AB378A9B1}"/>
    <dgm:cxn modelId="{FC36EB4C-C664-4757-B25D-0AA6DB6269DD}" type="presOf" srcId="{0F1EB7B1-1D25-4131-AAE6-0C7AB378A9B1}" destId="{B4DC9DBA-05EA-43A4-BA7E-C184FB27E897}" srcOrd="0" destOrd="0" presId="urn:microsoft.com/office/officeart/2005/8/layout/cycle5"/>
    <dgm:cxn modelId="{F321A5AC-0943-4AA8-A171-4D07310EFBE6}" type="presOf" srcId="{EE91385F-390D-4FEE-B599-841DD7C02DE6}" destId="{98A01467-00AF-4876-A139-A4A7386866B9}" srcOrd="0" destOrd="0" presId="urn:microsoft.com/office/officeart/2005/8/layout/cycle5"/>
    <dgm:cxn modelId="{0E894369-546D-4B66-A5BB-191BB7358AB8}" type="presOf" srcId="{8556314C-A59D-4B25-AC40-5581F939C850}" destId="{79F5A6DF-901C-4C4F-8F4D-C68C4856E3D2}" srcOrd="0" destOrd="0" presId="urn:microsoft.com/office/officeart/2005/8/layout/cycle5"/>
    <dgm:cxn modelId="{6661E06B-0C52-40BD-9E91-4F4CD90654E0}" type="presParOf" srcId="{46152231-FD9C-4F48-AC70-FA26E7207608}" destId="{D30225B9-2FDC-48BD-880A-491D29D1A922}" srcOrd="0" destOrd="0" presId="urn:microsoft.com/office/officeart/2005/8/layout/cycle5"/>
    <dgm:cxn modelId="{7BD5B663-0BEE-4301-BB75-1E0EDE467146}" type="presParOf" srcId="{46152231-FD9C-4F48-AC70-FA26E7207608}" destId="{F9C9D24F-66A2-47AB-BBBA-0953D18895BE}" srcOrd="1" destOrd="0" presId="urn:microsoft.com/office/officeart/2005/8/layout/cycle5"/>
    <dgm:cxn modelId="{C098A7B6-3E6C-4E40-A9A2-DC7DE2DC704A}" type="presParOf" srcId="{46152231-FD9C-4F48-AC70-FA26E7207608}" destId="{98A01467-00AF-4876-A139-A4A7386866B9}" srcOrd="2" destOrd="0" presId="urn:microsoft.com/office/officeart/2005/8/layout/cycle5"/>
    <dgm:cxn modelId="{AD4E55D3-FB17-449C-B18F-396536B3D960}" type="presParOf" srcId="{46152231-FD9C-4F48-AC70-FA26E7207608}" destId="{79F5A6DF-901C-4C4F-8F4D-C68C4856E3D2}" srcOrd="3" destOrd="0" presId="urn:microsoft.com/office/officeart/2005/8/layout/cycle5"/>
    <dgm:cxn modelId="{32BA42DB-787E-413B-9F51-9B03919F6825}" type="presParOf" srcId="{46152231-FD9C-4F48-AC70-FA26E7207608}" destId="{BB7C3B12-46DB-41F2-A3CC-EDCDEF022BDA}" srcOrd="4" destOrd="0" presId="urn:microsoft.com/office/officeart/2005/8/layout/cycle5"/>
    <dgm:cxn modelId="{38B2801D-1DD2-4D80-B26B-1D31B565529D}" type="presParOf" srcId="{46152231-FD9C-4F48-AC70-FA26E7207608}" destId="{B4DC9DBA-05EA-43A4-BA7E-C184FB27E897}" srcOrd="5"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7C98A13A-F65D-4D10-ADEE-81560F2F65D6}"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pt-BR"/>
        </a:p>
      </dgm:t>
    </dgm:pt>
    <dgm:pt modelId="{9C6AD15D-0EBE-4A25-A69C-1CD5AB9E6B23}">
      <dgm:prSet phldrT="[Texto]"/>
      <dgm:spPr>
        <a:solidFill>
          <a:srgbClr val="C838A9"/>
        </a:solidFill>
      </dgm:spPr>
      <dgm:t>
        <a:bodyPr/>
        <a:lstStyle/>
        <a:p>
          <a:r>
            <a:rPr lang="pt-BR" dirty="0" smtClean="0"/>
            <a:t>Os genes extras no citoplasma de células nucleadas tiveram origem como genes bacterianos.</a:t>
          </a:r>
          <a:endParaRPr lang="pt-BR" dirty="0"/>
        </a:p>
      </dgm:t>
    </dgm:pt>
    <dgm:pt modelId="{52FA2766-3F7E-4B7C-8544-43B63EE0BAD2}" type="parTrans" cxnId="{554C10DD-DC45-4E5E-941A-CE47C34076C2}">
      <dgm:prSet/>
      <dgm:spPr/>
      <dgm:t>
        <a:bodyPr/>
        <a:lstStyle/>
        <a:p>
          <a:endParaRPr lang="pt-BR"/>
        </a:p>
      </dgm:t>
    </dgm:pt>
    <dgm:pt modelId="{0AD48AB8-9B2B-4164-A7AA-45923C6598E3}" type="sibTrans" cxnId="{554C10DD-DC45-4E5E-941A-CE47C34076C2}">
      <dgm:prSet/>
      <dgm:spPr/>
      <dgm:t>
        <a:bodyPr/>
        <a:lstStyle/>
        <a:p>
          <a:endParaRPr lang="pt-BR"/>
        </a:p>
      </dgm:t>
    </dgm:pt>
    <dgm:pt modelId="{2E71AAC8-AA81-4407-9E0B-43B188A87EE1}">
      <dgm:prSet phldrT="[Texto]"/>
      <dgm:spPr>
        <a:solidFill>
          <a:srgbClr val="00B050"/>
        </a:solidFill>
      </dgm:spPr>
      <dgm:t>
        <a:bodyPr/>
        <a:lstStyle/>
        <a:p>
          <a:r>
            <a:rPr lang="pt-BR" dirty="0" smtClean="0"/>
            <a:t>Um sequencia específica de incorporações simbióticas de vários tipos de bactérias levou a formação da célula nucleada.</a:t>
          </a:r>
          <a:endParaRPr lang="pt-BR" dirty="0"/>
        </a:p>
      </dgm:t>
    </dgm:pt>
    <dgm:pt modelId="{A1A32218-EDE7-428B-912C-61A23F0469F3}" type="parTrans" cxnId="{B2A7F4CC-85C7-49BD-9272-BE451C35B7B5}">
      <dgm:prSet/>
      <dgm:spPr/>
      <dgm:t>
        <a:bodyPr/>
        <a:lstStyle/>
        <a:p>
          <a:endParaRPr lang="pt-BR"/>
        </a:p>
      </dgm:t>
    </dgm:pt>
    <dgm:pt modelId="{05829208-0D72-42F4-A2E9-83E9AEEA370B}" type="sibTrans" cxnId="{B2A7F4CC-85C7-49BD-9272-BE451C35B7B5}">
      <dgm:prSet/>
      <dgm:spPr/>
      <dgm:t>
        <a:bodyPr/>
        <a:lstStyle/>
        <a:p>
          <a:endParaRPr lang="pt-BR"/>
        </a:p>
      </dgm:t>
    </dgm:pt>
    <dgm:pt modelId="{9D3B3E76-7B2B-4C66-BDB8-020EC7977A68}">
      <dgm:prSet phldrT="[Texto]"/>
      <dgm:spPr/>
      <dgm:t>
        <a:bodyPr/>
        <a:lstStyle/>
        <a:p>
          <a:r>
            <a:rPr lang="pt-BR" dirty="0" smtClean="0"/>
            <a:t>Essa endossimbiose sequencial de bactérias simbiontes deu origem às organelas: cílios, mitocôndrias e plastídios (cloroplastos). </a:t>
          </a:r>
          <a:endParaRPr lang="pt-BR" dirty="0"/>
        </a:p>
      </dgm:t>
    </dgm:pt>
    <dgm:pt modelId="{EE7DA813-6579-4B34-8213-039F7589E5DE}" type="parTrans" cxnId="{F0747892-F258-4852-A21B-929A570B6659}">
      <dgm:prSet/>
      <dgm:spPr/>
      <dgm:t>
        <a:bodyPr/>
        <a:lstStyle/>
        <a:p>
          <a:endParaRPr lang="pt-BR"/>
        </a:p>
      </dgm:t>
    </dgm:pt>
    <dgm:pt modelId="{5698AC57-3075-48DD-B8B4-4810CE82901A}" type="sibTrans" cxnId="{F0747892-F258-4852-A21B-929A570B6659}">
      <dgm:prSet/>
      <dgm:spPr/>
      <dgm:t>
        <a:bodyPr/>
        <a:lstStyle/>
        <a:p>
          <a:endParaRPr lang="pt-BR"/>
        </a:p>
      </dgm:t>
    </dgm:pt>
    <dgm:pt modelId="{C301CE56-4941-4846-8E4D-5412C44AF2CF}" type="pres">
      <dgm:prSet presAssocID="{7C98A13A-F65D-4D10-ADEE-81560F2F65D6}" presName="outerComposite" presStyleCnt="0">
        <dgm:presLayoutVars>
          <dgm:chMax val="5"/>
          <dgm:dir/>
          <dgm:resizeHandles val="exact"/>
        </dgm:presLayoutVars>
      </dgm:prSet>
      <dgm:spPr/>
      <dgm:t>
        <a:bodyPr/>
        <a:lstStyle/>
        <a:p>
          <a:endParaRPr lang="pt-BR"/>
        </a:p>
      </dgm:t>
    </dgm:pt>
    <dgm:pt modelId="{BD01AF5B-57EA-497B-8888-2F58A11E421E}" type="pres">
      <dgm:prSet presAssocID="{7C98A13A-F65D-4D10-ADEE-81560F2F65D6}" presName="dummyMaxCanvas" presStyleCnt="0">
        <dgm:presLayoutVars/>
      </dgm:prSet>
      <dgm:spPr/>
    </dgm:pt>
    <dgm:pt modelId="{CEC47D42-1953-4FB6-9994-B0228D4EC872}" type="pres">
      <dgm:prSet presAssocID="{7C98A13A-F65D-4D10-ADEE-81560F2F65D6}" presName="ThreeNodes_1" presStyleLbl="node1" presStyleIdx="0" presStyleCnt="3">
        <dgm:presLayoutVars>
          <dgm:bulletEnabled val="1"/>
        </dgm:presLayoutVars>
      </dgm:prSet>
      <dgm:spPr/>
      <dgm:t>
        <a:bodyPr/>
        <a:lstStyle/>
        <a:p>
          <a:endParaRPr lang="pt-BR"/>
        </a:p>
      </dgm:t>
    </dgm:pt>
    <dgm:pt modelId="{621500B5-94CF-42E1-9E16-125B40047459}" type="pres">
      <dgm:prSet presAssocID="{7C98A13A-F65D-4D10-ADEE-81560F2F65D6}" presName="ThreeNodes_2" presStyleLbl="node1" presStyleIdx="1" presStyleCnt="3">
        <dgm:presLayoutVars>
          <dgm:bulletEnabled val="1"/>
        </dgm:presLayoutVars>
      </dgm:prSet>
      <dgm:spPr/>
      <dgm:t>
        <a:bodyPr/>
        <a:lstStyle/>
        <a:p>
          <a:endParaRPr lang="pt-BR"/>
        </a:p>
      </dgm:t>
    </dgm:pt>
    <dgm:pt modelId="{8F0034B1-C167-48CE-BFCF-BA2039A38BEF}" type="pres">
      <dgm:prSet presAssocID="{7C98A13A-F65D-4D10-ADEE-81560F2F65D6}" presName="ThreeNodes_3" presStyleLbl="node1" presStyleIdx="2" presStyleCnt="3">
        <dgm:presLayoutVars>
          <dgm:bulletEnabled val="1"/>
        </dgm:presLayoutVars>
      </dgm:prSet>
      <dgm:spPr/>
      <dgm:t>
        <a:bodyPr/>
        <a:lstStyle/>
        <a:p>
          <a:endParaRPr lang="pt-BR"/>
        </a:p>
      </dgm:t>
    </dgm:pt>
    <dgm:pt modelId="{243BAF8B-2BEA-4EB5-8C07-BD3384AA89BB}" type="pres">
      <dgm:prSet presAssocID="{7C98A13A-F65D-4D10-ADEE-81560F2F65D6}" presName="ThreeConn_1-2" presStyleLbl="fgAccFollowNode1" presStyleIdx="0" presStyleCnt="2">
        <dgm:presLayoutVars>
          <dgm:bulletEnabled val="1"/>
        </dgm:presLayoutVars>
      </dgm:prSet>
      <dgm:spPr/>
      <dgm:t>
        <a:bodyPr/>
        <a:lstStyle/>
        <a:p>
          <a:endParaRPr lang="pt-BR"/>
        </a:p>
      </dgm:t>
    </dgm:pt>
    <dgm:pt modelId="{EF264835-EDD1-479E-B652-90D63A92C53B}" type="pres">
      <dgm:prSet presAssocID="{7C98A13A-F65D-4D10-ADEE-81560F2F65D6}" presName="ThreeConn_2-3" presStyleLbl="fgAccFollowNode1" presStyleIdx="1" presStyleCnt="2">
        <dgm:presLayoutVars>
          <dgm:bulletEnabled val="1"/>
        </dgm:presLayoutVars>
      </dgm:prSet>
      <dgm:spPr/>
      <dgm:t>
        <a:bodyPr/>
        <a:lstStyle/>
        <a:p>
          <a:endParaRPr lang="pt-BR"/>
        </a:p>
      </dgm:t>
    </dgm:pt>
    <dgm:pt modelId="{8ED16925-C825-4830-8BE3-95CBBF913BA3}" type="pres">
      <dgm:prSet presAssocID="{7C98A13A-F65D-4D10-ADEE-81560F2F65D6}" presName="ThreeNodes_1_text" presStyleLbl="node1" presStyleIdx="2" presStyleCnt="3">
        <dgm:presLayoutVars>
          <dgm:bulletEnabled val="1"/>
        </dgm:presLayoutVars>
      </dgm:prSet>
      <dgm:spPr/>
      <dgm:t>
        <a:bodyPr/>
        <a:lstStyle/>
        <a:p>
          <a:endParaRPr lang="pt-BR"/>
        </a:p>
      </dgm:t>
    </dgm:pt>
    <dgm:pt modelId="{9D87738D-9A11-4247-8373-EF97FC7DAF5C}" type="pres">
      <dgm:prSet presAssocID="{7C98A13A-F65D-4D10-ADEE-81560F2F65D6}" presName="ThreeNodes_2_text" presStyleLbl="node1" presStyleIdx="2" presStyleCnt="3">
        <dgm:presLayoutVars>
          <dgm:bulletEnabled val="1"/>
        </dgm:presLayoutVars>
      </dgm:prSet>
      <dgm:spPr/>
      <dgm:t>
        <a:bodyPr/>
        <a:lstStyle/>
        <a:p>
          <a:endParaRPr lang="pt-BR"/>
        </a:p>
      </dgm:t>
    </dgm:pt>
    <dgm:pt modelId="{8BE027E6-31DB-4E5B-967D-3B715D3C81D9}" type="pres">
      <dgm:prSet presAssocID="{7C98A13A-F65D-4D10-ADEE-81560F2F65D6}" presName="ThreeNodes_3_text" presStyleLbl="node1" presStyleIdx="2" presStyleCnt="3">
        <dgm:presLayoutVars>
          <dgm:bulletEnabled val="1"/>
        </dgm:presLayoutVars>
      </dgm:prSet>
      <dgm:spPr/>
      <dgm:t>
        <a:bodyPr/>
        <a:lstStyle/>
        <a:p>
          <a:endParaRPr lang="pt-BR"/>
        </a:p>
      </dgm:t>
    </dgm:pt>
  </dgm:ptLst>
  <dgm:cxnLst>
    <dgm:cxn modelId="{148A9E02-7CF7-45FB-A023-44810F9E1A46}" type="presOf" srcId="{9C6AD15D-0EBE-4A25-A69C-1CD5AB9E6B23}" destId="{8ED16925-C825-4830-8BE3-95CBBF913BA3}" srcOrd="1" destOrd="0" presId="urn:microsoft.com/office/officeart/2005/8/layout/vProcess5"/>
    <dgm:cxn modelId="{5A5C60C2-0531-4816-8F4C-FCDD5ED73417}" type="presOf" srcId="{2E71AAC8-AA81-4407-9E0B-43B188A87EE1}" destId="{621500B5-94CF-42E1-9E16-125B40047459}" srcOrd="0" destOrd="0" presId="urn:microsoft.com/office/officeart/2005/8/layout/vProcess5"/>
    <dgm:cxn modelId="{D23FACF7-6086-410A-BB40-2851979696CD}" type="presOf" srcId="{7C98A13A-F65D-4D10-ADEE-81560F2F65D6}" destId="{C301CE56-4941-4846-8E4D-5412C44AF2CF}" srcOrd="0" destOrd="0" presId="urn:microsoft.com/office/officeart/2005/8/layout/vProcess5"/>
    <dgm:cxn modelId="{CB680863-D5B2-4F46-9FAF-F7EE61970525}" type="presOf" srcId="{2E71AAC8-AA81-4407-9E0B-43B188A87EE1}" destId="{9D87738D-9A11-4247-8373-EF97FC7DAF5C}" srcOrd="1" destOrd="0" presId="urn:microsoft.com/office/officeart/2005/8/layout/vProcess5"/>
    <dgm:cxn modelId="{B2A7F4CC-85C7-49BD-9272-BE451C35B7B5}" srcId="{7C98A13A-F65D-4D10-ADEE-81560F2F65D6}" destId="{2E71AAC8-AA81-4407-9E0B-43B188A87EE1}" srcOrd="1" destOrd="0" parTransId="{A1A32218-EDE7-428B-912C-61A23F0469F3}" sibTransId="{05829208-0D72-42F4-A2E9-83E9AEEA370B}"/>
    <dgm:cxn modelId="{554C10DD-DC45-4E5E-941A-CE47C34076C2}" srcId="{7C98A13A-F65D-4D10-ADEE-81560F2F65D6}" destId="{9C6AD15D-0EBE-4A25-A69C-1CD5AB9E6B23}" srcOrd="0" destOrd="0" parTransId="{52FA2766-3F7E-4B7C-8544-43B63EE0BAD2}" sibTransId="{0AD48AB8-9B2B-4164-A7AA-45923C6598E3}"/>
    <dgm:cxn modelId="{8FE4F8A2-B605-4150-A2C1-2CFB73E5521A}" type="presOf" srcId="{0AD48AB8-9B2B-4164-A7AA-45923C6598E3}" destId="{243BAF8B-2BEA-4EB5-8C07-BD3384AA89BB}" srcOrd="0" destOrd="0" presId="urn:microsoft.com/office/officeart/2005/8/layout/vProcess5"/>
    <dgm:cxn modelId="{B6E95438-2D04-4AB8-B5CC-024DBB71E06F}" type="presOf" srcId="{9D3B3E76-7B2B-4C66-BDB8-020EC7977A68}" destId="{8F0034B1-C167-48CE-BFCF-BA2039A38BEF}" srcOrd="0" destOrd="0" presId="urn:microsoft.com/office/officeart/2005/8/layout/vProcess5"/>
    <dgm:cxn modelId="{F0747892-F258-4852-A21B-929A570B6659}" srcId="{7C98A13A-F65D-4D10-ADEE-81560F2F65D6}" destId="{9D3B3E76-7B2B-4C66-BDB8-020EC7977A68}" srcOrd="2" destOrd="0" parTransId="{EE7DA813-6579-4B34-8213-039F7589E5DE}" sibTransId="{5698AC57-3075-48DD-B8B4-4810CE82901A}"/>
    <dgm:cxn modelId="{9B30926C-B502-47A8-9A57-F12C194D7818}" type="presOf" srcId="{05829208-0D72-42F4-A2E9-83E9AEEA370B}" destId="{EF264835-EDD1-479E-B652-90D63A92C53B}" srcOrd="0" destOrd="0" presId="urn:microsoft.com/office/officeart/2005/8/layout/vProcess5"/>
    <dgm:cxn modelId="{4B376863-0F7A-4913-B3D7-112384E4DBE3}" type="presOf" srcId="{9C6AD15D-0EBE-4A25-A69C-1CD5AB9E6B23}" destId="{CEC47D42-1953-4FB6-9994-B0228D4EC872}" srcOrd="0" destOrd="0" presId="urn:microsoft.com/office/officeart/2005/8/layout/vProcess5"/>
    <dgm:cxn modelId="{7A617CFE-6AFF-4C45-8599-74C0D9AF8127}" type="presOf" srcId="{9D3B3E76-7B2B-4C66-BDB8-020EC7977A68}" destId="{8BE027E6-31DB-4E5B-967D-3B715D3C81D9}" srcOrd="1" destOrd="0" presId="urn:microsoft.com/office/officeart/2005/8/layout/vProcess5"/>
    <dgm:cxn modelId="{07C45685-CB17-4D30-B4F2-1EF2A54CCE16}" type="presParOf" srcId="{C301CE56-4941-4846-8E4D-5412C44AF2CF}" destId="{BD01AF5B-57EA-497B-8888-2F58A11E421E}" srcOrd="0" destOrd="0" presId="urn:microsoft.com/office/officeart/2005/8/layout/vProcess5"/>
    <dgm:cxn modelId="{0033F146-4C08-4CBA-9645-EAA14BE9883A}" type="presParOf" srcId="{C301CE56-4941-4846-8E4D-5412C44AF2CF}" destId="{CEC47D42-1953-4FB6-9994-B0228D4EC872}" srcOrd="1" destOrd="0" presId="urn:microsoft.com/office/officeart/2005/8/layout/vProcess5"/>
    <dgm:cxn modelId="{2ADDCFC2-95E4-4AE9-A858-29D347717DA8}" type="presParOf" srcId="{C301CE56-4941-4846-8E4D-5412C44AF2CF}" destId="{621500B5-94CF-42E1-9E16-125B40047459}" srcOrd="2" destOrd="0" presId="urn:microsoft.com/office/officeart/2005/8/layout/vProcess5"/>
    <dgm:cxn modelId="{4F8620D3-4EF2-4689-943F-42AFEB67BA77}" type="presParOf" srcId="{C301CE56-4941-4846-8E4D-5412C44AF2CF}" destId="{8F0034B1-C167-48CE-BFCF-BA2039A38BEF}" srcOrd="3" destOrd="0" presId="urn:microsoft.com/office/officeart/2005/8/layout/vProcess5"/>
    <dgm:cxn modelId="{A2744082-3783-4512-A702-06BE474D8D42}" type="presParOf" srcId="{C301CE56-4941-4846-8E4D-5412C44AF2CF}" destId="{243BAF8B-2BEA-4EB5-8C07-BD3384AA89BB}" srcOrd="4" destOrd="0" presId="urn:microsoft.com/office/officeart/2005/8/layout/vProcess5"/>
    <dgm:cxn modelId="{B647B007-BFD3-49CC-AC55-E7C61B9E3E8F}" type="presParOf" srcId="{C301CE56-4941-4846-8E4D-5412C44AF2CF}" destId="{EF264835-EDD1-479E-B652-90D63A92C53B}" srcOrd="5" destOrd="0" presId="urn:microsoft.com/office/officeart/2005/8/layout/vProcess5"/>
    <dgm:cxn modelId="{2E323EC8-AD5F-4557-9438-363AFB21AA66}" type="presParOf" srcId="{C301CE56-4941-4846-8E4D-5412C44AF2CF}" destId="{8ED16925-C825-4830-8BE3-95CBBF913BA3}" srcOrd="6" destOrd="0" presId="urn:microsoft.com/office/officeart/2005/8/layout/vProcess5"/>
    <dgm:cxn modelId="{305DCBD3-47CB-45B9-8773-958C2E88439A}" type="presParOf" srcId="{C301CE56-4941-4846-8E4D-5412C44AF2CF}" destId="{9D87738D-9A11-4247-8373-EF97FC7DAF5C}" srcOrd="7" destOrd="0" presId="urn:microsoft.com/office/officeart/2005/8/layout/vProcess5"/>
    <dgm:cxn modelId="{EA423134-C7ED-4AC0-BE5D-2B1260C99533}" type="presParOf" srcId="{C301CE56-4941-4846-8E4D-5412C44AF2CF}" destId="{8BE027E6-31DB-4E5B-967D-3B715D3C81D9}"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A0455A-A303-4F1B-A977-DF73A62B0C9F}"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pt-BR"/>
        </a:p>
      </dgm:t>
    </dgm:pt>
    <dgm:pt modelId="{450F37AD-B763-4EC6-9D76-FDF343CABD1A}">
      <dgm:prSet phldrT="[Texto]"/>
      <dgm:spPr/>
      <dgm:t>
        <a:bodyPr/>
        <a:lstStyle/>
        <a:p>
          <a:r>
            <a:rPr lang="pt-BR" dirty="0" smtClean="0"/>
            <a:t>UNICELULAR</a:t>
          </a:r>
          <a:endParaRPr lang="pt-BR" dirty="0"/>
        </a:p>
      </dgm:t>
    </dgm:pt>
    <dgm:pt modelId="{CD4E18D3-3BA0-4473-95F0-B959DC153C50}" type="parTrans" cxnId="{ED43D89F-D7A8-4DF7-8239-19266AACF71D}">
      <dgm:prSet/>
      <dgm:spPr/>
      <dgm:t>
        <a:bodyPr/>
        <a:lstStyle/>
        <a:p>
          <a:endParaRPr lang="pt-BR"/>
        </a:p>
      </dgm:t>
    </dgm:pt>
    <dgm:pt modelId="{7B5371FD-FAAF-43E3-985D-7C2A65B193BA}" type="sibTrans" cxnId="{ED43D89F-D7A8-4DF7-8239-19266AACF71D}">
      <dgm:prSet/>
      <dgm:spPr/>
      <dgm:t>
        <a:bodyPr/>
        <a:lstStyle/>
        <a:p>
          <a:endParaRPr lang="pt-BR"/>
        </a:p>
      </dgm:t>
    </dgm:pt>
    <dgm:pt modelId="{A26FD36F-3A4A-4FC1-B844-5FB1E6861002}">
      <dgm:prSet/>
      <dgm:spPr/>
      <dgm:t>
        <a:bodyPr/>
        <a:lstStyle/>
        <a:p>
          <a:r>
            <a:rPr lang="pt-BR" dirty="0" smtClean="0"/>
            <a:t>PLURICELULAR</a:t>
          </a:r>
          <a:endParaRPr lang="pt-BR" dirty="0"/>
        </a:p>
      </dgm:t>
    </dgm:pt>
    <dgm:pt modelId="{57C83A73-7BEB-422A-A180-9681F7E0858B}" type="parTrans" cxnId="{293CA36F-6C9E-4404-88B4-EF0D188E17C4}">
      <dgm:prSet/>
      <dgm:spPr/>
      <dgm:t>
        <a:bodyPr/>
        <a:lstStyle/>
        <a:p>
          <a:endParaRPr lang="pt-BR"/>
        </a:p>
      </dgm:t>
    </dgm:pt>
    <dgm:pt modelId="{EFA1F504-F2C1-442C-9BEF-C2C3F9299F86}" type="sibTrans" cxnId="{293CA36F-6C9E-4404-88B4-EF0D188E17C4}">
      <dgm:prSet/>
      <dgm:spPr/>
      <dgm:t>
        <a:bodyPr/>
        <a:lstStyle/>
        <a:p>
          <a:endParaRPr lang="pt-BR"/>
        </a:p>
      </dgm:t>
    </dgm:pt>
    <dgm:pt modelId="{537F42ED-DA34-4560-8265-3749B1F10331}">
      <dgm:prSet phldrT="[Texto]"/>
      <dgm:spPr/>
      <dgm:t>
        <a:bodyPr/>
        <a:lstStyle/>
        <a:p>
          <a:r>
            <a:rPr lang="pt-BR" dirty="0" smtClean="0"/>
            <a:t>Organismo formado de 2 células ou mais</a:t>
          </a:r>
          <a:endParaRPr lang="pt-BR" dirty="0"/>
        </a:p>
      </dgm:t>
    </dgm:pt>
    <dgm:pt modelId="{E446BD01-2F0A-487E-AE05-ED390E8874E3}" type="parTrans" cxnId="{42CE125F-AF21-4DCA-B332-1E7D6584B11A}">
      <dgm:prSet/>
      <dgm:spPr/>
      <dgm:t>
        <a:bodyPr/>
        <a:lstStyle/>
        <a:p>
          <a:endParaRPr lang="pt-BR"/>
        </a:p>
      </dgm:t>
    </dgm:pt>
    <dgm:pt modelId="{083F9B7B-EC14-4F1A-9452-527F707A01C7}" type="sibTrans" cxnId="{42CE125F-AF21-4DCA-B332-1E7D6584B11A}">
      <dgm:prSet/>
      <dgm:spPr/>
      <dgm:t>
        <a:bodyPr/>
        <a:lstStyle/>
        <a:p>
          <a:endParaRPr lang="pt-BR"/>
        </a:p>
      </dgm:t>
    </dgm:pt>
    <dgm:pt modelId="{969AAE38-C501-48F2-8364-6CC0914E7F9C}">
      <dgm:prSet phldrT="[Texto]"/>
      <dgm:spPr/>
      <dgm:t>
        <a:bodyPr/>
        <a:lstStyle/>
        <a:p>
          <a:r>
            <a:rPr lang="pt-BR" dirty="0" smtClean="0"/>
            <a:t>Organismo com apenas 1 célula</a:t>
          </a:r>
          <a:endParaRPr lang="pt-BR" dirty="0"/>
        </a:p>
      </dgm:t>
    </dgm:pt>
    <dgm:pt modelId="{C278B766-3A46-49F7-9C28-266BFA6A0881}" type="parTrans" cxnId="{FEBD225B-EED9-428E-B02B-40234B6A81BC}">
      <dgm:prSet/>
      <dgm:spPr/>
      <dgm:t>
        <a:bodyPr/>
        <a:lstStyle/>
        <a:p>
          <a:endParaRPr lang="pt-BR"/>
        </a:p>
      </dgm:t>
    </dgm:pt>
    <dgm:pt modelId="{9F4C6ECF-EEA0-45A0-8CDD-56393E5EE65F}" type="sibTrans" cxnId="{FEBD225B-EED9-428E-B02B-40234B6A81BC}">
      <dgm:prSet/>
      <dgm:spPr/>
      <dgm:t>
        <a:bodyPr/>
        <a:lstStyle/>
        <a:p>
          <a:endParaRPr lang="pt-BR"/>
        </a:p>
      </dgm:t>
    </dgm:pt>
    <dgm:pt modelId="{872AB42A-1E38-4705-9524-11852A3C6B92}">
      <dgm:prSet phldrT="[Texto]"/>
      <dgm:spPr/>
      <dgm:t>
        <a:bodyPr/>
        <a:lstStyle/>
        <a:p>
          <a:r>
            <a:rPr lang="pt-BR" dirty="0" err="1" smtClean="0"/>
            <a:t>Ex</a:t>
          </a:r>
          <a:r>
            <a:rPr lang="pt-BR" dirty="0" smtClean="0"/>
            <a:t>: bactéria, paramécio.</a:t>
          </a:r>
          <a:endParaRPr lang="pt-BR" dirty="0"/>
        </a:p>
      </dgm:t>
    </dgm:pt>
    <dgm:pt modelId="{71AF085A-1680-4090-B9EF-01735FB84A85}" type="parTrans" cxnId="{40DA10BD-86F1-48CC-9A0E-AD92AB81C742}">
      <dgm:prSet/>
      <dgm:spPr/>
      <dgm:t>
        <a:bodyPr/>
        <a:lstStyle/>
        <a:p>
          <a:endParaRPr lang="pt-BR"/>
        </a:p>
      </dgm:t>
    </dgm:pt>
    <dgm:pt modelId="{EB091761-F695-4BB7-9AC6-99AB5C8C3E41}" type="sibTrans" cxnId="{40DA10BD-86F1-48CC-9A0E-AD92AB81C742}">
      <dgm:prSet/>
      <dgm:spPr/>
      <dgm:t>
        <a:bodyPr/>
        <a:lstStyle/>
        <a:p>
          <a:endParaRPr lang="pt-BR"/>
        </a:p>
      </dgm:t>
    </dgm:pt>
    <dgm:pt modelId="{DC96F0BA-B7B7-411A-8FB3-F1C04BFDD617}">
      <dgm:prSet phldrT="[Texto]"/>
      <dgm:spPr/>
      <dgm:t>
        <a:bodyPr/>
        <a:lstStyle/>
        <a:p>
          <a:r>
            <a:rPr lang="pt-BR" dirty="0" err="1" smtClean="0"/>
            <a:t>Ex</a:t>
          </a:r>
          <a:r>
            <a:rPr lang="pt-BR" dirty="0" smtClean="0"/>
            <a:t>: algumas algas, alguns fungos, plantas, animais.</a:t>
          </a:r>
          <a:endParaRPr lang="pt-BR" dirty="0"/>
        </a:p>
      </dgm:t>
    </dgm:pt>
    <dgm:pt modelId="{3A019CEC-33FB-4ED7-85E0-65C36C084B03}" type="parTrans" cxnId="{FD03C248-8F9E-411D-8906-040345BFC022}">
      <dgm:prSet/>
      <dgm:spPr/>
      <dgm:t>
        <a:bodyPr/>
        <a:lstStyle/>
        <a:p>
          <a:endParaRPr lang="pt-BR"/>
        </a:p>
      </dgm:t>
    </dgm:pt>
    <dgm:pt modelId="{824FC7F1-334B-4D3D-8B03-05D8543C080A}" type="sibTrans" cxnId="{FD03C248-8F9E-411D-8906-040345BFC022}">
      <dgm:prSet/>
      <dgm:spPr/>
      <dgm:t>
        <a:bodyPr/>
        <a:lstStyle/>
        <a:p>
          <a:endParaRPr lang="pt-BR"/>
        </a:p>
      </dgm:t>
    </dgm:pt>
    <dgm:pt modelId="{E416B9D3-9F75-47D9-B899-FC45A1BE3773}" type="pres">
      <dgm:prSet presAssocID="{02A0455A-A303-4F1B-A977-DF73A62B0C9F}" presName="list" presStyleCnt="0">
        <dgm:presLayoutVars>
          <dgm:dir/>
          <dgm:animLvl val="lvl"/>
        </dgm:presLayoutVars>
      </dgm:prSet>
      <dgm:spPr/>
      <dgm:t>
        <a:bodyPr/>
        <a:lstStyle/>
        <a:p>
          <a:endParaRPr lang="pt-BR"/>
        </a:p>
      </dgm:t>
    </dgm:pt>
    <dgm:pt modelId="{AAE717E8-05B4-40AE-93C3-3C9BE63D78C9}" type="pres">
      <dgm:prSet presAssocID="{450F37AD-B763-4EC6-9D76-FDF343CABD1A}" presName="posSpace" presStyleCnt="0"/>
      <dgm:spPr/>
    </dgm:pt>
    <dgm:pt modelId="{5B598E7A-4FA1-4C12-85CF-027F2B19DFB3}" type="pres">
      <dgm:prSet presAssocID="{450F37AD-B763-4EC6-9D76-FDF343CABD1A}" presName="vertFlow" presStyleCnt="0"/>
      <dgm:spPr/>
    </dgm:pt>
    <dgm:pt modelId="{E1A936CC-99A4-4DFE-A09B-9E541EACB622}" type="pres">
      <dgm:prSet presAssocID="{450F37AD-B763-4EC6-9D76-FDF343CABD1A}" presName="topSpace" presStyleCnt="0"/>
      <dgm:spPr/>
    </dgm:pt>
    <dgm:pt modelId="{3F66F0AE-19BB-4E70-84BE-5E339D1BCC8B}" type="pres">
      <dgm:prSet presAssocID="{450F37AD-B763-4EC6-9D76-FDF343CABD1A}" presName="firstComp" presStyleCnt="0"/>
      <dgm:spPr/>
    </dgm:pt>
    <dgm:pt modelId="{89DFD03F-929C-4B68-9139-66257529E57B}" type="pres">
      <dgm:prSet presAssocID="{450F37AD-B763-4EC6-9D76-FDF343CABD1A}" presName="firstChild" presStyleLbl="bgAccFollowNode1" presStyleIdx="0" presStyleCnt="4"/>
      <dgm:spPr/>
      <dgm:t>
        <a:bodyPr/>
        <a:lstStyle/>
        <a:p>
          <a:endParaRPr lang="pt-BR"/>
        </a:p>
      </dgm:t>
    </dgm:pt>
    <dgm:pt modelId="{C1FCAFBB-8F9A-4EC6-896A-6A241857B38F}" type="pres">
      <dgm:prSet presAssocID="{450F37AD-B763-4EC6-9D76-FDF343CABD1A}" presName="firstChildTx" presStyleLbl="bgAccFollowNode1" presStyleIdx="0" presStyleCnt="4">
        <dgm:presLayoutVars>
          <dgm:bulletEnabled val="1"/>
        </dgm:presLayoutVars>
      </dgm:prSet>
      <dgm:spPr/>
      <dgm:t>
        <a:bodyPr/>
        <a:lstStyle/>
        <a:p>
          <a:endParaRPr lang="pt-BR"/>
        </a:p>
      </dgm:t>
    </dgm:pt>
    <dgm:pt modelId="{F3F32EAA-F509-4D59-BF0A-F12002B0E64A}" type="pres">
      <dgm:prSet presAssocID="{872AB42A-1E38-4705-9524-11852A3C6B92}" presName="comp" presStyleCnt="0"/>
      <dgm:spPr/>
    </dgm:pt>
    <dgm:pt modelId="{5BF7D484-41B6-4355-96C9-4A3D6B19E758}" type="pres">
      <dgm:prSet presAssocID="{872AB42A-1E38-4705-9524-11852A3C6B92}" presName="child" presStyleLbl="bgAccFollowNode1" presStyleIdx="1" presStyleCnt="4"/>
      <dgm:spPr/>
      <dgm:t>
        <a:bodyPr/>
        <a:lstStyle/>
        <a:p>
          <a:endParaRPr lang="pt-BR"/>
        </a:p>
      </dgm:t>
    </dgm:pt>
    <dgm:pt modelId="{45875434-36E8-479C-A5FD-F59540583ED6}" type="pres">
      <dgm:prSet presAssocID="{872AB42A-1E38-4705-9524-11852A3C6B92}" presName="childTx" presStyleLbl="bgAccFollowNode1" presStyleIdx="1" presStyleCnt="4">
        <dgm:presLayoutVars>
          <dgm:bulletEnabled val="1"/>
        </dgm:presLayoutVars>
      </dgm:prSet>
      <dgm:spPr/>
      <dgm:t>
        <a:bodyPr/>
        <a:lstStyle/>
        <a:p>
          <a:endParaRPr lang="pt-BR"/>
        </a:p>
      </dgm:t>
    </dgm:pt>
    <dgm:pt modelId="{4DA42DB2-BECB-48EB-8CD8-E9CB002C7989}" type="pres">
      <dgm:prSet presAssocID="{450F37AD-B763-4EC6-9D76-FDF343CABD1A}" presName="negSpace" presStyleCnt="0"/>
      <dgm:spPr/>
    </dgm:pt>
    <dgm:pt modelId="{5EEE0398-732B-4AFC-B77B-DABC74840EF2}" type="pres">
      <dgm:prSet presAssocID="{450F37AD-B763-4EC6-9D76-FDF343CABD1A}" presName="circle" presStyleLbl="node1" presStyleIdx="0" presStyleCnt="2"/>
      <dgm:spPr/>
      <dgm:t>
        <a:bodyPr/>
        <a:lstStyle/>
        <a:p>
          <a:endParaRPr lang="pt-BR"/>
        </a:p>
      </dgm:t>
    </dgm:pt>
    <dgm:pt modelId="{F05A3BC2-7BEA-499A-AB1B-FD987E190749}" type="pres">
      <dgm:prSet presAssocID="{7B5371FD-FAAF-43E3-985D-7C2A65B193BA}" presName="transSpace" presStyleCnt="0"/>
      <dgm:spPr/>
    </dgm:pt>
    <dgm:pt modelId="{D8D14FDB-3DED-4C0B-B437-A3A0C7BB1A63}" type="pres">
      <dgm:prSet presAssocID="{A26FD36F-3A4A-4FC1-B844-5FB1E6861002}" presName="posSpace" presStyleCnt="0"/>
      <dgm:spPr/>
    </dgm:pt>
    <dgm:pt modelId="{591B1241-0C4F-4D5A-85A3-5F815673020B}" type="pres">
      <dgm:prSet presAssocID="{A26FD36F-3A4A-4FC1-B844-5FB1E6861002}" presName="vertFlow" presStyleCnt="0"/>
      <dgm:spPr/>
    </dgm:pt>
    <dgm:pt modelId="{113E720E-41F9-4E42-8C93-864CF0B6514D}" type="pres">
      <dgm:prSet presAssocID="{A26FD36F-3A4A-4FC1-B844-5FB1E6861002}" presName="topSpace" presStyleCnt="0"/>
      <dgm:spPr/>
    </dgm:pt>
    <dgm:pt modelId="{8A744D09-402B-4723-8EB9-174D8EBE0157}" type="pres">
      <dgm:prSet presAssocID="{A26FD36F-3A4A-4FC1-B844-5FB1E6861002}" presName="firstComp" presStyleCnt="0"/>
      <dgm:spPr/>
    </dgm:pt>
    <dgm:pt modelId="{C2D23624-EBBE-45A5-BAA8-04DE604D2300}" type="pres">
      <dgm:prSet presAssocID="{A26FD36F-3A4A-4FC1-B844-5FB1E6861002}" presName="firstChild" presStyleLbl="bgAccFollowNode1" presStyleIdx="2" presStyleCnt="4"/>
      <dgm:spPr/>
      <dgm:t>
        <a:bodyPr/>
        <a:lstStyle/>
        <a:p>
          <a:endParaRPr lang="pt-BR"/>
        </a:p>
      </dgm:t>
    </dgm:pt>
    <dgm:pt modelId="{A8C305BC-BCA5-4127-8873-A94272099AD8}" type="pres">
      <dgm:prSet presAssocID="{A26FD36F-3A4A-4FC1-B844-5FB1E6861002}" presName="firstChildTx" presStyleLbl="bgAccFollowNode1" presStyleIdx="2" presStyleCnt="4">
        <dgm:presLayoutVars>
          <dgm:bulletEnabled val="1"/>
        </dgm:presLayoutVars>
      </dgm:prSet>
      <dgm:spPr/>
      <dgm:t>
        <a:bodyPr/>
        <a:lstStyle/>
        <a:p>
          <a:endParaRPr lang="pt-BR"/>
        </a:p>
      </dgm:t>
    </dgm:pt>
    <dgm:pt modelId="{96E21CFF-85AE-4580-B0AA-F306A3A1CBFF}" type="pres">
      <dgm:prSet presAssocID="{DC96F0BA-B7B7-411A-8FB3-F1C04BFDD617}" presName="comp" presStyleCnt="0"/>
      <dgm:spPr/>
    </dgm:pt>
    <dgm:pt modelId="{E449159A-D275-4700-85E8-A33039FA0D20}" type="pres">
      <dgm:prSet presAssocID="{DC96F0BA-B7B7-411A-8FB3-F1C04BFDD617}" presName="child" presStyleLbl="bgAccFollowNode1" presStyleIdx="3" presStyleCnt="4"/>
      <dgm:spPr/>
      <dgm:t>
        <a:bodyPr/>
        <a:lstStyle/>
        <a:p>
          <a:endParaRPr lang="pt-BR"/>
        </a:p>
      </dgm:t>
    </dgm:pt>
    <dgm:pt modelId="{0ECE0301-095F-4338-98B7-2D73914995E7}" type="pres">
      <dgm:prSet presAssocID="{DC96F0BA-B7B7-411A-8FB3-F1C04BFDD617}" presName="childTx" presStyleLbl="bgAccFollowNode1" presStyleIdx="3" presStyleCnt="4">
        <dgm:presLayoutVars>
          <dgm:bulletEnabled val="1"/>
        </dgm:presLayoutVars>
      </dgm:prSet>
      <dgm:spPr/>
      <dgm:t>
        <a:bodyPr/>
        <a:lstStyle/>
        <a:p>
          <a:endParaRPr lang="pt-BR"/>
        </a:p>
      </dgm:t>
    </dgm:pt>
    <dgm:pt modelId="{C7B96D68-15D2-42D2-ADB3-FD7A7C1E5BE9}" type="pres">
      <dgm:prSet presAssocID="{A26FD36F-3A4A-4FC1-B844-5FB1E6861002}" presName="negSpace" presStyleCnt="0"/>
      <dgm:spPr/>
    </dgm:pt>
    <dgm:pt modelId="{27BDACEE-5688-4441-B0B1-18346ADA835A}" type="pres">
      <dgm:prSet presAssocID="{A26FD36F-3A4A-4FC1-B844-5FB1E6861002}" presName="circle" presStyleLbl="node1" presStyleIdx="1" presStyleCnt="2"/>
      <dgm:spPr/>
      <dgm:t>
        <a:bodyPr/>
        <a:lstStyle/>
        <a:p>
          <a:endParaRPr lang="pt-BR"/>
        </a:p>
      </dgm:t>
    </dgm:pt>
  </dgm:ptLst>
  <dgm:cxnLst>
    <dgm:cxn modelId="{986421BB-C65B-4E9F-B22C-A8C3CF731514}" type="presOf" srcId="{A26FD36F-3A4A-4FC1-B844-5FB1E6861002}" destId="{27BDACEE-5688-4441-B0B1-18346ADA835A}" srcOrd="0" destOrd="0" presId="urn:microsoft.com/office/officeart/2005/8/layout/hList9"/>
    <dgm:cxn modelId="{DE022D62-1EE2-4A38-B5CB-800A38794B23}" type="presOf" srcId="{02A0455A-A303-4F1B-A977-DF73A62B0C9F}" destId="{E416B9D3-9F75-47D9-B899-FC45A1BE3773}" srcOrd="0" destOrd="0" presId="urn:microsoft.com/office/officeart/2005/8/layout/hList9"/>
    <dgm:cxn modelId="{04E65917-EDC3-4CBB-99D8-132DED7506A3}" type="presOf" srcId="{872AB42A-1E38-4705-9524-11852A3C6B92}" destId="{5BF7D484-41B6-4355-96C9-4A3D6B19E758}" srcOrd="0" destOrd="0" presId="urn:microsoft.com/office/officeart/2005/8/layout/hList9"/>
    <dgm:cxn modelId="{16123067-4B30-42BC-8ACB-D60995410796}" type="presOf" srcId="{969AAE38-C501-48F2-8364-6CC0914E7F9C}" destId="{89DFD03F-929C-4B68-9139-66257529E57B}" srcOrd="0" destOrd="0" presId="urn:microsoft.com/office/officeart/2005/8/layout/hList9"/>
    <dgm:cxn modelId="{FD03C248-8F9E-411D-8906-040345BFC022}" srcId="{A26FD36F-3A4A-4FC1-B844-5FB1E6861002}" destId="{DC96F0BA-B7B7-411A-8FB3-F1C04BFDD617}" srcOrd="1" destOrd="0" parTransId="{3A019CEC-33FB-4ED7-85E0-65C36C084B03}" sibTransId="{824FC7F1-334B-4D3D-8B03-05D8543C080A}"/>
    <dgm:cxn modelId="{293CA36F-6C9E-4404-88B4-EF0D188E17C4}" srcId="{02A0455A-A303-4F1B-A977-DF73A62B0C9F}" destId="{A26FD36F-3A4A-4FC1-B844-5FB1E6861002}" srcOrd="1" destOrd="0" parTransId="{57C83A73-7BEB-422A-A180-9681F7E0858B}" sibTransId="{EFA1F504-F2C1-442C-9BEF-C2C3F9299F86}"/>
    <dgm:cxn modelId="{FEBD225B-EED9-428E-B02B-40234B6A81BC}" srcId="{450F37AD-B763-4EC6-9D76-FDF343CABD1A}" destId="{969AAE38-C501-48F2-8364-6CC0914E7F9C}" srcOrd="0" destOrd="0" parTransId="{C278B766-3A46-49F7-9C28-266BFA6A0881}" sibTransId="{9F4C6ECF-EEA0-45A0-8CDD-56393E5EE65F}"/>
    <dgm:cxn modelId="{D89FF15A-E46E-4D77-A630-C8429E9E55DE}" type="presOf" srcId="{872AB42A-1E38-4705-9524-11852A3C6B92}" destId="{45875434-36E8-479C-A5FD-F59540583ED6}" srcOrd="1" destOrd="0" presId="urn:microsoft.com/office/officeart/2005/8/layout/hList9"/>
    <dgm:cxn modelId="{49A1B872-12E7-466E-BF2B-5B479380F593}" type="presOf" srcId="{DC96F0BA-B7B7-411A-8FB3-F1C04BFDD617}" destId="{E449159A-D275-4700-85E8-A33039FA0D20}" srcOrd="0" destOrd="0" presId="urn:microsoft.com/office/officeart/2005/8/layout/hList9"/>
    <dgm:cxn modelId="{ED43D89F-D7A8-4DF7-8239-19266AACF71D}" srcId="{02A0455A-A303-4F1B-A977-DF73A62B0C9F}" destId="{450F37AD-B763-4EC6-9D76-FDF343CABD1A}" srcOrd="0" destOrd="0" parTransId="{CD4E18D3-3BA0-4473-95F0-B959DC153C50}" sibTransId="{7B5371FD-FAAF-43E3-985D-7C2A65B193BA}"/>
    <dgm:cxn modelId="{4CFF32F4-67A3-47CE-B664-6B77E99D51DA}" type="presOf" srcId="{450F37AD-B763-4EC6-9D76-FDF343CABD1A}" destId="{5EEE0398-732B-4AFC-B77B-DABC74840EF2}" srcOrd="0" destOrd="0" presId="urn:microsoft.com/office/officeart/2005/8/layout/hList9"/>
    <dgm:cxn modelId="{DF8A0221-A1FD-44A9-B5BE-1468E606F288}" type="presOf" srcId="{537F42ED-DA34-4560-8265-3749B1F10331}" destId="{C2D23624-EBBE-45A5-BAA8-04DE604D2300}" srcOrd="0" destOrd="0" presId="urn:microsoft.com/office/officeart/2005/8/layout/hList9"/>
    <dgm:cxn modelId="{4292F0E8-60FC-4603-9A52-40902D508A96}" type="presOf" srcId="{969AAE38-C501-48F2-8364-6CC0914E7F9C}" destId="{C1FCAFBB-8F9A-4EC6-896A-6A241857B38F}" srcOrd="1" destOrd="0" presId="urn:microsoft.com/office/officeart/2005/8/layout/hList9"/>
    <dgm:cxn modelId="{40DA10BD-86F1-48CC-9A0E-AD92AB81C742}" srcId="{450F37AD-B763-4EC6-9D76-FDF343CABD1A}" destId="{872AB42A-1E38-4705-9524-11852A3C6B92}" srcOrd="1" destOrd="0" parTransId="{71AF085A-1680-4090-B9EF-01735FB84A85}" sibTransId="{EB091761-F695-4BB7-9AC6-99AB5C8C3E41}"/>
    <dgm:cxn modelId="{012DB4DD-02F7-45DF-8A13-F0BD344E8C84}" type="presOf" srcId="{537F42ED-DA34-4560-8265-3749B1F10331}" destId="{A8C305BC-BCA5-4127-8873-A94272099AD8}" srcOrd="1" destOrd="0" presId="urn:microsoft.com/office/officeart/2005/8/layout/hList9"/>
    <dgm:cxn modelId="{42CE125F-AF21-4DCA-B332-1E7D6584B11A}" srcId="{A26FD36F-3A4A-4FC1-B844-5FB1E6861002}" destId="{537F42ED-DA34-4560-8265-3749B1F10331}" srcOrd="0" destOrd="0" parTransId="{E446BD01-2F0A-487E-AE05-ED390E8874E3}" sibTransId="{083F9B7B-EC14-4F1A-9452-527F707A01C7}"/>
    <dgm:cxn modelId="{5EC7878C-E7A7-4F1D-A22F-EBA9846CA7B8}" type="presOf" srcId="{DC96F0BA-B7B7-411A-8FB3-F1C04BFDD617}" destId="{0ECE0301-095F-4338-98B7-2D73914995E7}" srcOrd="1" destOrd="0" presId="urn:microsoft.com/office/officeart/2005/8/layout/hList9"/>
    <dgm:cxn modelId="{F7227F98-2601-4D1D-88D4-50D27AA93000}" type="presParOf" srcId="{E416B9D3-9F75-47D9-B899-FC45A1BE3773}" destId="{AAE717E8-05B4-40AE-93C3-3C9BE63D78C9}" srcOrd="0" destOrd="0" presId="urn:microsoft.com/office/officeart/2005/8/layout/hList9"/>
    <dgm:cxn modelId="{662E29E8-225E-4B3B-9338-88D5AEF0F0C9}" type="presParOf" srcId="{E416B9D3-9F75-47D9-B899-FC45A1BE3773}" destId="{5B598E7A-4FA1-4C12-85CF-027F2B19DFB3}" srcOrd="1" destOrd="0" presId="urn:microsoft.com/office/officeart/2005/8/layout/hList9"/>
    <dgm:cxn modelId="{09F68934-B526-4F1D-99A6-60091699CA38}" type="presParOf" srcId="{5B598E7A-4FA1-4C12-85CF-027F2B19DFB3}" destId="{E1A936CC-99A4-4DFE-A09B-9E541EACB622}" srcOrd="0" destOrd="0" presId="urn:microsoft.com/office/officeart/2005/8/layout/hList9"/>
    <dgm:cxn modelId="{55DC4BCD-EEC3-4E64-8BFB-439B1C4CC9C4}" type="presParOf" srcId="{5B598E7A-4FA1-4C12-85CF-027F2B19DFB3}" destId="{3F66F0AE-19BB-4E70-84BE-5E339D1BCC8B}" srcOrd="1" destOrd="0" presId="urn:microsoft.com/office/officeart/2005/8/layout/hList9"/>
    <dgm:cxn modelId="{A8CD3BA3-1768-4890-A445-1F090DAAC6EC}" type="presParOf" srcId="{3F66F0AE-19BB-4E70-84BE-5E339D1BCC8B}" destId="{89DFD03F-929C-4B68-9139-66257529E57B}" srcOrd="0" destOrd="0" presId="urn:microsoft.com/office/officeart/2005/8/layout/hList9"/>
    <dgm:cxn modelId="{03A43C3D-8E11-429D-ACB7-7040A8E74FE7}" type="presParOf" srcId="{3F66F0AE-19BB-4E70-84BE-5E339D1BCC8B}" destId="{C1FCAFBB-8F9A-4EC6-896A-6A241857B38F}" srcOrd="1" destOrd="0" presId="urn:microsoft.com/office/officeart/2005/8/layout/hList9"/>
    <dgm:cxn modelId="{46EDE971-DBF0-40EF-9A0F-ACF006BC4A99}" type="presParOf" srcId="{5B598E7A-4FA1-4C12-85CF-027F2B19DFB3}" destId="{F3F32EAA-F509-4D59-BF0A-F12002B0E64A}" srcOrd="2" destOrd="0" presId="urn:microsoft.com/office/officeart/2005/8/layout/hList9"/>
    <dgm:cxn modelId="{6EB60A95-C3D5-4A5D-ACD3-C765EEE968FC}" type="presParOf" srcId="{F3F32EAA-F509-4D59-BF0A-F12002B0E64A}" destId="{5BF7D484-41B6-4355-96C9-4A3D6B19E758}" srcOrd="0" destOrd="0" presId="urn:microsoft.com/office/officeart/2005/8/layout/hList9"/>
    <dgm:cxn modelId="{9C1DE69A-C777-48C2-AA29-56E5B0A331C4}" type="presParOf" srcId="{F3F32EAA-F509-4D59-BF0A-F12002B0E64A}" destId="{45875434-36E8-479C-A5FD-F59540583ED6}" srcOrd="1" destOrd="0" presId="urn:microsoft.com/office/officeart/2005/8/layout/hList9"/>
    <dgm:cxn modelId="{1D893883-BC7D-4F04-A1AD-7A127456A8D7}" type="presParOf" srcId="{E416B9D3-9F75-47D9-B899-FC45A1BE3773}" destId="{4DA42DB2-BECB-48EB-8CD8-E9CB002C7989}" srcOrd="2" destOrd="0" presId="urn:microsoft.com/office/officeart/2005/8/layout/hList9"/>
    <dgm:cxn modelId="{2ADD8C77-0433-4CC4-B80C-DD564D12B4C4}" type="presParOf" srcId="{E416B9D3-9F75-47D9-B899-FC45A1BE3773}" destId="{5EEE0398-732B-4AFC-B77B-DABC74840EF2}" srcOrd="3" destOrd="0" presId="urn:microsoft.com/office/officeart/2005/8/layout/hList9"/>
    <dgm:cxn modelId="{74116C4E-6563-4D9D-821E-6095BB2F835A}" type="presParOf" srcId="{E416B9D3-9F75-47D9-B899-FC45A1BE3773}" destId="{F05A3BC2-7BEA-499A-AB1B-FD987E190749}" srcOrd="4" destOrd="0" presId="urn:microsoft.com/office/officeart/2005/8/layout/hList9"/>
    <dgm:cxn modelId="{31413C90-7781-4CF4-A61F-1D1254733679}" type="presParOf" srcId="{E416B9D3-9F75-47D9-B899-FC45A1BE3773}" destId="{D8D14FDB-3DED-4C0B-B437-A3A0C7BB1A63}" srcOrd="5" destOrd="0" presId="urn:microsoft.com/office/officeart/2005/8/layout/hList9"/>
    <dgm:cxn modelId="{B0522C3E-D551-4D15-837F-5A314181112C}" type="presParOf" srcId="{E416B9D3-9F75-47D9-B899-FC45A1BE3773}" destId="{591B1241-0C4F-4D5A-85A3-5F815673020B}" srcOrd="6" destOrd="0" presId="urn:microsoft.com/office/officeart/2005/8/layout/hList9"/>
    <dgm:cxn modelId="{9309057D-051A-48F4-B664-5D3714646D18}" type="presParOf" srcId="{591B1241-0C4F-4D5A-85A3-5F815673020B}" destId="{113E720E-41F9-4E42-8C93-864CF0B6514D}" srcOrd="0" destOrd="0" presId="urn:microsoft.com/office/officeart/2005/8/layout/hList9"/>
    <dgm:cxn modelId="{E176DD75-E954-4D10-8F07-477C3C94162F}" type="presParOf" srcId="{591B1241-0C4F-4D5A-85A3-5F815673020B}" destId="{8A744D09-402B-4723-8EB9-174D8EBE0157}" srcOrd="1" destOrd="0" presId="urn:microsoft.com/office/officeart/2005/8/layout/hList9"/>
    <dgm:cxn modelId="{DC6FE06F-D25E-46C5-ACC5-4BE90BAE4E4E}" type="presParOf" srcId="{8A744D09-402B-4723-8EB9-174D8EBE0157}" destId="{C2D23624-EBBE-45A5-BAA8-04DE604D2300}" srcOrd="0" destOrd="0" presId="urn:microsoft.com/office/officeart/2005/8/layout/hList9"/>
    <dgm:cxn modelId="{E5C06FF0-090F-4B56-994C-9E67501E3E1F}" type="presParOf" srcId="{8A744D09-402B-4723-8EB9-174D8EBE0157}" destId="{A8C305BC-BCA5-4127-8873-A94272099AD8}" srcOrd="1" destOrd="0" presId="urn:microsoft.com/office/officeart/2005/8/layout/hList9"/>
    <dgm:cxn modelId="{631FB335-31CE-4659-8B73-F04FEF01B976}" type="presParOf" srcId="{591B1241-0C4F-4D5A-85A3-5F815673020B}" destId="{96E21CFF-85AE-4580-B0AA-F306A3A1CBFF}" srcOrd="2" destOrd="0" presId="urn:microsoft.com/office/officeart/2005/8/layout/hList9"/>
    <dgm:cxn modelId="{AFDB7488-E626-4C4C-BDF2-5B92D5B2826B}" type="presParOf" srcId="{96E21CFF-85AE-4580-B0AA-F306A3A1CBFF}" destId="{E449159A-D275-4700-85E8-A33039FA0D20}" srcOrd="0" destOrd="0" presId="urn:microsoft.com/office/officeart/2005/8/layout/hList9"/>
    <dgm:cxn modelId="{976BAABF-8ABD-490C-8577-02AE488050BA}" type="presParOf" srcId="{96E21CFF-85AE-4580-B0AA-F306A3A1CBFF}" destId="{0ECE0301-095F-4338-98B7-2D73914995E7}" srcOrd="1" destOrd="0" presId="urn:microsoft.com/office/officeart/2005/8/layout/hList9"/>
    <dgm:cxn modelId="{E010BA70-7E10-457E-86D6-2A96B45C7BFF}" type="presParOf" srcId="{E416B9D3-9F75-47D9-B899-FC45A1BE3773}" destId="{C7B96D68-15D2-42D2-ADB3-FD7A7C1E5BE9}" srcOrd="7" destOrd="0" presId="urn:microsoft.com/office/officeart/2005/8/layout/hList9"/>
    <dgm:cxn modelId="{D8616AC8-0F5B-4FB4-9FFD-4CE341F66419}" type="presParOf" srcId="{E416B9D3-9F75-47D9-B899-FC45A1BE3773}" destId="{27BDACEE-5688-4441-B0B1-18346ADA835A}"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C3410A0F-496D-4795-B223-FA87F598F87C}" type="doc">
      <dgm:prSet loTypeId="urn:microsoft.com/office/officeart/2005/8/layout/cycle8" loCatId="cycle" qsTypeId="urn:microsoft.com/office/officeart/2005/8/quickstyle/simple1" qsCatId="simple" csTypeId="urn:microsoft.com/office/officeart/2005/8/colors/accent1_2" csCatId="accent1" phldr="1"/>
      <dgm:spPr/>
    </dgm:pt>
    <dgm:pt modelId="{B2D3DDEF-F565-49D0-93E2-EF88ACD0A96F}">
      <dgm:prSet phldrT="[Texto]"/>
      <dgm:spPr>
        <a:solidFill>
          <a:schemeClr val="accent5">
            <a:lumMod val="75000"/>
          </a:schemeClr>
        </a:solidFill>
      </dgm:spPr>
      <dgm:t>
        <a:bodyPr/>
        <a:lstStyle/>
        <a:p>
          <a:r>
            <a:rPr lang="pt-BR" dirty="0" smtClean="0"/>
            <a:t>COMPETIÇÃO</a:t>
          </a:r>
        </a:p>
        <a:p>
          <a:r>
            <a:rPr lang="pt-BR" dirty="0" smtClean="0"/>
            <a:t>(DARWIN)</a:t>
          </a:r>
          <a:endParaRPr lang="pt-BR" dirty="0"/>
        </a:p>
      </dgm:t>
    </dgm:pt>
    <dgm:pt modelId="{CDBB59BD-D65F-4469-BE6C-D50D63669A29}" type="parTrans" cxnId="{B6A82D2F-A4A0-4BF9-9D78-429BE6F0D0EF}">
      <dgm:prSet/>
      <dgm:spPr/>
      <dgm:t>
        <a:bodyPr/>
        <a:lstStyle/>
        <a:p>
          <a:endParaRPr lang="pt-BR"/>
        </a:p>
      </dgm:t>
    </dgm:pt>
    <dgm:pt modelId="{139AEFF4-3F48-45AC-B1EC-F8AE9BE97387}" type="sibTrans" cxnId="{B6A82D2F-A4A0-4BF9-9D78-429BE6F0D0EF}">
      <dgm:prSet/>
      <dgm:spPr/>
      <dgm:t>
        <a:bodyPr/>
        <a:lstStyle/>
        <a:p>
          <a:endParaRPr lang="pt-BR"/>
        </a:p>
      </dgm:t>
    </dgm:pt>
    <dgm:pt modelId="{CF648593-3D47-429D-9413-875729F4CAEE}">
      <dgm:prSet phldrT="[Texto]"/>
      <dgm:spPr>
        <a:solidFill>
          <a:schemeClr val="accent5">
            <a:lumMod val="75000"/>
          </a:schemeClr>
        </a:solidFill>
      </dgm:spPr>
      <dgm:t>
        <a:bodyPr/>
        <a:lstStyle/>
        <a:p>
          <a:r>
            <a:rPr lang="pt-BR" dirty="0" smtClean="0"/>
            <a:t>ADAPTAÇÃO DA ESPÉCIE AO MEIO (DARWIN)</a:t>
          </a:r>
          <a:endParaRPr lang="pt-BR" dirty="0"/>
        </a:p>
      </dgm:t>
    </dgm:pt>
    <dgm:pt modelId="{B345180F-E284-4702-B8D1-05B14939439F}" type="parTrans" cxnId="{5F932E58-6B62-45FD-8217-0EC87722D55F}">
      <dgm:prSet/>
      <dgm:spPr/>
      <dgm:t>
        <a:bodyPr/>
        <a:lstStyle/>
        <a:p>
          <a:endParaRPr lang="pt-BR"/>
        </a:p>
      </dgm:t>
    </dgm:pt>
    <dgm:pt modelId="{EA2CF135-8FA5-413C-A711-0F9BD18E9CAA}" type="sibTrans" cxnId="{5F932E58-6B62-45FD-8217-0EC87722D55F}">
      <dgm:prSet/>
      <dgm:spPr/>
      <dgm:t>
        <a:bodyPr/>
        <a:lstStyle/>
        <a:p>
          <a:endParaRPr lang="pt-BR"/>
        </a:p>
      </dgm:t>
    </dgm:pt>
    <dgm:pt modelId="{53C837AB-C351-480E-AEA2-EC06C00B9C40}">
      <dgm:prSet phldrT="[Texto]"/>
      <dgm:spPr/>
      <dgm:t>
        <a:bodyPr/>
        <a:lstStyle/>
        <a:p>
          <a:r>
            <a:rPr lang="pt-BR" dirty="0" smtClean="0"/>
            <a:t>COOPERAÇÃO POR MEIO DE SIMBIOSES (MARGULIS)</a:t>
          </a:r>
          <a:endParaRPr lang="pt-BR" dirty="0"/>
        </a:p>
      </dgm:t>
    </dgm:pt>
    <dgm:pt modelId="{9805AA25-7ED3-426E-B7BE-53ED46865584}" type="parTrans" cxnId="{C2725295-CCB9-47F2-A971-1503A65CF1F9}">
      <dgm:prSet/>
      <dgm:spPr/>
      <dgm:t>
        <a:bodyPr/>
        <a:lstStyle/>
        <a:p>
          <a:endParaRPr lang="pt-BR"/>
        </a:p>
      </dgm:t>
    </dgm:pt>
    <dgm:pt modelId="{0E7F5725-3E40-4B5B-957B-7124B699397E}" type="sibTrans" cxnId="{C2725295-CCB9-47F2-A971-1503A65CF1F9}">
      <dgm:prSet/>
      <dgm:spPr/>
      <dgm:t>
        <a:bodyPr/>
        <a:lstStyle/>
        <a:p>
          <a:endParaRPr lang="pt-BR"/>
        </a:p>
      </dgm:t>
    </dgm:pt>
    <dgm:pt modelId="{0168AF9F-14E0-4562-AEE2-31227AE6AD32}">
      <dgm:prSet phldrT="[Texto]"/>
      <dgm:spPr/>
      <dgm:t>
        <a:bodyPr/>
        <a:lstStyle/>
        <a:p>
          <a:r>
            <a:rPr lang="pt-BR" dirty="0" smtClean="0"/>
            <a:t>ADAPTAÇÃO DO MEIO PELA ESPÉCIE (MARGULIS)</a:t>
          </a:r>
          <a:endParaRPr lang="pt-BR" dirty="0"/>
        </a:p>
      </dgm:t>
    </dgm:pt>
    <dgm:pt modelId="{6A14DFED-9D48-4CE8-8F86-F4F364A35893}" type="parTrans" cxnId="{A73418E2-AA1F-4587-9096-EF3009855E9D}">
      <dgm:prSet/>
      <dgm:spPr/>
      <dgm:t>
        <a:bodyPr/>
        <a:lstStyle/>
        <a:p>
          <a:endParaRPr lang="pt-BR"/>
        </a:p>
      </dgm:t>
    </dgm:pt>
    <dgm:pt modelId="{0EBE1EDC-3450-48F7-B831-DAFB58945450}" type="sibTrans" cxnId="{A73418E2-AA1F-4587-9096-EF3009855E9D}">
      <dgm:prSet/>
      <dgm:spPr/>
      <dgm:t>
        <a:bodyPr/>
        <a:lstStyle/>
        <a:p>
          <a:endParaRPr lang="pt-BR"/>
        </a:p>
      </dgm:t>
    </dgm:pt>
    <dgm:pt modelId="{21C27E43-2928-4EDA-A3AC-40A4047DBF66}" type="pres">
      <dgm:prSet presAssocID="{C3410A0F-496D-4795-B223-FA87F598F87C}" presName="compositeShape" presStyleCnt="0">
        <dgm:presLayoutVars>
          <dgm:chMax val="7"/>
          <dgm:dir/>
          <dgm:resizeHandles val="exact"/>
        </dgm:presLayoutVars>
      </dgm:prSet>
      <dgm:spPr/>
    </dgm:pt>
    <dgm:pt modelId="{7279AAA3-8174-4353-81F2-80D68B15C5FE}" type="pres">
      <dgm:prSet presAssocID="{C3410A0F-496D-4795-B223-FA87F598F87C}" presName="wedge1" presStyleLbl="node1" presStyleIdx="0" presStyleCnt="4"/>
      <dgm:spPr/>
      <dgm:t>
        <a:bodyPr/>
        <a:lstStyle/>
        <a:p>
          <a:endParaRPr lang="pt-BR"/>
        </a:p>
      </dgm:t>
    </dgm:pt>
    <dgm:pt modelId="{81C4E85A-6CA3-4F9F-9CEC-9AC90FC2EC5A}" type="pres">
      <dgm:prSet presAssocID="{C3410A0F-496D-4795-B223-FA87F598F87C}" presName="dummy1a" presStyleCnt="0"/>
      <dgm:spPr/>
    </dgm:pt>
    <dgm:pt modelId="{59022E48-F3AC-4F2B-8CAA-F00FB79D9D21}" type="pres">
      <dgm:prSet presAssocID="{C3410A0F-496D-4795-B223-FA87F598F87C}" presName="dummy1b" presStyleCnt="0"/>
      <dgm:spPr/>
    </dgm:pt>
    <dgm:pt modelId="{CEFC11E1-5A1E-43AC-BC43-9C15BFCD1F78}" type="pres">
      <dgm:prSet presAssocID="{C3410A0F-496D-4795-B223-FA87F598F87C}" presName="wedge1Tx" presStyleLbl="node1" presStyleIdx="0" presStyleCnt="4">
        <dgm:presLayoutVars>
          <dgm:chMax val="0"/>
          <dgm:chPref val="0"/>
          <dgm:bulletEnabled val="1"/>
        </dgm:presLayoutVars>
      </dgm:prSet>
      <dgm:spPr/>
      <dgm:t>
        <a:bodyPr/>
        <a:lstStyle/>
        <a:p>
          <a:endParaRPr lang="pt-BR"/>
        </a:p>
      </dgm:t>
    </dgm:pt>
    <dgm:pt modelId="{CA8290F8-4839-45E3-88A2-9226A7FA9959}" type="pres">
      <dgm:prSet presAssocID="{C3410A0F-496D-4795-B223-FA87F598F87C}" presName="wedge2" presStyleLbl="node1" presStyleIdx="1" presStyleCnt="4"/>
      <dgm:spPr/>
      <dgm:t>
        <a:bodyPr/>
        <a:lstStyle/>
        <a:p>
          <a:endParaRPr lang="pt-BR"/>
        </a:p>
      </dgm:t>
    </dgm:pt>
    <dgm:pt modelId="{0706B2EB-0B8A-4D8D-B926-88DDDB119520}" type="pres">
      <dgm:prSet presAssocID="{C3410A0F-496D-4795-B223-FA87F598F87C}" presName="dummy2a" presStyleCnt="0"/>
      <dgm:spPr/>
    </dgm:pt>
    <dgm:pt modelId="{492FA270-6CA7-40F8-935F-1246FCD944F5}" type="pres">
      <dgm:prSet presAssocID="{C3410A0F-496D-4795-B223-FA87F598F87C}" presName="dummy2b" presStyleCnt="0"/>
      <dgm:spPr/>
    </dgm:pt>
    <dgm:pt modelId="{1BB6521E-A807-46F4-9DC1-554B87CB17C3}" type="pres">
      <dgm:prSet presAssocID="{C3410A0F-496D-4795-B223-FA87F598F87C}" presName="wedge2Tx" presStyleLbl="node1" presStyleIdx="1" presStyleCnt="4">
        <dgm:presLayoutVars>
          <dgm:chMax val="0"/>
          <dgm:chPref val="0"/>
          <dgm:bulletEnabled val="1"/>
        </dgm:presLayoutVars>
      </dgm:prSet>
      <dgm:spPr/>
      <dgm:t>
        <a:bodyPr/>
        <a:lstStyle/>
        <a:p>
          <a:endParaRPr lang="pt-BR"/>
        </a:p>
      </dgm:t>
    </dgm:pt>
    <dgm:pt modelId="{822FF60A-5F94-4FF3-8F50-73B7879DF40D}" type="pres">
      <dgm:prSet presAssocID="{C3410A0F-496D-4795-B223-FA87F598F87C}" presName="wedge3" presStyleLbl="node1" presStyleIdx="2" presStyleCnt="4"/>
      <dgm:spPr/>
      <dgm:t>
        <a:bodyPr/>
        <a:lstStyle/>
        <a:p>
          <a:endParaRPr lang="pt-BR"/>
        </a:p>
      </dgm:t>
    </dgm:pt>
    <dgm:pt modelId="{F5F96083-8EAC-45EB-A62B-92A43B883941}" type="pres">
      <dgm:prSet presAssocID="{C3410A0F-496D-4795-B223-FA87F598F87C}" presName="dummy3a" presStyleCnt="0"/>
      <dgm:spPr/>
    </dgm:pt>
    <dgm:pt modelId="{2D581F7E-63A8-4E14-8DA0-591EFB300417}" type="pres">
      <dgm:prSet presAssocID="{C3410A0F-496D-4795-B223-FA87F598F87C}" presName="dummy3b" presStyleCnt="0"/>
      <dgm:spPr/>
    </dgm:pt>
    <dgm:pt modelId="{ABBD6161-5DFA-477B-83EA-9F50A5A4C2E6}" type="pres">
      <dgm:prSet presAssocID="{C3410A0F-496D-4795-B223-FA87F598F87C}" presName="wedge3Tx" presStyleLbl="node1" presStyleIdx="2" presStyleCnt="4">
        <dgm:presLayoutVars>
          <dgm:chMax val="0"/>
          <dgm:chPref val="0"/>
          <dgm:bulletEnabled val="1"/>
        </dgm:presLayoutVars>
      </dgm:prSet>
      <dgm:spPr/>
      <dgm:t>
        <a:bodyPr/>
        <a:lstStyle/>
        <a:p>
          <a:endParaRPr lang="pt-BR"/>
        </a:p>
      </dgm:t>
    </dgm:pt>
    <dgm:pt modelId="{D1CEAAE9-34CD-456D-B5D0-3BFBFBC79008}" type="pres">
      <dgm:prSet presAssocID="{C3410A0F-496D-4795-B223-FA87F598F87C}" presName="wedge4" presStyleLbl="node1" presStyleIdx="3" presStyleCnt="4"/>
      <dgm:spPr/>
      <dgm:t>
        <a:bodyPr/>
        <a:lstStyle/>
        <a:p>
          <a:endParaRPr lang="pt-BR"/>
        </a:p>
      </dgm:t>
    </dgm:pt>
    <dgm:pt modelId="{E5C8BB52-EFE8-4157-BC62-66B60202A300}" type="pres">
      <dgm:prSet presAssocID="{C3410A0F-496D-4795-B223-FA87F598F87C}" presName="dummy4a" presStyleCnt="0"/>
      <dgm:spPr/>
    </dgm:pt>
    <dgm:pt modelId="{F2D1B629-9DA9-4C06-8B2A-1B8801F311F1}" type="pres">
      <dgm:prSet presAssocID="{C3410A0F-496D-4795-B223-FA87F598F87C}" presName="dummy4b" presStyleCnt="0"/>
      <dgm:spPr/>
    </dgm:pt>
    <dgm:pt modelId="{45D1CF82-0065-42BF-8B21-5D28EBB76ABD}" type="pres">
      <dgm:prSet presAssocID="{C3410A0F-496D-4795-B223-FA87F598F87C}" presName="wedge4Tx" presStyleLbl="node1" presStyleIdx="3" presStyleCnt="4">
        <dgm:presLayoutVars>
          <dgm:chMax val="0"/>
          <dgm:chPref val="0"/>
          <dgm:bulletEnabled val="1"/>
        </dgm:presLayoutVars>
      </dgm:prSet>
      <dgm:spPr/>
      <dgm:t>
        <a:bodyPr/>
        <a:lstStyle/>
        <a:p>
          <a:endParaRPr lang="pt-BR"/>
        </a:p>
      </dgm:t>
    </dgm:pt>
    <dgm:pt modelId="{D06E37F7-B448-4060-B429-CD50E46C0BFE}" type="pres">
      <dgm:prSet presAssocID="{139AEFF4-3F48-45AC-B1EC-F8AE9BE97387}" presName="arrowWedge1" presStyleLbl="fgSibTrans2D1" presStyleIdx="0" presStyleCnt="4"/>
      <dgm:spPr/>
    </dgm:pt>
    <dgm:pt modelId="{043F47FE-D0FA-49EB-AFF3-3B49BA20E76A}" type="pres">
      <dgm:prSet presAssocID="{EA2CF135-8FA5-413C-A711-0F9BD18E9CAA}" presName="arrowWedge2" presStyleLbl="fgSibTrans2D1" presStyleIdx="1" presStyleCnt="4"/>
      <dgm:spPr/>
    </dgm:pt>
    <dgm:pt modelId="{DA9FB686-51E9-4154-8BAB-EA89F644BA75}" type="pres">
      <dgm:prSet presAssocID="{0E7F5725-3E40-4B5B-957B-7124B699397E}" presName="arrowWedge3" presStyleLbl="fgSibTrans2D1" presStyleIdx="2" presStyleCnt="4"/>
      <dgm:spPr/>
    </dgm:pt>
    <dgm:pt modelId="{F68B5D85-0047-4242-AD14-6218EB65A769}" type="pres">
      <dgm:prSet presAssocID="{0EBE1EDC-3450-48F7-B831-DAFB58945450}" presName="arrowWedge4" presStyleLbl="fgSibTrans2D1" presStyleIdx="3" presStyleCnt="4"/>
      <dgm:spPr/>
    </dgm:pt>
  </dgm:ptLst>
  <dgm:cxnLst>
    <dgm:cxn modelId="{C2725295-CCB9-47F2-A971-1503A65CF1F9}" srcId="{C3410A0F-496D-4795-B223-FA87F598F87C}" destId="{53C837AB-C351-480E-AEA2-EC06C00B9C40}" srcOrd="2" destOrd="0" parTransId="{9805AA25-7ED3-426E-B7BE-53ED46865584}" sibTransId="{0E7F5725-3E40-4B5B-957B-7124B699397E}"/>
    <dgm:cxn modelId="{0D4E4B7C-343A-4EB6-99D4-0ECE622F0A92}" type="presOf" srcId="{53C837AB-C351-480E-AEA2-EC06C00B9C40}" destId="{822FF60A-5F94-4FF3-8F50-73B7879DF40D}" srcOrd="0" destOrd="0" presId="urn:microsoft.com/office/officeart/2005/8/layout/cycle8"/>
    <dgm:cxn modelId="{BD6AFCB8-4D05-4455-AA05-D948012301F1}" type="presOf" srcId="{B2D3DDEF-F565-49D0-93E2-EF88ACD0A96F}" destId="{CEFC11E1-5A1E-43AC-BC43-9C15BFCD1F78}" srcOrd="1" destOrd="0" presId="urn:microsoft.com/office/officeart/2005/8/layout/cycle8"/>
    <dgm:cxn modelId="{6840B331-2353-4D1A-A0C4-C8331C79DD5E}" type="presOf" srcId="{C3410A0F-496D-4795-B223-FA87F598F87C}" destId="{21C27E43-2928-4EDA-A3AC-40A4047DBF66}" srcOrd="0" destOrd="0" presId="urn:microsoft.com/office/officeart/2005/8/layout/cycle8"/>
    <dgm:cxn modelId="{8A6546D5-D876-4A2C-8E45-971E8ECA8AC1}" type="presOf" srcId="{0168AF9F-14E0-4562-AEE2-31227AE6AD32}" destId="{D1CEAAE9-34CD-456D-B5D0-3BFBFBC79008}" srcOrd="0" destOrd="0" presId="urn:microsoft.com/office/officeart/2005/8/layout/cycle8"/>
    <dgm:cxn modelId="{C98167CA-4B8D-4B78-A043-97A845E5704D}" type="presOf" srcId="{CF648593-3D47-429D-9413-875729F4CAEE}" destId="{CA8290F8-4839-45E3-88A2-9226A7FA9959}" srcOrd="0" destOrd="0" presId="urn:microsoft.com/office/officeart/2005/8/layout/cycle8"/>
    <dgm:cxn modelId="{7C7C23A0-F81F-4AE2-99D2-3DC331B04030}" type="presOf" srcId="{53C837AB-C351-480E-AEA2-EC06C00B9C40}" destId="{ABBD6161-5DFA-477B-83EA-9F50A5A4C2E6}" srcOrd="1" destOrd="0" presId="urn:microsoft.com/office/officeart/2005/8/layout/cycle8"/>
    <dgm:cxn modelId="{A5D91EC4-8453-49A8-BC1B-75AA9E2F7272}" type="presOf" srcId="{0168AF9F-14E0-4562-AEE2-31227AE6AD32}" destId="{45D1CF82-0065-42BF-8B21-5D28EBB76ABD}" srcOrd="1" destOrd="0" presId="urn:microsoft.com/office/officeart/2005/8/layout/cycle8"/>
    <dgm:cxn modelId="{0D34774E-5B7E-41E3-BA05-E8F244BAE23B}" type="presOf" srcId="{B2D3DDEF-F565-49D0-93E2-EF88ACD0A96F}" destId="{7279AAA3-8174-4353-81F2-80D68B15C5FE}" srcOrd="0" destOrd="0" presId="urn:microsoft.com/office/officeart/2005/8/layout/cycle8"/>
    <dgm:cxn modelId="{B6A82D2F-A4A0-4BF9-9D78-429BE6F0D0EF}" srcId="{C3410A0F-496D-4795-B223-FA87F598F87C}" destId="{B2D3DDEF-F565-49D0-93E2-EF88ACD0A96F}" srcOrd="0" destOrd="0" parTransId="{CDBB59BD-D65F-4469-BE6C-D50D63669A29}" sibTransId="{139AEFF4-3F48-45AC-B1EC-F8AE9BE97387}"/>
    <dgm:cxn modelId="{5F932E58-6B62-45FD-8217-0EC87722D55F}" srcId="{C3410A0F-496D-4795-B223-FA87F598F87C}" destId="{CF648593-3D47-429D-9413-875729F4CAEE}" srcOrd="1" destOrd="0" parTransId="{B345180F-E284-4702-B8D1-05B14939439F}" sibTransId="{EA2CF135-8FA5-413C-A711-0F9BD18E9CAA}"/>
    <dgm:cxn modelId="{A73418E2-AA1F-4587-9096-EF3009855E9D}" srcId="{C3410A0F-496D-4795-B223-FA87F598F87C}" destId="{0168AF9F-14E0-4562-AEE2-31227AE6AD32}" srcOrd="3" destOrd="0" parTransId="{6A14DFED-9D48-4CE8-8F86-F4F364A35893}" sibTransId="{0EBE1EDC-3450-48F7-B831-DAFB58945450}"/>
    <dgm:cxn modelId="{070C2729-617F-4B22-BCF3-D2DBE792589D}" type="presOf" srcId="{CF648593-3D47-429D-9413-875729F4CAEE}" destId="{1BB6521E-A807-46F4-9DC1-554B87CB17C3}" srcOrd="1" destOrd="0" presId="urn:microsoft.com/office/officeart/2005/8/layout/cycle8"/>
    <dgm:cxn modelId="{13C10638-19BA-43A1-BE90-2BEA7ED4B4FE}" type="presParOf" srcId="{21C27E43-2928-4EDA-A3AC-40A4047DBF66}" destId="{7279AAA3-8174-4353-81F2-80D68B15C5FE}" srcOrd="0" destOrd="0" presId="urn:microsoft.com/office/officeart/2005/8/layout/cycle8"/>
    <dgm:cxn modelId="{A11320BF-C822-487F-B4BA-B7325E460D5F}" type="presParOf" srcId="{21C27E43-2928-4EDA-A3AC-40A4047DBF66}" destId="{81C4E85A-6CA3-4F9F-9CEC-9AC90FC2EC5A}" srcOrd="1" destOrd="0" presId="urn:microsoft.com/office/officeart/2005/8/layout/cycle8"/>
    <dgm:cxn modelId="{C2173C17-DA2E-47B0-8C78-96CFB0C24E38}" type="presParOf" srcId="{21C27E43-2928-4EDA-A3AC-40A4047DBF66}" destId="{59022E48-F3AC-4F2B-8CAA-F00FB79D9D21}" srcOrd="2" destOrd="0" presId="urn:microsoft.com/office/officeart/2005/8/layout/cycle8"/>
    <dgm:cxn modelId="{AA9A7C15-FB35-49D5-A0E1-0AFB9722D955}" type="presParOf" srcId="{21C27E43-2928-4EDA-A3AC-40A4047DBF66}" destId="{CEFC11E1-5A1E-43AC-BC43-9C15BFCD1F78}" srcOrd="3" destOrd="0" presId="urn:microsoft.com/office/officeart/2005/8/layout/cycle8"/>
    <dgm:cxn modelId="{8ABE8FAE-0C84-4DD0-B4FE-8AC709C086E6}" type="presParOf" srcId="{21C27E43-2928-4EDA-A3AC-40A4047DBF66}" destId="{CA8290F8-4839-45E3-88A2-9226A7FA9959}" srcOrd="4" destOrd="0" presId="urn:microsoft.com/office/officeart/2005/8/layout/cycle8"/>
    <dgm:cxn modelId="{453AB113-4C8D-4EAF-889C-DA1A3978B7BF}" type="presParOf" srcId="{21C27E43-2928-4EDA-A3AC-40A4047DBF66}" destId="{0706B2EB-0B8A-4D8D-B926-88DDDB119520}" srcOrd="5" destOrd="0" presId="urn:microsoft.com/office/officeart/2005/8/layout/cycle8"/>
    <dgm:cxn modelId="{FE5E033E-9A75-4B55-A481-087AA5A445FB}" type="presParOf" srcId="{21C27E43-2928-4EDA-A3AC-40A4047DBF66}" destId="{492FA270-6CA7-40F8-935F-1246FCD944F5}" srcOrd="6" destOrd="0" presId="urn:microsoft.com/office/officeart/2005/8/layout/cycle8"/>
    <dgm:cxn modelId="{3B13619E-0C83-4449-9C2B-B7CDE8537742}" type="presParOf" srcId="{21C27E43-2928-4EDA-A3AC-40A4047DBF66}" destId="{1BB6521E-A807-46F4-9DC1-554B87CB17C3}" srcOrd="7" destOrd="0" presId="urn:microsoft.com/office/officeart/2005/8/layout/cycle8"/>
    <dgm:cxn modelId="{2BECB657-E552-49E2-984A-D886917EBC6A}" type="presParOf" srcId="{21C27E43-2928-4EDA-A3AC-40A4047DBF66}" destId="{822FF60A-5F94-4FF3-8F50-73B7879DF40D}" srcOrd="8" destOrd="0" presId="urn:microsoft.com/office/officeart/2005/8/layout/cycle8"/>
    <dgm:cxn modelId="{CB5314F5-1004-4B40-8B44-95D37F45F560}" type="presParOf" srcId="{21C27E43-2928-4EDA-A3AC-40A4047DBF66}" destId="{F5F96083-8EAC-45EB-A62B-92A43B883941}" srcOrd="9" destOrd="0" presId="urn:microsoft.com/office/officeart/2005/8/layout/cycle8"/>
    <dgm:cxn modelId="{A4634354-346F-46F5-ACE4-EFA103055BE8}" type="presParOf" srcId="{21C27E43-2928-4EDA-A3AC-40A4047DBF66}" destId="{2D581F7E-63A8-4E14-8DA0-591EFB300417}" srcOrd="10" destOrd="0" presId="urn:microsoft.com/office/officeart/2005/8/layout/cycle8"/>
    <dgm:cxn modelId="{AE6290CC-F2B0-4220-BBAC-36E07B1767BD}" type="presParOf" srcId="{21C27E43-2928-4EDA-A3AC-40A4047DBF66}" destId="{ABBD6161-5DFA-477B-83EA-9F50A5A4C2E6}" srcOrd="11" destOrd="0" presId="urn:microsoft.com/office/officeart/2005/8/layout/cycle8"/>
    <dgm:cxn modelId="{2CF82505-23EC-43BF-86F8-B0DE25060BE3}" type="presParOf" srcId="{21C27E43-2928-4EDA-A3AC-40A4047DBF66}" destId="{D1CEAAE9-34CD-456D-B5D0-3BFBFBC79008}" srcOrd="12" destOrd="0" presId="urn:microsoft.com/office/officeart/2005/8/layout/cycle8"/>
    <dgm:cxn modelId="{24772A6B-E3C2-4C1E-82E7-CAA7C252F602}" type="presParOf" srcId="{21C27E43-2928-4EDA-A3AC-40A4047DBF66}" destId="{E5C8BB52-EFE8-4157-BC62-66B60202A300}" srcOrd="13" destOrd="0" presId="urn:microsoft.com/office/officeart/2005/8/layout/cycle8"/>
    <dgm:cxn modelId="{DDC72FF4-0BF2-463B-B4DD-A6DE72B8E9CC}" type="presParOf" srcId="{21C27E43-2928-4EDA-A3AC-40A4047DBF66}" destId="{F2D1B629-9DA9-4C06-8B2A-1B8801F311F1}" srcOrd="14" destOrd="0" presId="urn:microsoft.com/office/officeart/2005/8/layout/cycle8"/>
    <dgm:cxn modelId="{9E64129D-155C-4FA7-9CA2-BF30872529D7}" type="presParOf" srcId="{21C27E43-2928-4EDA-A3AC-40A4047DBF66}" destId="{45D1CF82-0065-42BF-8B21-5D28EBB76ABD}" srcOrd="15" destOrd="0" presId="urn:microsoft.com/office/officeart/2005/8/layout/cycle8"/>
    <dgm:cxn modelId="{5F72B2EC-1166-4AFD-8B25-47053412B32C}" type="presParOf" srcId="{21C27E43-2928-4EDA-A3AC-40A4047DBF66}" destId="{D06E37F7-B448-4060-B429-CD50E46C0BFE}" srcOrd="16" destOrd="0" presId="urn:microsoft.com/office/officeart/2005/8/layout/cycle8"/>
    <dgm:cxn modelId="{9C06A5E0-33DA-4967-8D5B-74D6A5D167A0}" type="presParOf" srcId="{21C27E43-2928-4EDA-A3AC-40A4047DBF66}" destId="{043F47FE-D0FA-49EB-AFF3-3B49BA20E76A}" srcOrd="17" destOrd="0" presId="urn:microsoft.com/office/officeart/2005/8/layout/cycle8"/>
    <dgm:cxn modelId="{686E6C73-6489-41E1-841A-FD4684B057A8}" type="presParOf" srcId="{21C27E43-2928-4EDA-A3AC-40A4047DBF66}" destId="{DA9FB686-51E9-4154-8BAB-EA89F644BA75}" srcOrd="18" destOrd="0" presId="urn:microsoft.com/office/officeart/2005/8/layout/cycle8"/>
    <dgm:cxn modelId="{7BE4E958-A9B8-4B20-A45E-2BD4540E7235}" type="presParOf" srcId="{21C27E43-2928-4EDA-A3AC-40A4047DBF66}" destId="{F68B5D85-0047-4242-AD14-6218EB65A769}" srcOrd="19"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F2ECFD8-46AF-40A7-9013-7EFE5EA1A56A}" type="doc">
      <dgm:prSet loTypeId="urn:microsoft.com/office/officeart/2005/8/layout/hProcess3" loCatId="process" qsTypeId="urn:microsoft.com/office/officeart/2005/8/quickstyle/simple1" qsCatId="simple" csTypeId="urn:microsoft.com/office/officeart/2005/8/colors/accent1_2" csCatId="accent1" phldr="1"/>
      <dgm:spPr/>
    </dgm:pt>
    <dgm:pt modelId="{B0C39939-A0B7-4661-91F9-5525AD1B7FA0}">
      <dgm:prSet phldrT="[Texto]"/>
      <dgm:spPr/>
      <dgm:t>
        <a:bodyPr/>
        <a:lstStyle/>
        <a:p>
          <a:r>
            <a:rPr lang="pt-BR" dirty="0" smtClean="0"/>
            <a:t>BACTÉRIAS</a:t>
          </a:r>
        </a:p>
        <a:p>
          <a:r>
            <a:rPr lang="pt-BR" dirty="0" smtClean="0"/>
            <a:t>(CÉLULAS PROCARIÓTICAS)</a:t>
          </a:r>
          <a:endParaRPr lang="pt-BR" dirty="0"/>
        </a:p>
      </dgm:t>
    </dgm:pt>
    <dgm:pt modelId="{1B972685-1524-4F62-8C98-9AF0B56D7F39}" type="parTrans" cxnId="{010D8F55-D72A-4C88-B979-1312B7A8DCD0}">
      <dgm:prSet/>
      <dgm:spPr/>
      <dgm:t>
        <a:bodyPr/>
        <a:lstStyle/>
        <a:p>
          <a:endParaRPr lang="pt-BR"/>
        </a:p>
      </dgm:t>
    </dgm:pt>
    <dgm:pt modelId="{221905DC-CED5-478A-90A2-0BBC68A140D1}" type="sibTrans" cxnId="{010D8F55-D72A-4C88-B979-1312B7A8DCD0}">
      <dgm:prSet/>
      <dgm:spPr/>
      <dgm:t>
        <a:bodyPr/>
        <a:lstStyle/>
        <a:p>
          <a:endParaRPr lang="pt-BR"/>
        </a:p>
      </dgm:t>
    </dgm:pt>
    <dgm:pt modelId="{0E16E06E-C093-4067-8D2E-0D87EB01A7CF}">
      <dgm:prSet phldrT="[Texto]"/>
      <dgm:spPr/>
      <dgm:t>
        <a:bodyPr/>
        <a:lstStyle/>
        <a:p>
          <a:r>
            <a:rPr lang="pt-BR" dirty="0" smtClean="0"/>
            <a:t>PROTOCTISTAS, FUNGOS, ANIMAIS E PLANTAS</a:t>
          </a:r>
        </a:p>
        <a:p>
          <a:r>
            <a:rPr lang="pt-BR" dirty="0" smtClean="0"/>
            <a:t>(CÉLULAS EUCARIÓTICAS)</a:t>
          </a:r>
          <a:endParaRPr lang="pt-BR" dirty="0"/>
        </a:p>
      </dgm:t>
    </dgm:pt>
    <dgm:pt modelId="{7CFEA4A3-1B8F-4058-967E-3E37103F0C14}" type="parTrans" cxnId="{A2C11125-B4E0-49D5-9097-790D5EF4D5F6}">
      <dgm:prSet/>
      <dgm:spPr/>
      <dgm:t>
        <a:bodyPr/>
        <a:lstStyle/>
        <a:p>
          <a:endParaRPr lang="pt-BR"/>
        </a:p>
      </dgm:t>
    </dgm:pt>
    <dgm:pt modelId="{90AAF252-EADF-4FD1-9B4C-B10864A6ED6F}" type="sibTrans" cxnId="{A2C11125-B4E0-49D5-9097-790D5EF4D5F6}">
      <dgm:prSet/>
      <dgm:spPr/>
      <dgm:t>
        <a:bodyPr/>
        <a:lstStyle/>
        <a:p>
          <a:endParaRPr lang="pt-BR"/>
        </a:p>
      </dgm:t>
    </dgm:pt>
    <dgm:pt modelId="{67B47D26-AC0C-4621-9AB9-DFED04AB5E79}" type="pres">
      <dgm:prSet presAssocID="{BF2ECFD8-46AF-40A7-9013-7EFE5EA1A56A}" presName="Name0" presStyleCnt="0">
        <dgm:presLayoutVars>
          <dgm:dir/>
          <dgm:animLvl val="lvl"/>
          <dgm:resizeHandles val="exact"/>
        </dgm:presLayoutVars>
      </dgm:prSet>
      <dgm:spPr/>
    </dgm:pt>
    <dgm:pt modelId="{E316BE17-FC2F-429B-86F7-1801B6D120F4}" type="pres">
      <dgm:prSet presAssocID="{BF2ECFD8-46AF-40A7-9013-7EFE5EA1A56A}" presName="dummy" presStyleCnt="0"/>
      <dgm:spPr/>
    </dgm:pt>
    <dgm:pt modelId="{19923F2F-E342-4A35-8E18-E69FAA6637A5}" type="pres">
      <dgm:prSet presAssocID="{BF2ECFD8-46AF-40A7-9013-7EFE5EA1A56A}" presName="linH" presStyleCnt="0"/>
      <dgm:spPr/>
    </dgm:pt>
    <dgm:pt modelId="{8737F1FA-56C9-4987-9E00-F4F5B77E2151}" type="pres">
      <dgm:prSet presAssocID="{BF2ECFD8-46AF-40A7-9013-7EFE5EA1A56A}" presName="padding1" presStyleCnt="0"/>
      <dgm:spPr/>
    </dgm:pt>
    <dgm:pt modelId="{3EF8AA25-9226-42C5-A8A3-1C2698C7399A}" type="pres">
      <dgm:prSet presAssocID="{B0C39939-A0B7-4661-91F9-5525AD1B7FA0}" presName="linV" presStyleCnt="0"/>
      <dgm:spPr/>
    </dgm:pt>
    <dgm:pt modelId="{B2643E53-7207-4EAB-8B1D-D1A88400A4B5}" type="pres">
      <dgm:prSet presAssocID="{B0C39939-A0B7-4661-91F9-5525AD1B7FA0}" presName="spVertical1" presStyleCnt="0"/>
      <dgm:spPr/>
    </dgm:pt>
    <dgm:pt modelId="{CA1E88F1-4F28-4115-8C1C-708919A10727}" type="pres">
      <dgm:prSet presAssocID="{B0C39939-A0B7-4661-91F9-5525AD1B7FA0}" presName="parTx" presStyleLbl="revTx" presStyleIdx="0" presStyleCnt="2">
        <dgm:presLayoutVars>
          <dgm:chMax val="0"/>
          <dgm:chPref val="0"/>
          <dgm:bulletEnabled val="1"/>
        </dgm:presLayoutVars>
      </dgm:prSet>
      <dgm:spPr/>
      <dgm:t>
        <a:bodyPr/>
        <a:lstStyle/>
        <a:p>
          <a:endParaRPr lang="pt-BR"/>
        </a:p>
      </dgm:t>
    </dgm:pt>
    <dgm:pt modelId="{DB29B157-AC7B-4F78-82DC-4ED814D527A4}" type="pres">
      <dgm:prSet presAssocID="{B0C39939-A0B7-4661-91F9-5525AD1B7FA0}" presName="spVertical2" presStyleCnt="0"/>
      <dgm:spPr/>
    </dgm:pt>
    <dgm:pt modelId="{93AF7255-D578-4A43-8D69-363DE4A424FB}" type="pres">
      <dgm:prSet presAssocID="{B0C39939-A0B7-4661-91F9-5525AD1B7FA0}" presName="spVertical3" presStyleCnt="0"/>
      <dgm:spPr/>
    </dgm:pt>
    <dgm:pt modelId="{F01B0F73-CD94-4078-B3AE-183584E9B9A2}" type="pres">
      <dgm:prSet presAssocID="{221905DC-CED5-478A-90A2-0BBC68A140D1}" presName="space" presStyleCnt="0"/>
      <dgm:spPr/>
    </dgm:pt>
    <dgm:pt modelId="{59965674-8077-4067-9EE5-15EF2DB7A730}" type="pres">
      <dgm:prSet presAssocID="{0E16E06E-C093-4067-8D2E-0D87EB01A7CF}" presName="linV" presStyleCnt="0"/>
      <dgm:spPr/>
    </dgm:pt>
    <dgm:pt modelId="{DF52B576-574D-4B92-9D04-5E4F4D5270C9}" type="pres">
      <dgm:prSet presAssocID="{0E16E06E-C093-4067-8D2E-0D87EB01A7CF}" presName="spVertical1" presStyleCnt="0"/>
      <dgm:spPr/>
    </dgm:pt>
    <dgm:pt modelId="{7FCE3B6C-8342-4EFC-93F9-4E081FBB81E0}" type="pres">
      <dgm:prSet presAssocID="{0E16E06E-C093-4067-8D2E-0D87EB01A7CF}" presName="parTx" presStyleLbl="revTx" presStyleIdx="1" presStyleCnt="2">
        <dgm:presLayoutVars>
          <dgm:chMax val="0"/>
          <dgm:chPref val="0"/>
          <dgm:bulletEnabled val="1"/>
        </dgm:presLayoutVars>
      </dgm:prSet>
      <dgm:spPr/>
      <dgm:t>
        <a:bodyPr/>
        <a:lstStyle/>
        <a:p>
          <a:endParaRPr lang="pt-BR"/>
        </a:p>
      </dgm:t>
    </dgm:pt>
    <dgm:pt modelId="{01CF9807-E390-4757-85FF-714E316CBD7D}" type="pres">
      <dgm:prSet presAssocID="{0E16E06E-C093-4067-8D2E-0D87EB01A7CF}" presName="spVertical2" presStyleCnt="0"/>
      <dgm:spPr/>
    </dgm:pt>
    <dgm:pt modelId="{D43304CE-7A84-4B14-A141-BCE832BBDCBB}" type="pres">
      <dgm:prSet presAssocID="{0E16E06E-C093-4067-8D2E-0D87EB01A7CF}" presName="spVertical3" presStyleCnt="0"/>
      <dgm:spPr/>
    </dgm:pt>
    <dgm:pt modelId="{181B6449-6A3C-4F49-A6DB-CFAAAF08560B}" type="pres">
      <dgm:prSet presAssocID="{BF2ECFD8-46AF-40A7-9013-7EFE5EA1A56A}" presName="padding2" presStyleCnt="0"/>
      <dgm:spPr/>
    </dgm:pt>
    <dgm:pt modelId="{9FDC19DA-C2A9-4E5F-B0BA-BC0D27D73BB0}" type="pres">
      <dgm:prSet presAssocID="{BF2ECFD8-46AF-40A7-9013-7EFE5EA1A56A}" presName="negArrow" presStyleCnt="0"/>
      <dgm:spPr/>
    </dgm:pt>
    <dgm:pt modelId="{034B1DB8-AF2C-4DAB-AB0B-2CCCB0F1E21D}" type="pres">
      <dgm:prSet presAssocID="{BF2ECFD8-46AF-40A7-9013-7EFE5EA1A56A}" presName="backgroundArrow" presStyleLbl="node1" presStyleIdx="0" presStyleCnt="1"/>
      <dgm:spPr>
        <a:solidFill>
          <a:srgbClr val="FFFF00"/>
        </a:solidFill>
      </dgm:spPr>
    </dgm:pt>
  </dgm:ptLst>
  <dgm:cxnLst>
    <dgm:cxn modelId="{25A28C92-8671-475F-999E-3EB18E319356}" type="presOf" srcId="{B0C39939-A0B7-4661-91F9-5525AD1B7FA0}" destId="{CA1E88F1-4F28-4115-8C1C-708919A10727}" srcOrd="0" destOrd="0" presId="urn:microsoft.com/office/officeart/2005/8/layout/hProcess3"/>
    <dgm:cxn modelId="{DF3B7648-6306-4265-92AD-9AFD3DEB3A1F}" type="presOf" srcId="{0E16E06E-C093-4067-8D2E-0D87EB01A7CF}" destId="{7FCE3B6C-8342-4EFC-93F9-4E081FBB81E0}" srcOrd="0" destOrd="0" presId="urn:microsoft.com/office/officeart/2005/8/layout/hProcess3"/>
    <dgm:cxn modelId="{010D8F55-D72A-4C88-B979-1312B7A8DCD0}" srcId="{BF2ECFD8-46AF-40A7-9013-7EFE5EA1A56A}" destId="{B0C39939-A0B7-4661-91F9-5525AD1B7FA0}" srcOrd="0" destOrd="0" parTransId="{1B972685-1524-4F62-8C98-9AF0B56D7F39}" sibTransId="{221905DC-CED5-478A-90A2-0BBC68A140D1}"/>
    <dgm:cxn modelId="{A2C11125-B4E0-49D5-9097-790D5EF4D5F6}" srcId="{BF2ECFD8-46AF-40A7-9013-7EFE5EA1A56A}" destId="{0E16E06E-C093-4067-8D2E-0D87EB01A7CF}" srcOrd="1" destOrd="0" parTransId="{7CFEA4A3-1B8F-4058-967E-3E37103F0C14}" sibTransId="{90AAF252-EADF-4FD1-9B4C-B10864A6ED6F}"/>
    <dgm:cxn modelId="{DF9E1C2E-AC3D-4B69-A7A6-898144F2FEC7}" type="presOf" srcId="{BF2ECFD8-46AF-40A7-9013-7EFE5EA1A56A}" destId="{67B47D26-AC0C-4621-9AB9-DFED04AB5E79}" srcOrd="0" destOrd="0" presId="urn:microsoft.com/office/officeart/2005/8/layout/hProcess3"/>
    <dgm:cxn modelId="{6C75032B-1DC4-4A45-9A82-495254ECCF00}" type="presParOf" srcId="{67B47D26-AC0C-4621-9AB9-DFED04AB5E79}" destId="{E316BE17-FC2F-429B-86F7-1801B6D120F4}" srcOrd="0" destOrd="0" presId="urn:microsoft.com/office/officeart/2005/8/layout/hProcess3"/>
    <dgm:cxn modelId="{6E6C60C3-281E-410F-8464-C03CFEB11E33}" type="presParOf" srcId="{67B47D26-AC0C-4621-9AB9-DFED04AB5E79}" destId="{19923F2F-E342-4A35-8E18-E69FAA6637A5}" srcOrd="1" destOrd="0" presId="urn:microsoft.com/office/officeart/2005/8/layout/hProcess3"/>
    <dgm:cxn modelId="{F4369BCF-D3FF-4D03-A57B-7DBAB4181983}" type="presParOf" srcId="{19923F2F-E342-4A35-8E18-E69FAA6637A5}" destId="{8737F1FA-56C9-4987-9E00-F4F5B77E2151}" srcOrd="0" destOrd="0" presId="urn:microsoft.com/office/officeart/2005/8/layout/hProcess3"/>
    <dgm:cxn modelId="{60781B83-A55A-48AD-8CC0-FA8DB0122381}" type="presParOf" srcId="{19923F2F-E342-4A35-8E18-E69FAA6637A5}" destId="{3EF8AA25-9226-42C5-A8A3-1C2698C7399A}" srcOrd="1" destOrd="0" presId="urn:microsoft.com/office/officeart/2005/8/layout/hProcess3"/>
    <dgm:cxn modelId="{F3B9D2C0-27E2-4B95-A229-9C1821DEB5FD}" type="presParOf" srcId="{3EF8AA25-9226-42C5-A8A3-1C2698C7399A}" destId="{B2643E53-7207-4EAB-8B1D-D1A88400A4B5}" srcOrd="0" destOrd="0" presId="urn:microsoft.com/office/officeart/2005/8/layout/hProcess3"/>
    <dgm:cxn modelId="{82E52BB1-11BE-44DE-B98B-7D8D67212200}" type="presParOf" srcId="{3EF8AA25-9226-42C5-A8A3-1C2698C7399A}" destId="{CA1E88F1-4F28-4115-8C1C-708919A10727}" srcOrd="1" destOrd="0" presId="urn:microsoft.com/office/officeart/2005/8/layout/hProcess3"/>
    <dgm:cxn modelId="{D489247F-BBB7-4097-B38C-58C2CD176AC2}" type="presParOf" srcId="{3EF8AA25-9226-42C5-A8A3-1C2698C7399A}" destId="{DB29B157-AC7B-4F78-82DC-4ED814D527A4}" srcOrd="2" destOrd="0" presId="urn:microsoft.com/office/officeart/2005/8/layout/hProcess3"/>
    <dgm:cxn modelId="{B8409600-3260-485E-88E9-F0D82DFBED94}" type="presParOf" srcId="{3EF8AA25-9226-42C5-A8A3-1C2698C7399A}" destId="{93AF7255-D578-4A43-8D69-363DE4A424FB}" srcOrd="3" destOrd="0" presId="urn:microsoft.com/office/officeart/2005/8/layout/hProcess3"/>
    <dgm:cxn modelId="{E4BA2A25-C883-442D-872C-EB17CCABE060}" type="presParOf" srcId="{19923F2F-E342-4A35-8E18-E69FAA6637A5}" destId="{F01B0F73-CD94-4078-B3AE-183584E9B9A2}" srcOrd="2" destOrd="0" presId="urn:microsoft.com/office/officeart/2005/8/layout/hProcess3"/>
    <dgm:cxn modelId="{295EC1B4-2B76-4015-89A3-89447223D98A}" type="presParOf" srcId="{19923F2F-E342-4A35-8E18-E69FAA6637A5}" destId="{59965674-8077-4067-9EE5-15EF2DB7A730}" srcOrd="3" destOrd="0" presId="urn:microsoft.com/office/officeart/2005/8/layout/hProcess3"/>
    <dgm:cxn modelId="{572E6ED4-9F2F-4233-AC4E-3C5A23A07164}" type="presParOf" srcId="{59965674-8077-4067-9EE5-15EF2DB7A730}" destId="{DF52B576-574D-4B92-9D04-5E4F4D5270C9}" srcOrd="0" destOrd="0" presId="urn:microsoft.com/office/officeart/2005/8/layout/hProcess3"/>
    <dgm:cxn modelId="{4A6617C5-4890-4B71-97D9-B8FEB2CF7D37}" type="presParOf" srcId="{59965674-8077-4067-9EE5-15EF2DB7A730}" destId="{7FCE3B6C-8342-4EFC-93F9-4E081FBB81E0}" srcOrd="1" destOrd="0" presId="urn:microsoft.com/office/officeart/2005/8/layout/hProcess3"/>
    <dgm:cxn modelId="{E0848AEE-8563-4123-AFA6-5787B9629F8F}" type="presParOf" srcId="{59965674-8077-4067-9EE5-15EF2DB7A730}" destId="{01CF9807-E390-4757-85FF-714E316CBD7D}" srcOrd="2" destOrd="0" presId="urn:microsoft.com/office/officeart/2005/8/layout/hProcess3"/>
    <dgm:cxn modelId="{74657D05-D499-4095-BADB-C7B9C5565311}" type="presParOf" srcId="{59965674-8077-4067-9EE5-15EF2DB7A730}" destId="{D43304CE-7A84-4B14-A141-BCE832BBDCBB}" srcOrd="3" destOrd="0" presId="urn:microsoft.com/office/officeart/2005/8/layout/hProcess3"/>
    <dgm:cxn modelId="{23AB314F-C9E3-4130-8165-648443D1B342}" type="presParOf" srcId="{19923F2F-E342-4A35-8E18-E69FAA6637A5}" destId="{181B6449-6A3C-4F49-A6DB-CFAAAF08560B}" srcOrd="4" destOrd="0" presId="urn:microsoft.com/office/officeart/2005/8/layout/hProcess3"/>
    <dgm:cxn modelId="{6EC188DD-CDCA-47B2-91BF-F6224B864EA5}" type="presParOf" srcId="{19923F2F-E342-4A35-8E18-E69FAA6637A5}" destId="{9FDC19DA-C2A9-4E5F-B0BA-BC0D27D73BB0}" srcOrd="5" destOrd="0" presId="urn:microsoft.com/office/officeart/2005/8/layout/hProcess3"/>
    <dgm:cxn modelId="{FECD2172-7B2D-492E-AB4A-AB94B0A48105}" type="presParOf" srcId="{19923F2F-E342-4A35-8E18-E69FAA6637A5}" destId="{034B1DB8-AF2C-4DAB-AB0B-2CCCB0F1E21D}" srcOrd="6" destOrd="0" presId="urn:microsoft.com/office/officeart/2005/8/layout/hProcess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50784C41-267C-4973-BE2C-FC1EF0C4D2CB}"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pt-BR"/>
        </a:p>
      </dgm:t>
    </dgm:pt>
    <dgm:pt modelId="{C4151649-8415-40CB-B824-A42BDE01C90E}">
      <dgm:prSet phldrT="[Texto]"/>
      <dgm:spPr>
        <a:solidFill>
          <a:srgbClr val="7030A0"/>
        </a:solidFill>
      </dgm:spPr>
      <dgm:t>
        <a:bodyPr/>
        <a:lstStyle/>
        <a:p>
          <a:r>
            <a:rPr lang="pt-BR" dirty="0" smtClean="0"/>
            <a:t>SIMBIOSES DURADOURAS</a:t>
          </a:r>
          <a:endParaRPr lang="pt-BR" dirty="0"/>
        </a:p>
      </dgm:t>
    </dgm:pt>
    <dgm:pt modelId="{83824DAE-766C-4715-89C3-03004A82A142}" type="parTrans" cxnId="{E55202D8-BEB0-45F1-8DB1-00D4D1B5F3A6}">
      <dgm:prSet/>
      <dgm:spPr/>
      <dgm:t>
        <a:bodyPr/>
        <a:lstStyle/>
        <a:p>
          <a:endParaRPr lang="pt-BR"/>
        </a:p>
      </dgm:t>
    </dgm:pt>
    <dgm:pt modelId="{6660A2C7-E7F1-461D-B6FA-DB5BB0DE6A0D}" type="sibTrans" cxnId="{E55202D8-BEB0-45F1-8DB1-00D4D1B5F3A6}">
      <dgm:prSet/>
      <dgm:spPr/>
      <dgm:t>
        <a:bodyPr/>
        <a:lstStyle/>
        <a:p>
          <a:endParaRPr lang="pt-BR"/>
        </a:p>
      </dgm:t>
    </dgm:pt>
    <dgm:pt modelId="{B52D209D-5149-4D32-981D-D352171E28E4}">
      <dgm:prSet phldrT="[Texto]"/>
      <dgm:spPr>
        <a:solidFill>
          <a:srgbClr val="7030A0"/>
        </a:solidFill>
      </dgm:spPr>
      <dgm:t>
        <a:bodyPr/>
        <a:lstStyle/>
        <a:p>
          <a:r>
            <a:rPr lang="pt-BR" dirty="0" smtClean="0"/>
            <a:t>EVOLUÇÃO DAS CÉLULAS NUCLEADAS</a:t>
          </a:r>
          <a:endParaRPr lang="pt-BR" dirty="0"/>
        </a:p>
      </dgm:t>
    </dgm:pt>
    <dgm:pt modelId="{BAE4F72B-338B-4CB2-9D19-A5B5DC5A9FD3}" type="parTrans" cxnId="{1DC15268-4C7B-479E-B4E5-01946B36FA93}">
      <dgm:prSet/>
      <dgm:spPr/>
      <dgm:t>
        <a:bodyPr/>
        <a:lstStyle/>
        <a:p>
          <a:endParaRPr lang="pt-BR"/>
        </a:p>
      </dgm:t>
    </dgm:pt>
    <dgm:pt modelId="{2BD59223-DCFC-4779-AECC-23EFFEE05CD2}" type="sibTrans" cxnId="{1DC15268-4C7B-479E-B4E5-01946B36FA93}">
      <dgm:prSet/>
      <dgm:spPr/>
      <dgm:t>
        <a:bodyPr/>
        <a:lstStyle/>
        <a:p>
          <a:endParaRPr lang="pt-BR"/>
        </a:p>
      </dgm:t>
    </dgm:pt>
    <dgm:pt modelId="{6E538CE2-F76C-46CC-818D-3FCF7EA9DC59}">
      <dgm:prSet phldrT="[Texto]"/>
      <dgm:spPr>
        <a:solidFill>
          <a:srgbClr val="7030A0"/>
        </a:solidFill>
      </dgm:spPr>
      <dgm:t>
        <a:bodyPr/>
        <a:lstStyle/>
        <a:p>
          <a:r>
            <a:rPr lang="pt-BR" dirty="0" smtClean="0"/>
            <a:t>ORGANISMOS MAIS COMPLEXOS</a:t>
          </a:r>
          <a:endParaRPr lang="pt-BR" dirty="0"/>
        </a:p>
      </dgm:t>
    </dgm:pt>
    <dgm:pt modelId="{62E436A8-6DA1-47A7-A325-263A00C9B22A}" type="parTrans" cxnId="{801B96D6-5B22-40D9-A1A4-DABA03BDDAEF}">
      <dgm:prSet/>
      <dgm:spPr/>
      <dgm:t>
        <a:bodyPr/>
        <a:lstStyle/>
        <a:p>
          <a:endParaRPr lang="pt-BR"/>
        </a:p>
      </dgm:t>
    </dgm:pt>
    <dgm:pt modelId="{1489ACFA-22FE-4B0B-841B-11C9D1CD672A}" type="sibTrans" cxnId="{801B96D6-5B22-40D9-A1A4-DABA03BDDAEF}">
      <dgm:prSet/>
      <dgm:spPr/>
      <dgm:t>
        <a:bodyPr/>
        <a:lstStyle/>
        <a:p>
          <a:endParaRPr lang="pt-BR"/>
        </a:p>
      </dgm:t>
    </dgm:pt>
    <dgm:pt modelId="{12DF18DD-5062-4728-AFB3-BB47B3F28A43}" type="pres">
      <dgm:prSet presAssocID="{50784C41-267C-4973-BE2C-FC1EF0C4D2CB}" presName="diagram" presStyleCnt="0">
        <dgm:presLayoutVars>
          <dgm:dir/>
          <dgm:resizeHandles val="exact"/>
        </dgm:presLayoutVars>
      </dgm:prSet>
      <dgm:spPr/>
      <dgm:t>
        <a:bodyPr/>
        <a:lstStyle/>
        <a:p>
          <a:endParaRPr lang="pt-BR"/>
        </a:p>
      </dgm:t>
    </dgm:pt>
    <dgm:pt modelId="{2097D739-BAC2-40B4-BD27-EB7909A52C44}" type="pres">
      <dgm:prSet presAssocID="{C4151649-8415-40CB-B824-A42BDE01C90E}" presName="node" presStyleLbl="node1" presStyleIdx="0" presStyleCnt="3">
        <dgm:presLayoutVars>
          <dgm:bulletEnabled val="1"/>
        </dgm:presLayoutVars>
      </dgm:prSet>
      <dgm:spPr/>
      <dgm:t>
        <a:bodyPr/>
        <a:lstStyle/>
        <a:p>
          <a:endParaRPr lang="pt-BR"/>
        </a:p>
      </dgm:t>
    </dgm:pt>
    <dgm:pt modelId="{E2F149C1-7F05-439D-8F1B-0A2BABB6E437}" type="pres">
      <dgm:prSet presAssocID="{6660A2C7-E7F1-461D-B6FA-DB5BB0DE6A0D}" presName="sibTrans" presStyleLbl="sibTrans2D1" presStyleIdx="0" presStyleCnt="2"/>
      <dgm:spPr/>
      <dgm:t>
        <a:bodyPr/>
        <a:lstStyle/>
        <a:p>
          <a:endParaRPr lang="pt-BR"/>
        </a:p>
      </dgm:t>
    </dgm:pt>
    <dgm:pt modelId="{98EFDECE-D2AC-4798-9ACB-965238D7B90E}" type="pres">
      <dgm:prSet presAssocID="{6660A2C7-E7F1-461D-B6FA-DB5BB0DE6A0D}" presName="connectorText" presStyleLbl="sibTrans2D1" presStyleIdx="0" presStyleCnt="2"/>
      <dgm:spPr/>
      <dgm:t>
        <a:bodyPr/>
        <a:lstStyle/>
        <a:p>
          <a:endParaRPr lang="pt-BR"/>
        </a:p>
      </dgm:t>
    </dgm:pt>
    <dgm:pt modelId="{D904F810-CA6C-42D1-B1BD-551DC7A43917}" type="pres">
      <dgm:prSet presAssocID="{B52D209D-5149-4D32-981D-D352171E28E4}" presName="node" presStyleLbl="node1" presStyleIdx="1" presStyleCnt="3">
        <dgm:presLayoutVars>
          <dgm:bulletEnabled val="1"/>
        </dgm:presLayoutVars>
      </dgm:prSet>
      <dgm:spPr/>
      <dgm:t>
        <a:bodyPr/>
        <a:lstStyle/>
        <a:p>
          <a:endParaRPr lang="pt-BR"/>
        </a:p>
      </dgm:t>
    </dgm:pt>
    <dgm:pt modelId="{23075A33-1111-4D0F-A8E5-B42123ADEC5D}" type="pres">
      <dgm:prSet presAssocID="{2BD59223-DCFC-4779-AECC-23EFFEE05CD2}" presName="sibTrans" presStyleLbl="sibTrans2D1" presStyleIdx="1" presStyleCnt="2"/>
      <dgm:spPr/>
      <dgm:t>
        <a:bodyPr/>
        <a:lstStyle/>
        <a:p>
          <a:endParaRPr lang="pt-BR"/>
        </a:p>
      </dgm:t>
    </dgm:pt>
    <dgm:pt modelId="{00E4C1BD-A9C4-4D58-AB03-08E6EF7D5DB5}" type="pres">
      <dgm:prSet presAssocID="{2BD59223-DCFC-4779-AECC-23EFFEE05CD2}" presName="connectorText" presStyleLbl="sibTrans2D1" presStyleIdx="1" presStyleCnt="2"/>
      <dgm:spPr/>
      <dgm:t>
        <a:bodyPr/>
        <a:lstStyle/>
        <a:p>
          <a:endParaRPr lang="pt-BR"/>
        </a:p>
      </dgm:t>
    </dgm:pt>
    <dgm:pt modelId="{DB49FF1D-CB8B-482B-B68F-C04A52E6A841}" type="pres">
      <dgm:prSet presAssocID="{6E538CE2-F76C-46CC-818D-3FCF7EA9DC59}" presName="node" presStyleLbl="node1" presStyleIdx="2" presStyleCnt="3" custAng="0">
        <dgm:presLayoutVars>
          <dgm:bulletEnabled val="1"/>
        </dgm:presLayoutVars>
      </dgm:prSet>
      <dgm:spPr/>
      <dgm:t>
        <a:bodyPr/>
        <a:lstStyle/>
        <a:p>
          <a:endParaRPr lang="pt-BR"/>
        </a:p>
      </dgm:t>
    </dgm:pt>
  </dgm:ptLst>
  <dgm:cxnLst>
    <dgm:cxn modelId="{DBABCC34-4949-409F-8368-6A3511CA7E6F}" type="presOf" srcId="{6660A2C7-E7F1-461D-B6FA-DB5BB0DE6A0D}" destId="{E2F149C1-7F05-439D-8F1B-0A2BABB6E437}" srcOrd="0" destOrd="0" presId="urn:microsoft.com/office/officeart/2005/8/layout/process5"/>
    <dgm:cxn modelId="{801B96D6-5B22-40D9-A1A4-DABA03BDDAEF}" srcId="{50784C41-267C-4973-BE2C-FC1EF0C4D2CB}" destId="{6E538CE2-F76C-46CC-818D-3FCF7EA9DC59}" srcOrd="2" destOrd="0" parTransId="{62E436A8-6DA1-47A7-A325-263A00C9B22A}" sibTransId="{1489ACFA-22FE-4B0B-841B-11C9D1CD672A}"/>
    <dgm:cxn modelId="{2F6EE853-F4F5-49A0-A27A-6537D8AA4CCC}" type="presOf" srcId="{2BD59223-DCFC-4779-AECC-23EFFEE05CD2}" destId="{00E4C1BD-A9C4-4D58-AB03-08E6EF7D5DB5}" srcOrd="1" destOrd="0" presId="urn:microsoft.com/office/officeart/2005/8/layout/process5"/>
    <dgm:cxn modelId="{7159A002-3845-4669-96A9-9D8175BC5383}" type="presOf" srcId="{6E538CE2-F76C-46CC-818D-3FCF7EA9DC59}" destId="{DB49FF1D-CB8B-482B-B68F-C04A52E6A841}" srcOrd="0" destOrd="0" presId="urn:microsoft.com/office/officeart/2005/8/layout/process5"/>
    <dgm:cxn modelId="{293F1CBA-2208-4EEE-9961-3BE6AC7022A8}" type="presOf" srcId="{2BD59223-DCFC-4779-AECC-23EFFEE05CD2}" destId="{23075A33-1111-4D0F-A8E5-B42123ADEC5D}" srcOrd="0" destOrd="0" presId="urn:microsoft.com/office/officeart/2005/8/layout/process5"/>
    <dgm:cxn modelId="{B4C9D37C-294F-4580-AE27-AC8BB8DCC310}" type="presOf" srcId="{6660A2C7-E7F1-461D-B6FA-DB5BB0DE6A0D}" destId="{98EFDECE-D2AC-4798-9ACB-965238D7B90E}" srcOrd="1" destOrd="0" presId="urn:microsoft.com/office/officeart/2005/8/layout/process5"/>
    <dgm:cxn modelId="{21434A4C-E2B2-4622-AA08-03ADF533F641}" type="presOf" srcId="{50784C41-267C-4973-BE2C-FC1EF0C4D2CB}" destId="{12DF18DD-5062-4728-AFB3-BB47B3F28A43}" srcOrd="0" destOrd="0" presId="urn:microsoft.com/office/officeart/2005/8/layout/process5"/>
    <dgm:cxn modelId="{ADF9D081-491C-482B-AFC5-66956AE2F5DB}" type="presOf" srcId="{B52D209D-5149-4D32-981D-D352171E28E4}" destId="{D904F810-CA6C-42D1-B1BD-551DC7A43917}" srcOrd="0" destOrd="0" presId="urn:microsoft.com/office/officeart/2005/8/layout/process5"/>
    <dgm:cxn modelId="{243D42BF-FD3C-4734-A765-2C0310C8D068}" type="presOf" srcId="{C4151649-8415-40CB-B824-A42BDE01C90E}" destId="{2097D739-BAC2-40B4-BD27-EB7909A52C44}" srcOrd="0" destOrd="0" presId="urn:microsoft.com/office/officeart/2005/8/layout/process5"/>
    <dgm:cxn modelId="{E55202D8-BEB0-45F1-8DB1-00D4D1B5F3A6}" srcId="{50784C41-267C-4973-BE2C-FC1EF0C4D2CB}" destId="{C4151649-8415-40CB-B824-A42BDE01C90E}" srcOrd="0" destOrd="0" parTransId="{83824DAE-766C-4715-89C3-03004A82A142}" sibTransId="{6660A2C7-E7F1-461D-B6FA-DB5BB0DE6A0D}"/>
    <dgm:cxn modelId="{1DC15268-4C7B-479E-B4E5-01946B36FA93}" srcId="{50784C41-267C-4973-BE2C-FC1EF0C4D2CB}" destId="{B52D209D-5149-4D32-981D-D352171E28E4}" srcOrd="1" destOrd="0" parTransId="{BAE4F72B-338B-4CB2-9D19-A5B5DC5A9FD3}" sibTransId="{2BD59223-DCFC-4779-AECC-23EFFEE05CD2}"/>
    <dgm:cxn modelId="{39B0C21A-75DD-4963-AC0C-7BC874D39FB2}" type="presParOf" srcId="{12DF18DD-5062-4728-AFB3-BB47B3F28A43}" destId="{2097D739-BAC2-40B4-BD27-EB7909A52C44}" srcOrd="0" destOrd="0" presId="urn:microsoft.com/office/officeart/2005/8/layout/process5"/>
    <dgm:cxn modelId="{43686DE3-F8ED-41D7-8E8F-23FA100416D5}" type="presParOf" srcId="{12DF18DD-5062-4728-AFB3-BB47B3F28A43}" destId="{E2F149C1-7F05-439D-8F1B-0A2BABB6E437}" srcOrd="1" destOrd="0" presId="urn:microsoft.com/office/officeart/2005/8/layout/process5"/>
    <dgm:cxn modelId="{D146CFDC-60F0-4997-BFB1-783064591443}" type="presParOf" srcId="{E2F149C1-7F05-439D-8F1B-0A2BABB6E437}" destId="{98EFDECE-D2AC-4798-9ACB-965238D7B90E}" srcOrd="0" destOrd="0" presId="urn:microsoft.com/office/officeart/2005/8/layout/process5"/>
    <dgm:cxn modelId="{4976EFCD-6345-4D69-9F27-4592BC9FDACD}" type="presParOf" srcId="{12DF18DD-5062-4728-AFB3-BB47B3F28A43}" destId="{D904F810-CA6C-42D1-B1BD-551DC7A43917}" srcOrd="2" destOrd="0" presId="urn:microsoft.com/office/officeart/2005/8/layout/process5"/>
    <dgm:cxn modelId="{E24407A3-9C17-4E4C-B6D6-44E6C316585E}" type="presParOf" srcId="{12DF18DD-5062-4728-AFB3-BB47B3F28A43}" destId="{23075A33-1111-4D0F-A8E5-B42123ADEC5D}" srcOrd="3" destOrd="0" presId="urn:microsoft.com/office/officeart/2005/8/layout/process5"/>
    <dgm:cxn modelId="{460AB168-F37C-4105-B390-EE7255403A8F}" type="presParOf" srcId="{23075A33-1111-4D0F-A8E5-B42123ADEC5D}" destId="{00E4C1BD-A9C4-4D58-AB03-08E6EF7D5DB5}" srcOrd="0" destOrd="0" presId="urn:microsoft.com/office/officeart/2005/8/layout/process5"/>
    <dgm:cxn modelId="{9F3EC0A8-3E2F-45A6-A079-63D9129C65B0}" type="presParOf" srcId="{12DF18DD-5062-4728-AFB3-BB47B3F28A43}" destId="{DB49FF1D-CB8B-482B-B68F-C04A52E6A841}" srcOrd="4" destOrd="0" presId="urn:microsoft.com/office/officeart/2005/8/layout/process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4204F171-20A5-4CCA-8FAE-22CCBAA9A8C3}" type="doc">
      <dgm:prSet loTypeId="urn:microsoft.com/office/officeart/2005/8/layout/process1" loCatId="process" qsTypeId="urn:microsoft.com/office/officeart/2005/8/quickstyle/simple1" qsCatId="simple" csTypeId="urn:microsoft.com/office/officeart/2005/8/colors/accent1_2" csCatId="accent1" phldr="1"/>
      <dgm:spPr/>
    </dgm:pt>
    <dgm:pt modelId="{5DC0F223-6762-4FB3-8D12-1F1187FE4325}">
      <dgm:prSet phldrT="[Texto]"/>
      <dgm:spPr>
        <a:solidFill>
          <a:schemeClr val="accent4">
            <a:lumMod val="75000"/>
          </a:schemeClr>
        </a:solidFill>
      </dgm:spPr>
      <dgm:t>
        <a:bodyPr/>
        <a:lstStyle/>
        <a:p>
          <a:r>
            <a:rPr lang="pt-BR" dirty="0" smtClean="0"/>
            <a:t>SIMBIOGÊNESE</a:t>
          </a:r>
          <a:endParaRPr lang="pt-BR" dirty="0"/>
        </a:p>
      </dgm:t>
    </dgm:pt>
    <dgm:pt modelId="{52BAF621-E05D-4A40-95A9-5A236D60F486}" type="parTrans" cxnId="{7B7F713C-1826-4CE0-A411-BF7DEB61A624}">
      <dgm:prSet/>
      <dgm:spPr/>
      <dgm:t>
        <a:bodyPr/>
        <a:lstStyle/>
        <a:p>
          <a:endParaRPr lang="pt-BR"/>
        </a:p>
      </dgm:t>
    </dgm:pt>
    <dgm:pt modelId="{DE511FBF-C8D0-42A1-9F97-16937723D9DB}" type="sibTrans" cxnId="{7B7F713C-1826-4CE0-A411-BF7DEB61A624}">
      <dgm:prSet/>
      <dgm:spPr/>
      <dgm:t>
        <a:bodyPr/>
        <a:lstStyle/>
        <a:p>
          <a:endParaRPr lang="pt-BR"/>
        </a:p>
      </dgm:t>
    </dgm:pt>
    <dgm:pt modelId="{3438B7AB-3AF4-4F53-94C1-B7B1DBF9860D}">
      <dgm:prSet phldrT="[Texto]"/>
      <dgm:spPr/>
      <dgm:t>
        <a:bodyPr/>
        <a:lstStyle/>
        <a:p>
          <a:r>
            <a:rPr lang="pt-BR" dirty="0" smtClean="0"/>
            <a:t>INOVAÇÃO EVOLUTIVA</a:t>
          </a:r>
          <a:endParaRPr lang="pt-BR" dirty="0"/>
        </a:p>
      </dgm:t>
    </dgm:pt>
    <dgm:pt modelId="{10A52BED-A967-41B4-91D9-EAAFFFB72789}" type="parTrans" cxnId="{F0D71469-6C54-4758-B9AC-6B71188FE741}">
      <dgm:prSet/>
      <dgm:spPr/>
      <dgm:t>
        <a:bodyPr/>
        <a:lstStyle/>
        <a:p>
          <a:endParaRPr lang="pt-BR"/>
        </a:p>
      </dgm:t>
    </dgm:pt>
    <dgm:pt modelId="{8C943216-8F82-4127-8F41-ED9D76D482D3}" type="sibTrans" cxnId="{F0D71469-6C54-4758-B9AC-6B71188FE741}">
      <dgm:prSet/>
      <dgm:spPr/>
      <dgm:t>
        <a:bodyPr/>
        <a:lstStyle/>
        <a:p>
          <a:endParaRPr lang="pt-BR"/>
        </a:p>
      </dgm:t>
    </dgm:pt>
    <dgm:pt modelId="{DCFDEAC6-F043-4539-B06A-D2D46DA77C07}" type="pres">
      <dgm:prSet presAssocID="{4204F171-20A5-4CCA-8FAE-22CCBAA9A8C3}" presName="Name0" presStyleCnt="0">
        <dgm:presLayoutVars>
          <dgm:dir/>
          <dgm:resizeHandles val="exact"/>
        </dgm:presLayoutVars>
      </dgm:prSet>
      <dgm:spPr/>
    </dgm:pt>
    <dgm:pt modelId="{592A4C17-277A-4C83-88F0-F81AE5DC8314}" type="pres">
      <dgm:prSet presAssocID="{5DC0F223-6762-4FB3-8D12-1F1187FE4325}" presName="node" presStyleLbl="node1" presStyleIdx="0" presStyleCnt="2">
        <dgm:presLayoutVars>
          <dgm:bulletEnabled val="1"/>
        </dgm:presLayoutVars>
      </dgm:prSet>
      <dgm:spPr/>
      <dgm:t>
        <a:bodyPr/>
        <a:lstStyle/>
        <a:p>
          <a:endParaRPr lang="pt-BR"/>
        </a:p>
      </dgm:t>
    </dgm:pt>
    <dgm:pt modelId="{87D198C8-9708-4BCA-82E7-EBA45B654407}" type="pres">
      <dgm:prSet presAssocID="{DE511FBF-C8D0-42A1-9F97-16937723D9DB}" presName="sibTrans" presStyleLbl="sibTrans2D1" presStyleIdx="0" presStyleCnt="1"/>
      <dgm:spPr/>
      <dgm:t>
        <a:bodyPr/>
        <a:lstStyle/>
        <a:p>
          <a:endParaRPr lang="pt-BR"/>
        </a:p>
      </dgm:t>
    </dgm:pt>
    <dgm:pt modelId="{A476C895-3833-4AC6-9CAD-3597D4A7F501}" type="pres">
      <dgm:prSet presAssocID="{DE511FBF-C8D0-42A1-9F97-16937723D9DB}" presName="connectorText" presStyleLbl="sibTrans2D1" presStyleIdx="0" presStyleCnt="1"/>
      <dgm:spPr/>
      <dgm:t>
        <a:bodyPr/>
        <a:lstStyle/>
        <a:p>
          <a:endParaRPr lang="pt-BR"/>
        </a:p>
      </dgm:t>
    </dgm:pt>
    <dgm:pt modelId="{408A79B6-DFD5-4DA5-96FE-AD5939D0781C}" type="pres">
      <dgm:prSet presAssocID="{3438B7AB-3AF4-4F53-94C1-B7B1DBF9860D}" presName="node" presStyleLbl="node1" presStyleIdx="1" presStyleCnt="2">
        <dgm:presLayoutVars>
          <dgm:bulletEnabled val="1"/>
        </dgm:presLayoutVars>
      </dgm:prSet>
      <dgm:spPr/>
      <dgm:t>
        <a:bodyPr/>
        <a:lstStyle/>
        <a:p>
          <a:endParaRPr lang="pt-BR"/>
        </a:p>
      </dgm:t>
    </dgm:pt>
  </dgm:ptLst>
  <dgm:cxnLst>
    <dgm:cxn modelId="{7B7F713C-1826-4CE0-A411-BF7DEB61A624}" srcId="{4204F171-20A5-4CCA-8FAE-22CCBAA9A8C3}" destId="{5DC0F223-6762-4FB3-8D12-1F1187FE4325}" srcOrd="0" destOrd="0" parTransId="{52BAF621-E05D-4A40-95A9-5A236D60F486}" sibTransId="{DE511FBF-C8D0-42A1-9F97-16937723D9DB}"/>
    <dgm:cxn modelId="{1AE833DF-C6A2-41DE-9894-CBE8FAF10A8D}" type="presOf" srcId="{3438B7AB-3AF4-4F53-94C1-B7B1DBF9860D}" destId="{408A79B6-DFD5-4DA5-96FE-AD5939D0781C}" srcOrd="0" destOrd="0" presId="urn:microsoft.com/office/officeart/2005/8/layout/process1"/>
    <dgm:cxn modelId="{F0D71469-6C54-4758-B9AC-6B71188FE741}" srcId="{4204F171-20A5-4CCA-8FAE-22CCBAA9A8C3}" destId="{3438B7AB-3AF4-4F53-94C1-B7B1DBF9860D}" srcOrd="1" destOrd="0" parTransId="{10A52BED-A967-41B4-91D9-EAAFFFB72789}" sibTransId="{8C943216-8F82-4127-8F41-ED9D76D482D3}"/>
    <dgm:cxn modelId="{4F91FE5E-0EA2-46FE-9578-1773209FA96C}" type="presOf" srcId="{5DC0F223-6762-4FB3-8D12-1F1187FE4325}" destId="{592A4C17-277A-4C83-88F0-F81AE5DC8314}" srcOrd="0" destOrd="0" presId="urn:microsoft.com/office/officeart/2005/8/layout/process1"/>
    <dgm:cxn modelId="{7F39F0A6-33A9-410A-90AB-B6067B466AFF}" type="presOf" srcId="{DE511FBF-C8D0-42A1-9F97-16937723D9DB}" destId="{A476C895-3833-4AC6-9CAD-3597D4A7F501}" srcOrd="1" destOrd="0" presId="urn:microsoft.com/office/officeart/2005/8/layout/process1"/>
    <dgm:cxn modelId="{EC199AD0-6EFC-4B9F-AE1C-5D82E8C19C91}" type="presOf" srcId="{DE511FBF-C8D0-42A1-9F97-16937723D9DB}" destId="{87D198C8-9708-4BCA-82E7-EBA45B654407}" srcOrd="0" destOrd="0" presId="urn:microsoft.com/office/officeart/2005/8/layout/process1"/>
    <dgm:cxn modelId="{DACBCF09-63F4-45E2-8D78-21042A650333}" type="presOf" srcId="{4204F171-20A5-4CCA-8FAE-22CCBAA9A8C3}" destId="{DCFDEAC6-F043-4539-B06A-D2D46DA77C07}" srcOrd="0" destOrd="0" presId="urn:microsoft.com/office/officeart/2005/8/layout/process1"/>
    <dgm:cxn modelId="{7F42BF8E-4DBE-492A-9017-F92D76615F57}" type="presParOf" srcId="{DCFDEAC6-F043-4539-B06A-D2D46DA77C07}" destId="{592A4C17-277A-4C83-88F0-F81AE5DC8314}" srcOrd="0" destOrd="0" presId="urn:microsoft.com/office/officeart/2005/8/layout/process1"/>
    <dgm:cxn modelId="{0A9FF79C-8EE0-4569-A91A-8BA064BFD67D}" type="presParOf" srcId="{DCFDEAC6-F043-4539-B06A-D2D46DA77C07}" destId="{87D198C8-9708-4BCA-82E7-EBA45B654407}" srcOrd="1" destOrd="0" presId="urn:microsoft.com/office/officeart/2005/8/layout/process1"/>
    <dgm:cxn modelId="{FD971A7D-FC1F-455D-A98E-CB989261D99C}" type="presParOf" srcId="{87D198C8-9708-4BCA-82E7-EBA45B654407}" destId="{A476C895-3833-4AC6-9CAD-3597D4A7F501}" srcOrd="0" destOrd="0" presId="urn:microsoft.com/office/officeart/2005/8/layout/process1"/>
    <dgm:cxn modelId="{63608938-0C66-41E3-AED7-D6BBB1B79BF2}" type="presParOf" srcId="{DCFDEAC6-F043-4539-B06A-D2D46DA77C07}" destId="{408A79B6-DFD5-4DA5-96FE-AD5939D0781C}"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67A84400-7239-4E88-814E-E6EB6BC2066D}"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pt-BR"/>
        </a:p>
      </dgm:t>
    </dgm:pt>
    <dgm:pt modelId="{6301581E-532A-4EFD-8901-5F81472F12F8}">
      <dgm:prSet/>
      <dgm:spPr/>
      <dgm:t>
        <a:bodyPr/>
        <a:lstStyle/>
        <a:p>
          <a:pPr rtl="0"/>
          <a:r>
            <a:rPr lang="pt-BR" smtClean="0"/>
            <a:t>Todos os organismos grandes o bastante para que possamos vê-los são compostos de micróbios antes independentes, agrupados para formar totalidades maiores. Ao se fundir, muitos perderam o que em retrospecto reconhecemos como sua antiga individualidade.</a:t>
          </a:r>
          <a:endParaRPr lang="pt-BR"/>
        </a:p>
      </dgm:t>
    </dgm:pt>
    <dgm:pt modelId="{050D8A5A-3117-471C-BC8B-E8B59DFF4104}" type="parTrans" cxnId="{4AC6B518-EAF3-49B7-86D6-4FA61FCB1E10}">
      <dgm:prSet/>
      <dgm:spPr/>
      <dgm:t>
        <a:bodyPr/>
        <a:lstStyle/>
        <a:p>
          <a:endParaRPr lang="pt-BR"/>
        </a:p>
      </dgm:t>
    </dgm:pt>
    <dgm:pt modelId="{E7D8D5DC-FF3E-4314-B911-45CA32DC114C}" type="sibTrans" cxnId="{4AC6B518-EAF3-49B7-86D6-4FA61FCB1E10}">
      <dgm:prSet/>
      <dgm:spPr/>
      <dgm:t>
        <a:bodyPr/>
        <a:lstStyle/>
        <a:p>
          <a:endParaRPr lang="pt-BR"/>
        </a:p>
      </dgm:t>
    </dgm:pt>
    <dgm:pt modelId="{BB8BF6B0-349A-4C5C-8C2F-E58DEAAFAFEB}">
      <dgm:prSet/>
      <dgm:spPr/>
      <dgm:t>
        <a:bodyPr/>
        <a:lstStyle/>
        <a:p>
          <a:pPr rtl="0"/>
          <a:r>
            <a:rPr lang="pt-BR" smtClean="0"/>
            <a:t>A Teoria da Endossimbiose Sequencial – TES de Lynn Margulis delineia precisamente as etapas que devem ter ocorrido no passado para formar as </a:t>
          </a:r>
          <a:r>
            <a:rPr lang="pt-BR" b="1" smtClean="0"/>
            <a:t>células eucarióticas</a:t>
          </a:r>
          <a:r>
            <a:rPr lang="pt-BR" smtClean="0"/>
            <a:t>. As quatro etapas da TES envolvem simbiogênese, incorporação e fusão de bactérias pela simbiose. </a:t>
          </a:r>
          <a:endParaRPr lang="pt-BR"/>
        </a:p>
      </dgm:t>
    </dgm:pt>
    <dgm:pt modelId="{7848D0AB-00A3-486F-BC72-8C57AA015608}" type="parTrans" cxnId="{6EFA5849-BBD1-4DE5-B823-41766678623B}">
      <dgm:prSet/>
      <dgm:spPr/>
      <dgm:t>
        <a:bodyPr/>
        <a:lstStyle/>
        <a:p>
          <a:endParaRPr lang="pt-BR"/>
        </a:p>
      </dgm:t>
    </dgm:pt>
    <dgm:pt modelId="{630D1EC8-3FFC-4D7F-BAB5-C360F1A92526}" type="sibTrans" cxnId="{6EFA5849-BBD1-4DE5-B823-41766678623B}">
      <dgm:prSet/>
      <dgm:spPr/>
      <dgm:t>
        <a:bodyPr/>
        <a:lstStyle/>
        <a:p>
          <a:endParaRPr lang="pt-BR"/>
        </a:p>
      </dgm:t>
    </dgm:pt>
    <dgm:pt modelId="{52C5B3BC-B852-4FEE-AE9A-AC88B82699DA}">
      <dgm:prSet/>
      <dgm:spPr/>
      <dgm:t>
        <a:bodyPr/>
        <a:lstStyle/>
        <a:p>
          <a:pPr rtl="0"/>
          <a:r>
            <a:rPr lang="pt-BR" smtClean="0"/>
            <a:t>A ideia é simples: </a:t>
          </a:r>
          <a:r>
            <a:rPr lang="pt-BR" b="1" smtClean="0"/>
            <a:t>quatro ancestrais </a:t>
          </a:r>
          <a:r>
            <a:rPr lang="pt-BR" smtClean="0"/>
            <a:t>antes inteiramente independentes e fisicamente separados</a:t>
          </a:r>
          <a:r>
            <a:rPr lang="pt-BR" b="1" smtClean="0"/>
            <a:t> se fundiram em uma ordem específica e se tornaram a célula verde das algas</a:t>
          </a:r>
          <a:r>
            <a:rPr lang="pt-BR" smtClean="0"/>
            <a:t>.</a:t>
          </a:r>
          <a:endParaRPr lang="pt-BR"/>
        </a:p>
      </dgm:t>
    </dgm:pt>
    <dgm:pt modelId="{D172ED01-8975-4B62-9CA0-341FED7619E0}" type="parTrans" cxnId="{E65DD992-3882-40D8-9930-B8729BBD1199}">
      <dgm:prSet/>
      <dgm:spPr/>
      <dgm:t>
        <a:bodyPr/>
        <a:lstStyle/>
        <a:p>
          <a:endParaRPr lang="pt-BR"/>
        </a:p>
      </dgm:t>
    </dgm:pt>
    <dgm:pt modelId="{C6D63707-9E5D-4239-AA87-9CC1BCACDEBC}" type="sibTrans" cxnId="{E65DD992-3882-40D8-9930-B8729BBD1199}">
      <dgm:prSet/>
      <dgm:spPr/>
      <dgm:t>
        <a:bodyPr/>
        <a:lstStyle/>
        <a:p>
          <a:endParaRPr lang="pt-BR"/>
        </a:p>
      </dgm:t>
    </dgm:pt>
    <dgm:pt modelId="{96827929-8731-4AB8-9FCD-CBF9C8FB0AC9}" type="pres">
      <dgm:prSet presAssocID="{67A84400-7239-4E88-814E-E6EB6BC2066D}" presName="linear" presStyleCnt="0">
        <dgm:presLayoutVars>
          <dgm:animLvl val="lvl"/>
          <dgm:resizeHandles val="exact"/>
        </dgm:presLayoutVars>
      </dgm:prSet>
      <dgm:spPr/>
    </dgm:pt>
    <dgm:pt modelId="{50550423-1885-4CB8-90FB-638517B80E0A}" type="pres">
      <dgm:prSet presAssocID="{6301581E-532A-4EFD-8901-5F81472F12F8}" presName="parentText" presStyleLbl="node1" presStyleIdx="0" presStyleCnt="3">
        <dgm:presLayoutVars>
          <dgm:chMax val="0"/>
          <dgm:bulletEnabled val="1"/>
        </dgm:presLayoutVars>
      </dgm:prSet>
      <dgm:spPr/>
    </dgm:pt>
    <dgm:pt modelId="{6F9D1FF8-0C94-412E-BA15-4A2C2AB408AB}" type="pres">
      <dgm:prSet presAssocID="{E7D8D5DC-FF3E-4314-B911-45CA32DC114C}" presName="spacer" presStyleCnt="0"/>
      <dgm:spPr/>
    </dgm:pt>
    <dgm:pt modelId="{F7595980-FD90-4DEF-86DC-A1B6F7B3F11F}" type="pres">
      <dgm:prSet presAssocID="{BB8BF6B0-349A-4C5C-8C2F-E58DEAAFAFEB}" presName="parentText" presStyleLbl="node1" presStyleIdx="1" presStyleCnt="3">
        <dgm:presLayoutVars>
          <dgm:chMax val="0"/>
          <dgm:bulletEnabled val="1"/>
        </dgm:presLayoutVars>
      </dgm:prSet>
      <dgm:spPr/>
    </dgm:pt>
    <dgm:pt modelId="{994B02A4-E525-4A47-A600-54C3CF468FE8}" type="pres">
      <dgm:prSet presAssocID="{630D1EC8-3FFC-4D7F-BAB5-C360F1A92526}" presName="spacer" presStyleCnt="0"/>
      <dgm:spPr/>
    </dgm:pt>
    <dgm:pt modelId="{FB7FDEB3-3617-4728-871E-A74428822871}" type="pres">
      <dgm:prSet presAssocID="{52C5B3BC-B852-4FEE-AE9A-AC88B82699DA}" presName="parentText" presStyleLbl="node1" presStyleIdx="2" presStyleCnt="3">
        <dgm:presLayoutVars>
          <dgm:chMax val="0"/>
          <dgm:bulletEnabled val="1"/>
        </dgm:presLayoutVars>
      </dgm:prSet>
      <dgm:spPr/>
    </dgm:pt>
  </dgm:ptLst>
  <dgm:cxnLst>
    <dgm:cxn modelId="{4AC6B518-EAF3-49B7-86D6-4FA61FCB1E10}" srcId="{67A84400-7239-4E88-814E-E6EB6BC2066D}" destId="{6301581E-532A-4EFD-8901-5F81472F12F8}" srcOrd="0" destOrd="0" parTransId="{050D8A5A-3117-471C-BC8B-E8B59DFF4104}" sibTransId="{E7D8D5DC-FF3E-4314-B911-45CA32DC114C}"/>
    <dgm:cxn modelId="{967F791D-84D9-41D6-BEFD-B7FDB8D5594E}" type="presOf" srcId="{52C5B3BC-B852-4FEE-AE9A-AC88B82699DA}" destId="{FB7FDEB3-3617-4728-871E-A74428822871}" srcOrd="0" destOrd="0" presId="urn:microsoft.com/office/officeart/2005/8/layout/vList2"/>
    <dgm:cxn modelId="{1043565F-F030-416C-ABB2-F0D937A78CDB}" type="presOf" srcId="{6301581E-532A-4EFD-8901-5F81472F12F8}" destId="{50550423-1885-4CB8-90FB-638517B80E0A}" srcOrd="0" destOrd="0" presId="urn:microsoft.com/office/officeart/2005/8/layout/vList2"/>
    <dgm:cxn modelId="{E65DD992-3882-40D8-9930-B8729BBD1199}" srcId="{67A84400-7239-4E88-814E-E6EB6BC2066D}" destId="{52C5B3BC-B852-4FEE-AE9A-AC88B82699DA}" srcOrd="2" destOrd="0" parTransId="{D172ED01-8975-4B62-9CA0-341FED7619E0}" sibTransId="{C6D63707-9E5D-4239-AA87-9CC1BCACDEBC}"/>
    <dgm:cxn modelId="{937A0AAF-ED1E-4F97-9595-B9AE1AB1A460}" type="presOf" srcId="{67A84400-7239-4E88-814E-E6EB6BC2066D}" destId="{96827929-8731-4AB8-9FCD-CBF9C8FB0AC9}" srcOrd="0" destOrd="0" presId="urn:microsoft.com/office/officeart/2005/8/layout/vList2"/>
    <dgm:cxn modelId="{5BE4865B-06BC-46E0-A217-1348366F7A5D}" type="presOf" srcId="{BB8BF6B0-349A-4C5C-8C2F-E58DEAAFAFEB}" destId="{F7595980-FD90-4DEF-86DC-A1B6F7B3F11F}" srcOrd="0" destOrd="0" presId="urn:microsoft.com/office/officeart/2005/8/layout/vList2"/>
    <dgm:cxn modelId="{6EFA5849-BBD1-4DE5-B823-41766678623B}" srcId="{67A84400-7239-4E88-814E-E6EB6BC2066D}" destId="{BB8BF6B0-349A-4C5C-8C2F-E58DEAAFAFEB}" srcOrd="1" destOrd="0" parTransId="{7848D0AB-00A3-486F-BC72-8C57AA015608}" sibTransId="{630D1EC8-3FFC-4D7F-BAB5-C360F1A92526}"/>
    <dgm:cxn modelId="{D303CCCD-3265-4482-9B57-D931EA77268A}" type="presParOf" srcId="{96827929-8731-4AB8-9FCD-CBF9C8FB0AC9}" destId="{50550423-1885-4CB8-90FB-638517B80E0A}" srcOrd="0" destOrd="0" presId="urn:microsoft.com/office/officeart/2005/8/layout/vList2"/>
    <dgm:cxn modelId="{C68D3792-F052-4C72-BC0E-D8DAC4785135}" type="presParOf" srcId="{96827929-8731-4AB8-9FCD-CBF9C8FB0AC9}" destId="{6F9D1FF8-0C94-412E-BA15-4A2C2AB408AB}" srcOrd="1" destOrd="0" presId="urn:microsoft.com/office/officeart/2005/8/layout/vList2"/>
    <dgm:cxn modelId="{1DA979BE-0F11-4390-B03B-8809E50C12E9}" type="presParOf" srcId="{96827929-8731-4AB8-9FCD-CBF9C8FB0AC9}" destId="{F7595980-FD90-4DEF-86DC-A1B6F7B3F11F}" srcOrd="2" destOrd="0" presId="urn:microsoft.com/office/officeart/2005/8/layout/vList2"/>
    <dgm:cxn modelId="{2D812B15-1D8E-4C68-8C19-878AC4E472BC}" type="presParOf" srcId="{96827929-8731-4AB8-9FCD-CBF9C8FB0AC9}" destId="{994B02A4-E525-4A47-A600-54C3CF468FE8}" srcOrd="3" destOrd="0" presId="urn:microsoft.com/office/officeart/2005/8/layout/vList2"/>
    <dgm:cxn modelId="{CCC08614-0DA7-4FE7-B5B8-FA8D697F9482}" type="presParOf" srcId="{96827929-8731-4AB8-9FCD-CBF9C8FB0AC9}" destId="{FB7FDEB3-3617-4728-871E-A7442882287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5F24F753-FE66-43F1-944E-02EF449AC574}" type="doc">
      <dgm:prSet loTypeId="urn:microsoft.com/office/officeart/2005/8/layout/radial3" loCatId="cycle" qsTypeId="urn:microsoft.com/office/officeart/2005/8/quickstyle/simple1" qsCatId="simple" csTypeId="urn:microsoft.com/office/officeart/2005/8/colors/colorful1" csCatId="colorful" phldr="1"/>
      <dgm:spPr/>
      <dgm:t>
        <a:bodyPr/>
        <a:lstStyle/>
        <a:p>
          <a:endParaRPr lang="pt-BR"/>
        </a:p>
      </dgm:t>
    </dgm:pt>
    <dgm:pt modelId="{22B73C4B-3170-4E6E-91B3-C5592E422A01}">
      <dgm:prSet phldrT="[Texto]"/>
      <dgm:spPr/>
      <dgm:t>
        <a:bodyPr/>
        <a:lstStyle/>
        <a:p>
          <a:r>
            <a:rPr lang="pt-BR" dirty="0" smtClean="0"/>
            <a:t>CÉLULA EUCARIÓTICA</a:t>
          </a:r>
          <a:endParaRPr lang="pt-BR" dirty="0"/>
        </a:p>
      </dgm:t>
    </dgm:pt>
    <dgm:pt modelId="{5FC5000E-7932-4161-B031-19D2B2C6FF9B}" type="parTrans" cxnId="{B0607266-A92D-4592-BA1E-91618CC5867E}">
      <dgm:prSet/>
      <dgm:spPr/>
      <dgm:t>
        <a:bodyPr/>
        <a:lstStyle/>
        <a:p>
          <a:endParaRPr lang="pt-BR"/>
        </a:p>
      </dgm:t>
    </dgm:pt>
    <dgm:pt modelId="{EDADF8B4-2579-4D13-8AE6-91A616F53CBA}" type="sibTrans" cxnId="{B0607266-A92D-4592-BA1E-91618CC5867E}">
      <dgm:prSet/>
      <dgm:spPr/>
      <dgm:t>
        <a:bodyPr/>
        <a:lstStyle/>
        <a:p>
          <a:endParaRPr lang="pt-BR"/>
        </a:p>
      </dgm:t>
    </dgm:pt>
    <dgm:pt modelId="{C8B0EEC4-56D5-4A05-8BFA-570B1258DE74}">
      <dgm:prSet phldrT="[Texto]"/>
      <dgm:spPr/>
      <dgm:t>
        <a:bodyPr/>
        <a:lstStyle/>
        <a:p>
          <a:r>
            <a:rPr lang="pt-BR" dirty="0" smtClean="0"/>
            <a:t>1. </a:t>
          </a:r>
          <a:r>
            <a:rPr lang="pt-BR" b="1" dirty="0" smtClean="0"/>
            <a:t>Arqueobactéria Fermentante</a:t>
          </a:r>
          <a:r>
            <a:rPr lang="pt-BR" b="0" dirty="0" smtClean="0"/>
            <a:t> +</a:t>
          </a:r>
        </a:p>
        <a:p>
          <a:r>
            <a:rPr lang="pt-BR" b="1" dirty="0" smtClean="0"/>
            <a:t>Bactéria Natatória </a:t>
          </a:r>
          <a:r>
            <a:rPr lang="pt-BR" b="0" dirty="0" smtClean="0"/>
            <a:t>= Célula Nucleada</a:t>
          </a:r>
          <a:endParaRPr lang="pt-BR" b="0" dirty="0"/>
        </a:p>
      </dgm:t>
    </dgm:pt>
    <dgm:pt modelId="{C466E85C-7F43-45B2-8C46-754F166ED71D}" type="parTrans" cxnId="{25B13C5B-50DE-4CA3-986B-3EC40BD893FA}">
      <dgm:prSet/>
      <dgm:spPr/>
      <dgm:t>
        <a:bodyPr/>
        <a:lstStyle/>
        <a:p>
          <a:endParaRPr lang="pt-BR"/>
        </a:p>
      </dgm:t>
    </dgm:pt>
    <dgm:pt modelId="{0B7035CF-56B7-4B9C-8813-092E93ABC15D}" type="sibTrans" cxnId="{25B13C5B-50DE-4CA3-986B-3EC40BD893FA}">
      <dgm:prSet/>
      <dgm:spPr/>
      <dgm:t>
        <a:bodyPr/>
        <a:lstStyle/>
        <a:p>
          <a:endParaRPr lang="pt-BR"/>
        </a:p>
      </dgm:t>
    </dgm:pt>
    <dgm:pt modelId="{F470DBAA-080E-4147-ABBB-5A20EFD8FBD2}">
      <dgm:prSet phldrT="[Texto]"/>
      <dgm:spPr/>
      <dgm:t>
        <a:bodyPr/>
        <a:lstStyle/>
        <a:p>
          <a:r>
            <a:rPr lang="pt-BR" dirty="0" smtClean="0"/>
            <a:t>2. </a:t>
          </a:r>
          <a:r>
            <a:rPr lang="pt-BR" b="0" dirty="0" smtClean="0"/>
            <a:t>Célula Nucleada + </a:t>
          </a:r>
          <a:r>
            <a:rPr lang="pt-BR" b="1" dirty="0" smtClean="0"/>
            <a:t>Ancestrais de Espiroquetas </a:t>
          </a:r>
          <a:r>
            <a:rPr lang="pt-BR" dirty="0" smtClean="0"/>
            <a:t>(organelas natatórias - cílios) </a:t>
          </a:r>
          <a:endParaRPr lang="pt-BR" dirty="0"/>
        </a:p>
      </dgm:t>
    </dgm:pt>
    <dgm:pt modelId="{F1253701-16C1-40D7-BCFF-BFEC742F389A}" type="parTrans" cxnId="{9583D0DF-8C74-4EBE-9467-29F6ACB30E2D}">
      <dgm:prSet/>
      <dgm:spPr/>
      <dgm:t>
        <a:bodyPr/>
        <a:lstStyle/>
        <a:p>
          <a:endParaRPr lang="pt-BR"/>
        </a:p>
      </dgm:t>
    </dgm:pt>
    <dgm:pt modelId="{7D65EA2C-154C-4F95-87F4-928D54466D27}" type="sibTrans" cxnId="{9583D0DF-8C74-4EBE-9467-29F6ACB30E2D}">
      <dgm:prSet/>
      <dgm:spPr/>
      <dgm:t>
        <a:bodyPr/>
        <a:lstStyle/>
        <a:p>
          <a:endParaRPr lang="pt-BR"/>
        </a:p>
      </dgm:t>
    </dgm:pt>
    <dgm:pt modelId="{4D67C0C6-F157-4720-95EC-B7464BECF487}">
      <dgm:prSet phldrT="[Texto]"/>
      <dgm:spPr/>
      <dgm:t>
        <a:bodyPr/>
        <a:lstStyle/>
        <a:p>
          <a:r>
            <a:rPr lang="pt-BR" b="1" dirty="0" smtClean="0"/>
            <a:t>3. </a:t>
          </a:r>
          <a:r>
            <a:rPr lang="pt-BR" b="0" dirty="0" smtClean="0"/>
            <a:t>Célula Nucleada </a:t>
          </a:r>
          <a:r>
            <a:rPr lang="pt-BR" b="1" dirty="0" smtClean="0"/>
            <a:t>+ Bactérias Púrpura </a:t>
          </a:r>
          <a:r>
            <a:rPr lang="pt-BR" b="0" dirty="0" smtClean="0"/>
            <a:t>(mitocôndrias) = célula eucariótica animal</a:t>
          </a:r>
          <a:endParaRPr lang="pt-BR" b="0" dirty="0"/>
        </a:p>
      </dgm:t>
    </dgm:pt>
    <dgm:pt modelId="{172A9EC4-6F0C-4E0A-9405-03D26C818CB7}" type="parTrans" cxnId="{4C4F9C66-8777-43F1-8E32-462DFA7580A3}">
      <dgm:prSet/>
      <dgm:spPr/>
      <dgm:t>
        <a:bodyPr/>
        <a:lstStyle/>
        <a:p>
          <a:endParaRPr lang="pt-BR"/>
        </a:p>
      </dgm:t>
    </dgm:pt>
    <dgm:pt modelId="{E40C338F-7113-4D37-A8B8-E60F799D12F0}" type="sibTrans" cxnId="{4C4F9C66-8777-43F1-8E32-462DFA7580A3}">
      <dgm:prSet/>
      <dgm:spPr/>
      <dgm:t>
        <a:bodyPr/>
        <a:lstStyle/>
        <a:p>
          <a:endParaRPr lang="pt-BR"/>
        </a:p>
      </dgm:t>
    </dgm:pt>
    <dgm:pt modelId="{285D15D8-4643-4A1A-8F72-6EF5FBB8DCC8}">
      <dgm:prSet phldrT="[Texto]"/>
      <dgm:spPr/>
      <dgm:t>
        <a:bodyPr/>
        <a:lstStyle/>
        <a:p>
          <a:r>
            <a:rPr lang="pt-BR" dirty="0" smtClean="0"/>
            <a:t>4. + </a:t>
          </a:r>
          <a:r>
            <a:rPr lang="pt-BR" b="1" dirty="0" smtClean="0"/>
            <a:t>Cianobactérias </a:t>
          </a:r>
          <a:r>
            <a:rPr lang="pt-BR" dirty="0" smtClean="0"/>
            <a:t>(plastídios - cloroplastos) = célula eucariótica vegetal</a:t>
          </a:r>
          <a:endParaRPr lang="pt-BR" dirty="0"/>
        </a:p>
      </dgm:t>
    </dgm:pt>
    <dgm:pt modelId="{D6F75094-3B9B-434D-B564-F38BA72D18AE}" type="parTrans" cxnId="{439E71E5-18AB-417C-B602-13901F689D68}">
      <dgm:prSet/>
      <dgm:spPr/>
      <dgm:t>
        <a:bodyPr/>
        <a:lstStyle/>
        <a:p>
          <a:endParaRPr lang="pt-BR"/>
        </a:p>
      </dgm:t>
    </dgm:pt>
    <dgm:pt modelId="{CF560469-C20B-48EA-84FE-4346DA37A4E2}" type="sibTrans" cxnId="{439E71E5-18AB-417C-B602-13901F689D68}">
      <dgm:prSet/>
      <dgm:spPr/>
      <dgm:t>
        <a:bodyPr/>
        <a:lstStyle/>
        <a:p>
          <a:endParaRPr lang="pt-BR"/>
        </a:p>
      </dgm:t>
    </dgm:pt>
    <dgm:pt modelId="{2C7DEB43-CC67-40F2-A1C9-5329BEDB5720}" type="pres">
      <dgm:prSet presAssocID="{5F24F753-FE66-43F1-944E-02EF449AC574}" presName="composite" presStyleCnt="0">
        <dgm:presLayoutVars>
          <dgm:chMax val="1"/>
          <dgm:dir/>
          <dgm:resizeHandles val="exact"/>
        </dgm:presLayoutVars>
      </dgm:prSet>
      <dgm:spPr/>
      <dgm:t>
        <a:bodyPr/>
        <a:lstStyle/>
        <a:p>
          <a:endParaRPr lang="pt-BR"/>
        </a:p>
      </dgm:t>
    </dgm:pt>
    <dgm:pt modelId="{4778BAA5-9369-406C-B4E7-4D8FE473CF09}" type="pres">
      <dgm:prSet presAssocID="{5F24F753-FE66-43F1-944E-02EF449AC574}" presName="radial" presStyleCnt="0">
        <dgm:presLayoutVars>
          <dgm:animLvl val="ctr"/>
        </dgm:presLayoutVars>
      </dgm:prSet>
      <dgm:spPr/>
    </dgm:pt>
    <dgm:pt modelId="{E6D04DF0-E61F-4F4C-AAE7-AA5CE22C1986}" type="pres">
      <dgm:prSet presAssocID="{22B73C4B-3170-4E6E-91B3-C5592E422A01}" presName="centerShape" presStyleLbl="vennNode1" presStyleIdx="0" presStyleCnt="5"/>
      <dgm:spPr/>
      <dgm:t>
        <a:bodyPr/>
        <a:lstStyle/>
        <a:p>
          <a:endParaRPr lang="pt-BR"/>
        </a:p>
      </dgm:t>
    </dgm:pt>
    <dgm:pt modelId="{EE4E928C-9405-4BFD-99C9-04F539262C94}" type="pres">
      <dgm:prSet presAssocID="{C8B0EEC4-56D5-4A05-8BFA-570B1258DE74}" presName="node" presStyleLbl="vennNode1" presStyleIdx="1" presStyleCnt="5" custScaleX="246211" custScaleY="133960" custRadScaleRad="98453" custRadScaleInc="1647">
        <dgm:presLayoutVars>
          <dgm:bulletEnabled val="1"/>
        </dgm:presLayoutVars>
      </dgm:prSet>
      <dgm:spPr/>
      <dgm:t>
        <a:bodyPr/>
        <a:lstStyle/>
        <a:p>
          <a:endParaRPr lang="pt-BR"/>
        </a:p>
      </dgm:t>
    </dgm:pt>
    <dgm:pt modelId="{5F4E8717-0C69-4D34-90F6-19EC811863F1}" type="pres">
      <dgm:prSet presAssocID="{F470DBAA-080E-4147-ABBB-5A20EFD8FBD2}" presName="node" presStyleLbl="vennNode1" presStyleIdx="2" presStyleCnt="5" custScaleX="197666" custScaleY="142610" custRadScaleRad="148609" custRadScaleInc="-1800">
        <dgm:presLayoutVars>
          <dgm:bulletEnabled val="1"/>
        </dgm:presLayoutVars>
      </dgm:prSet>
      <dgm:spPr/>
      <dgm:t>
        <a:bodyPr/>
        <a:lstStyle/>
        <a:p>
          <a:endParaRPr lang="pt-BR"/>
        </a:p>
      </dgm:t>
    </dgm:pt>
    <dgm:pt modelId="{18AB9393-D7EE-4BBA-8158-C726C621ECD2}" type="pres">
      <dgm:prSet presAssocID="{4D67C0C6-F157-4720-95EC-B7464BECF487}" presName="node" presStyleLbl="vennNode1" presStyleIdx="3" presStyleCnt="5" custScaleX="235996" custScaleY="124890" custRadScaleRad="94060" custRadScaleInc="-236">
        <dgm:presLayoutVars>
          <dgm:bulletEnabled val="1"/>
        </dgm:presLayoutVars>
      </dgm:prSet>
      <dgm:spPr/>
      <dgm:t>
        <a:bodyPr/>
        <a:lstStyle/>
        <a:p>
          <a:endParaRPr lang="pt-BR"/>
        </a:p>
      </dgm:t>
    </dgm:pt>
    <dgm:pt modelId="{53FA2664-A20C-4B19-9D73-A1F1A15BF7B5}" type="pres">
      <dgm:prSet presAssocID="{285D15D8-4643-4A1A-8F72-6EF5FBB8DCC8}" presName="node" presStyleLbl="vennNode1" presStyleIdx="4" presStyleCnt="5" custScaleX="188911" custScaleY="142059" custRadScaleRad="124262" custRadScaleInc="2505">
        <dgm:presLayoutVars>
          <dgm:bulletEnabled val="1"/>
        </dgm:presLayoutVars>
      </dgm:prSet>
      <dgm:spPr/>
      <dgm:t>
        <a:bodyPr/>
        <a:lstStyle/>
        <a:p>
          <a:endParaRPr lang="pt-BR"/>
        </a:p>
      </dgm:t>
    </dgm:pt>
  </dgm:ptLst>
  <dgm:cxnLst>
    <dgm:cxn modelId="{B0607266-A92D-4592-BA1E-91618CC5867E}" srcId="{5F24F753-FE66-43F1-944E-02EF449AC574}" destId="{22B73C4B-3170-4E6E-91B3-C5592E422A01}" srcOrd="0" destOrd="0" parTransId="{5FC5000E-7932-4161-B031-19D2B2C6FF9B}" sibTransId="{EDADF8B4-2579-4D13-8AE6-91A616F53CBA}"/>
    <dgm:cxn modelId="{3029B1CE-4035-4D97-8D11-34874176B8C9}" type="presOf" srcId="{22B73C4B-3170-4E6E-91B3-C5592E422A01}" destId="{E6D04DF0-E61F-4F4C-AAE7-AA5CE22C1986}" srcOrd="0" destOrd="0" presId="urn:microsoft.com/office/officeart/2005/8/layout/radial3"/>
    <dgm:cxn modelId="{4C4F9C66-8777-43F1-8E32-462DFA7580A3}" srcId="{22B73C4B-3170-4E6E-91B3-C5592E422A01}" destId="{4D67C0C6-F157-4720-95EC-B7464BECF487}" srcOrd="2" destOrd="0" parTransId="{172A9EC4-6F0C-4E0A-9405-03D26C818CB7}" sibTransId="{E40C338F-7113-4D37-A8B8-E60F799D12F0}"/>
    <dgm:cxn modelId="{83D5407C-8E93-4497-A5DF-4E880D81E073}" type="presOf" srcId="{285D15D8-4643-4A1A-8F72-6EF5FBB8DCC8}" destId="{53FA2664-A20C-4B19-9D73-A1F1A15BF7B5}" srcOrd="0" destOrd="0" presId="urn:microsoft.com/office/officeart/2005/8/layout/radial3"/>
    <dgm:cxn modelId="{CA2013A8-5305-4290-A2BF-6DE5FB4ACD53}" type="presOf" srcId="{4D67C0C6-F157-4720-95EC-B7464BECF487}" destId="{18AB9393-D7EE-4BBA-8158-C726C621ECD2}" srcOrd="0" destOrd="0" presId="urn:microsoft.com/office/officeart/2005/8/layout/radial3"/>
    <dgm:cxn modelId="{9583D0DF-8C74-4EBE-9467-29F6ACB30E2D}" srcId="{22B73C4B-3170-4E6E-91B3-C5592E422A01}" destId="{F470DBAA-080E-4147-ABBB-5A20EFD8FBD2}" srcOrd="1" destOrd="0" parTransId="{F1253701-16C1-40D7-BCFF-BFEC742F389A}" sibTransId="{7D65EA2C-154C-4F95-87F4-928D54466D27}"/>
    <dgm:cxn modelId="{3DEF706C-D0BB-465A-808E-3A47304E0FC6}" type="presOf" srcId="{F470DBAA-080E-4147-ABBB-5A20EFD8FBD2}" destId="{5F4E8717-0C69-4D34-90F6-19EC811863F1}" srcOrd="0" destOrd="0" presId="urn:microsoft.com/office/officeart/2005/8/layout/radial3"/>
    <dgm:cxn modelId="{EE6E0302-4DE9-484D-B66D-52F6620C4C3C}" type="presOf" srcId="{C8B0EEC4-56D5-4A05-8BFA-570B1258DE74}" destId="{EE4E928C-9405-4BFD-99C9-04F539262C94}" srcOrd="0" destOrd="0" presId="urn:microsoft.com/office/officeart/2005/8/layout/radial3"/>
    <dgm:cxn modelId="{2D44BA3D-23A6-4654-9390-45B8CEFA31C0}" type="presOf" srcId="{5F24F753-FE66-43F1-944E-02EF449AC574}" destId="{2C7DEB43-CC67-40F2-A1C9-5329BEDB5720}" srcOrd="0" destOrd="0" presId="urn:microsoft.com/office/officeart/2005/8/layout/radial3"/>
    <dgm:cxn modelId="{439E71E5-18AB-417C-B602-13901F689D68}" srcId="{22B73C4B-3170-4E6E-91B3-C5592E422A01}" destId="{285D15D8-4643-4A1A-8F72-6EF5FBB8DCC8}" srcOrd="3" destOrd="0" parTransId="{D6F75094-3B9B-434D-B564-F38BA72D18AE}" sibTransId="{CF560469-C20B-48EA-84FE-4346DA37A4E2}"/>
    <dgm:cxn modelId="{25B13C5B-50DE-4CA3-986B-3EC40BD893FA}" srcId="{22B73C4B-3170-4E6E-91B3-C5592E422A01}" destId="{C8B0EEC4-56D5-4A05-8BFA-570B1258DE74}" srcOrd="0" destOrd="0" parTransId="{C466E85C-7F43-45B2-8C46-754F166ED71D}" sibTransId="{0B7035CF-56B7-4B9C-8813-092E93ABC15D}"/>
    <dgm:cxn modelId="{5EE5778C-ED52-4D5B-BA25-2D5E5BDC9002}" type="presParOf" srcId="{2C7DEB43-CC67-40F2-A1C9-5329BEDB5720}" destId="{4778BAA5-9369-406C-B4E7-4D8FE473CF09}" srcOrd="0" destOrd="0" presId="urn:microsoft.com/office/officeart/2005/8/layout/radial3"/>
    <dgm:cxn modelId="{84D99249-E4D6-4319-B318-3DCD7F86A756}" type="presParOf" srcId="{4778BAA5-9369-406C-B4E7-4D8FE473CF09}" destId="{E6D04DF0-E61F-4F4C-AAE7-AA5CE22C1986}" srcOrd="0" destOrd="0" presId="urn:microsoft.com/office/officeart/2005/8/layout/radial3"/>
    <dgm:cxn modelId="{CE4BE9A7-33A6-48AC-AE92-90382E9C3FC7}" type="presParOf" srcId="{4778BAA5-9369-406C-B4E7-4D8FE473CF09}" destId="{EE4E928C-9405-4BFD-99C9-04F539262C94}" srcOrd="1" destOrd="0" presId="urn:microsoft.com/office/officeart/2005/8/layout/radial3"/>
    <dgm:cxn modelId="{C3B9EB4C-ED6D-4CDE-B225-5E4FA352205B}" type="presParOf" srcId="{4778BAA5-9369-406C-B4E7-4D8FE473CF09}" destId="{5F4E8717-0C69-4D34-90F6-19EC811863F1}" srcOrd="2" destOrd="0" presId="urn:microsoft.com/office/officeart/2005/8/layout/radial3"/>
    <dgm:cxn modelId="{ABCEA463-CDBC-47AA-B614-D78341DD9077}" type="presParOf" srcId="{4778BAA5-9369-406C-B4E7-4D8FE473CF09}" destId="{18AB9393-D7EE-4BBA-8158-C726C621ECD2}" srcOrd="3" destOrd="0" presId="urn:microsoft.com/office/officeart/2005/8/layout/radial3"/>
    <dgm:cxn modelId="{B0D5E03F-F842-4950-96A1-612FC1717C97}" type="presParOf" srcId="{4778BAA5-9369-406C-B4E7-4D8FE473CF09}" destId="{53FA2664-A20C-4B19-9D73-A1F1A15BF7B5}"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15C80D4-4B0D-4C0E-BC9E-DF4902168DAD}" type="doc">
      <dgm:prSet loTypeId="urn:microsoft.com/office/officeart/2005/8/layout/equation2" loCatId="process" qsTypeId="urn:microsoft.com/office/officeart/2005/8/quickstyle/simple1" qsCatId="simple" csTypeId="urn:microsoft.com/office/officeart/2005/8/colors/accent1_2" csCatId="accent1" phldr="1"/>
      <dgm:spPr/>
    </dgm:pt>
    <dgm:pt modelId="{F0A4C9E9-FCDA-4483-A131-120349F83D29}">
      <dgm:prSet phldrT="[Texto]" custT="1"/>
      <dgm:spPr/>
      <dgm:t>
        <a:bodyPr/>
        <a:lstStyle/>
        <a:p>
          <a:r>
            <a:rPr lang="pt-BR" sz="1800" dirty="0" smtClean="0"/>
            <a:t>IMPREVISÍVEL </a:t>
          </a:r>
          <a:endParaRPr lang="pt-BR" dirty="0"/>
        </a:p>
      </dgm:t>
    </dgm:pt>
    <dgm:pt modelId="{E31C2F78-5222-4579-A84C-EEE49911AAC1}" type="parTrans" cxnId="{4CC83FBE-4C48-4565-BF26-D73BE3446AA1}">
      <dgm:prSet/>
      <dgm:spPr/>
      <dgm:t>
        <a:bodyPr/>
        <a:lstStyle/>
        <a:p>
          <a:endParaRPr lang="pt-BR"/>
        </a:p>
      </dgm:t>
    </dgm:pt>
    <dgm:pt modelId="{A01E4D06-19F0-4300-842D-05F675DB8A3E}" type="sibTrans" cxnId="{4CC83FBE-4C48-4565-BF26-D73BE3446AA1}">
      <dgm:prSet/>
      <dgm:spPr/>
      <dgm:t>
        <a:bodyPr/>
        <a:lstStyle/>
        <a:p>
          <a:endParaRPr lang="pt-BR"/>
        </a:p>
      </dgm:t>
    </dgm:pt>
    <dgm:pt modelId="{2CD9E43A-F634-4F87-972B-8F82AABB52F2}">
      <dgm:prSet phldrT="[Texto]" custT="1"/>
      <dgm:spPr/>
      <dgm:t>
        <a:bodyPr/>
        <a:lstStyle/>
        <a:p>
          <a:r>
            <a:rPr lang="pt-BR" sz="1800" dirty="0" smtClean="0"/>
            <a:t>INCERTO</a:t>
          </a:r>
          <a:endParaRPr lang="pt-BR" dirty="0"/>
        </a:p>
      </dgm:t>
    </dgm:pt>
    <dgm:pt modelId="{93CEBE10-07E2-422F-A8AE-2E39E4D7E9EB}" type="parTrans" cxnId="{48293EEA-1E50-46AE-BF83-6FFCD01452C8}">
      <dgm:prSet/>
      <dgm:spPr/>
      <dgm:t>
        <a:bodyPr/>
        <a:lstStyle/>
        <a:p>
          <a:endParaRPr lang="pt-BR"/>
        </a:p>
      </dgm:t>
    </dgm:pt>
    <dgm:pt modelId="{BC2D05F6-178D-4D31-8A4C-A3F110332821}" type="sibTrans" cxnId="{48293EEA-1E50-46AE-BF83-6FFCD01452C8}">
      <dgm:prSet/>
      <dgm:spPr/>
      <dgm:t>
        <a:bodyPr/>
        <a:lstStyle/>
        <a:p>
          <a:endParaRPr lang="pt-BR"/>
        </a:p>
      </dgm:t>
    </dgm:pt>
    <dgm:pt modelId="{7EEBDBFB-5D44-4F4D-80D3-88F980838EED}">
      <dgm:prSet phldrT="[Texto]" custT="1"/>
      <dgm:spPr>
        <a:solidFill>
          <a:srgbClr val="00B050"/>
        </a:solidFill>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pt-BR" sz="2000" dirty="0" smtClean="0"/>
            <a:t>PROBABILIDADE</a:t>
          </a:r>
        </a:p>
        <a:p>
          <a:pPr defTabSz="2400300">
            <a:lnSpc>
              <a:spcPct val="90000"/>
            </a:lnSpc>
            <a:spcBef>
              <a:spcPct val="0"/>
            </a:spcBef>
            <a:spcAft>
              <a:spcPct val="35000"/>
            </a:spcAft>
          </a:pPr>
          <a:endParaRPr lang="pt-BR" dirty="0"/>
        </a:p>
      </dgm:t>
    </dgm:pt>
    <dgm:pt modelId="{FDDC6204-8452-44EA-83F3-BDC8515AFA09}" type="parTrans" cxnId="{FA8CFF89-4C89-4DDB-ACF0-AC3689788888}">
      <dgm:prSet/>
      <dgm:spPr/>
      <dgm:t>
        <a:bodyPr/>
        <a:lstStyle/>
        <a:p>
          <a:endParaRPr lang="pt-BR"/>
        </a:p>
      </dgm:t>
    </dgm:pt>
    <dgm:pt modelId="{DD38FB15-6C68-48D4-A405-04F7A45C95F9}" type="sibTrans" cxnId="{FA8CFF89-4C89-4DDB-ACF0-AC3689788888}">
      <dgm:prSet/>
      <dgm:spPr/>
      <dgm:t>
        <a:bodyPr/>
        <a:lstStyle/>
        <a:p>
          <a:endParaRPr lang="pt-BR"/>
        </a:p>
      </dgm:t>
    </dgm:pt>
    <dgm:pt modelId="{FDFA514F-5D85-44D5-9D97-037255D99494}" type="pres">
      <dgm:prSet presAssocID="{515C80D4-4B0D-4C0E-BC9E-DF4902168DAD}" presName="Name0" presStyleCnt="0">
        <dgm:presLayoutVars>
          <dgm:dir/>
          <dgm:resizeHandles val="exact"/>
        </dgm:presLayoutVars>
      </dgm:prSet>
      <dgm:spPr/>
    </dgm:pt>
    <dgm:pt modelId="{4CF6590B-284B-4604-B7BC-6E767693E8E8}" type="pres">
      <dgm:prSet presAssocID="{515C80D4-4B0D-4C0E-BC9E-DF4902168DAD}" presName="vNodes" presStyleCnt="0"/>
      <dgm:spPr/>
    </dgm:pt>
    <dgm:pt modelId="{9359E242-CE8D-48F2-9E01-73174358199D}" type="pres">
      <dgm:prSet presAssocID="{F0A4C9E9-FCDA-4483-A131-120349F83D29}" presName="node" presStyleLbl="node1" presStyleIdx="0" presStyleCnt="3" custScaleX="172235">
        <dgm:presLayoutVars>
          <dgm:bulletEnabled val="1"/>
        </dgm:presLayoutVars>
      </dgm:prSet>
      <dgm:spPr/>
      <dgm:t>
        <a:bodyPr/>
        <a:lstStyle/>
        <a:p>
          <a:endParaRPr lang="pt-BR"/>
        </a:p>
      </dgm:t>
    </dgm:pt>
    <dgm:pt modelId="{26F4913E-2376-4A56-A1A2-234B65E8B095}" type="pres">
      <dgm:prSet presAssocID="{A01E4D06-19F0-4300-842D-05F675DB8A3E}" presName="spacerT" presStyleCnt="0"/>
      <dgm:spPr/>
    </dgm:pt>
    <dgm:pt modelId="{32ED7B2C-8632-42CA-A909-F5FC89030229}" type="pres">
      <dgm:prSet presAssocID="{A01E4D06-19F0-4300-842D-05F675DB8A3E}" presName="sibTrans" presStyleLbl="sibTrans2D1" presStyleIdx="0" presStyleCnt="2"/>
      <dgm:spPr/>
      <dgm:t>
        <a:bodyPr/>
        <a:lstStyle/>
        <a:p>
          <a:endParaRPr lang="pt-BR"/>
        </a:p>
      </dgm:t>
    </dgm:pt>
    <dgm:pt modelId="{09C18068-D54C-4E90-BD95-253EAC7767DB}" type="pres">
      <dgm:prSet presAssocID="{A01E4D06-19F0-4300-842D-05F675DB8A3E}" presName="spacerB" presStyleCnt="0"/>
      <dgm:spPr/>
    </dgm:pt>
    <dgm:pt modelId="{257FC70B-D08E-4F10-8783-33FE40F5A225}" type="pres">
      <dgm:prSet presAssocID="{2CD9E43A-F634-4F87-972B-8F82AABB52F2}" presName="node" presStyleLbl="node1" presStyleIdx="1" presStyleCnt="3" custScaleX="154225">
        <dgm:presLayoutVars>
          <dgm:bulletEnabled val="1"/>
        </dgm:presLayoutVars>
      </dgm:prSet>
      <dgm:spPr/>
      <dgm:t>
        <a:bodyPr/>
        <a:lstStyle/>
        <a:p>
          <a:endParaRPr lang="pt-BR"/>
        </a:p>
      </dgm:t>
    </dgm:pt>
    <dgm:pt modelId="{16BE0670-CDE8-406E-B4E7-B1431137EF92}" type="pres">
      <dgm:prSet presAssocID="{515C80D4-4B0D-4C0E-BC9E-DF4902168DAD}" presName="sibTransLast" presStyleLbl="sibTrans2D1" presStyleIdx="1" presStyleCnt="2"/>
      <dgm:spPr/>
      <dgm:t>
        <a:bodyPr/>
        <a:lstStyle/>
        <a:p>
          <a:endParaRPr lang="pt-BR"/>
        </a:p>
      </dgm:t>
    </dgm:pt>
    <dgm:pt modelId="{363DF730-3A8D-4B05-8F51-60B6DE7F73FA}" type="pres">
      <dgm:prSet presAssocID="{515C80D4-4B0D-4C0E-BC9E-DF4902168DAD}" presName="connectorText" presStyleLbl="sibTrans2D1" presStyleIdx="1" presStyleCnt="2"/>
      <dgm:spPr/>
      <dgm:t>
        <a:bodyPr/>
        <a:lstStyle/>
        <a:p>
          <a:endParaRPr lang="pt-BR"/>
        </a:p>
      </dgm:t>
    </dgm:pt>
    <dgm:pt modelId="{F77A40F4-3408-4CF6-83FD-F9203FAB0F70}" type="pres">
      <dgm:prSet presAssocID="{515C80D4-4B0D-4C0E-BC9E-DF4902168DAD}" presName="lastNode" presStyleLbl="node1" presStyleIdx="2" presStyleCnt="3">
        <dgm:presLayoutVars>
          <dgm:bulletEnabled val="1"/>
        </dgm:presLayoutVars>
      </dgm:prSet>
      <dgm:spPr/>
      <dgm:t>
        <a:bodyPr/>
        <a:lstStyle/>
        <a:p>
          <a:endParaRPr lang="pt-BR"/>
        </a:p>
      </dgm:t>
    </dgm:pt>
  </dgm:ptLst>
  <dgm:cxnLst>
    <dgm:cxn modelId="{31670F0D-EA11-4B9F-A2ED-209C280D2B58}" type="presOf" srcId="{2CD9E43A-F634-4F87-972B-8F82AABB52F2}" destId="{257FC70B-D08E-4F10-8783-33FE40F5A225}" srcOrd="0" destOrd="0" presId="urn:microsoft.com/office/officeart/2005/8/layout/equation2"/>
    <dgm:cxn modelId="{A072364E-7F50-4D0A-AC62-1FBE039E01B9}" type="presOf" srcId="{F0A4C9E9-FCDA-4483-A131-120349F83D29}" destId="{9359E242-CE8D-48F2-9E01-73174358199D}" srcOrd="0" destOrd="0" presId="urn:microsoft.com/office/officeart/2005/8/layout/equation2"/>
    <dgm:cxn modelId="{6A0A236E-227E-4434-BF31-9B45319CEF58}" type="presOf" srcId="{7EEBDBFB-5D44-4F4D-80D3-88F980838EED}" destId="{F77A40F4-3408-4CF6-83FD-F9203FAB0F70}" srcOrd="0" destOrd="0" presId="urn:microsoft.com/office/officeart/2005/8/layout/equation2"/>
    <dgm:cxn modelId="{BD2D5B3A-AA3D-4018-A5F4-A440C244154D}" type="presOf" srcId="{515C80D4-4B0D-4C0E-BC9E-DF4902168DAD}" destId="{FDFA514F-5D85-44D5-9D97-037255D99494}" srcOrd="0" destOrd="0" presId="urn:microsoft.com/office/officeart/2005/8/layout/equation2"/>
    <dgm:cxn modelId="{8E14042A-07D0-4BD1-9704-2688E5F5BAB3}" type="presOf" srcId="{BC2D05F6-178D-4D31-8A4C-A3F110332821}" destId="{363DF730-3A8D-4B05-8F51-60B6DE7F73FA}" srcOrd="1" destOrd="0" presId="urn:microsoft.com/office/officeart/2005/8/layout/equation2"/>
    <dgm:cxn modelId="{D11479B4-421A-47A2-B914-840C611A1311}" type="presOf" srcId="{BC2D05F6-178D-4D31-8A4C-A3F110332821}" destId="{16BE0670-CDE8-406E-B4E7-B1431137EF92}" srcOrd="0" destOrd="0" presId="urn:microsoft.com/office/officeart/2005/8/layout/equation2"/>
    <dgm:cxn modelId="{D0BBA2E8-5AF2-43C4-8858-1E965F72DA9D}" type="presOf" srcId="{A01E4D06-19F0-4300-842D-05F675DB8A3E}" destId="{32ED7B2C-8632-42CA-A909-F5FC89030229}" srcOrd="0" destOrd="0" presId="urn:microsoft.com/office/officeart/2005/8/layout/equation2"/>
    <dgm:cxn modelId="{FA8CFF89-4C89-4DDB-ACF0-AC3689788888}" srcId="{515C80D4-4B0D-4C0E-BC9E-DF4902168DAD}" destId="{7EEBDBFB-5D44-4F4D-80D3-88F980838EED}" srcOrd="2" destOrd="0" parTransId="{FDDC6204-8452-44EA-83F3-BDC8515AFA09}" sibTransId="{DD38FB15-6C68-48D4-A405-04F7A45C95F9}"/>
    <dgm:cxn modelId="{4CC83FBE-4C48-4565-BF26-D73BE3446AA1}" srcId="{515C80D4-4B0D-4C0E-BC9E-DF4902168DAD}" destId="{F0A4C9E9-FCDA-4483-A131-120349F83D29}" srcOrd="0" destOrd="0" parTransId="{E31C2F78-5222-4579-A84C-EEE49911AAC1}" sibTransId="{A01E4D06-19F0-4300-842D-05F675DB8A3E}"/>
    <dgm:cxn modelId="{48293EEA-1E50-46AE-BF83-6FFCD01452C8}" srcId="{515C80D4-4B0D-4C0E-BC9E-DF4902168DAD}" destId="{2CD9E43A-F634-4F87-972B-8F82AABB52F2}" srcOrd="1" destOrd="0" parTransId="{93CEBE10-07E2-422F-A8AE-2E39E4D7E9EB}" sibTransId="{BC2D05F6-178D-4D31-8A4C-A3F110332821}"/>
    <dgm:cxn modelId="{A389BC39-748F-4FF4-83D3-2553053BF0A6}" type="presParOf" srcId="{FDFA514F-5D85-44D5-9D97-037255D99494}" destId="{4CF6590B-284B-4604-B7BC-6E767693E8E8}" srcOrd="0" destOrd="0" presId="urn:microsoft.com/office/officeart/2005/8/layout/equation2"/>
    <dgm:cxn modelId="{A85A6DE2-220A-413A-8D06-5A780C8D8123}" type="presParOf" srcId="{4CF6590B-284B-4604-B7BC-6E767693E8E8}" destId="{9359E242-CE8D-48F2-9E01-73174358199D}" srcOrd="0" destOrd="0" presId="urn:microsoft.com/office/officeart/2005/8/layout/equation2"/>
    <dgm:cxn modelId="{53A019CC-11F2-405A-AA3A-C9FF6C23B439}" type="presParOf" srcId="{4CF6590B-284B-4604-B7BC-6E767693E8E8}" destId="{26F4913E-2376-4A56-A1A2-234B65E8B095}" srcOrd="1" destOrd="0" presId="urn:microsoft.com/office/officeart/2005/8/layout/equation2"/>
    <dgm:cxn modelId="{9CAE33AC-D4B9-4AF7-8662-297491D725F5}" type="presParOf" srcId="{4CF6590B-284B-4604-B7BC-6E767693E8E8}" destId="{32ED7B2C-8632-42CA-A909-F5FC89030229}" srcOrd="2" destOrd="0" presId="urn:microsoft.com/office/officeart/2005/8/layout/equation2"/>
    <dgm:cxn modelId="{AD19028A-0341-428D-8E4C-250DD181A141}" type="presParOf" srcId="{4CF6590B-284B-4604-B7BC-6E767693E8E8}" destId="{09C18068-D54C-4E90-BD95-253EAC7767DB}" srcOrd="3" destOrd="0" presId="urn:microsoft.com/office/officeart/2005/8/layout/equation2"/>
    <dgm:cxn modelId="{A269B867-985E-4B52-A906-4BE919D9E5BC}" type="presParOf" srcId="{4CF6590B-284B-4604-B7BC-6E767693E8E8}" destId="{257FC70B-D08E-4F10-8783-33FE40F5A225}" srcOrd="4" destOrd="0" presId="urn:microsoft.com/office/officeart/2005/8/layout/equation2"/>
    <dgm:cxn modelId="{936C80B7-A878-4DEC-AE5B-9A1001538504}" type="presParOf" srcId="{FDFA514F-5D85-44D5-9D97-037255D99494}" destId="{16BE0670-CDE8-406E-B4E7-B1431137EF92}" srcOrd="1" destOrd="0" presId="urn:microsoft.com/office/officeart/2005/8/layout/equation2"/>
    <dgm:cxn modelId="{D44DF0CF-5707-4E1B-A8C4-62EA479F4B0C}" type="presParOf" srcId="{16BE0670-CDE8-406E-B4E7-B1431137EF92}" destId="{363DF730-3A8D-4B05-8F51-60B6DE7F73FA}" srcOrd="0" destOrd="0" presId="urn:microsoft.com/office/officeart/2005/8/layout/equation2"/>
    <dgm:cxn modelId="{282C17C0-9AA5-45A4-BC89-37FA7A6DA0C8}" type="presParOf" srcId="{FDFA514F-5D85-44D5-9D97-037255D99494}" destId="{F77A40F4-3408-4CF6-83FD-F9203FAB0F70}"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D2A6FFA-036F-46CD-AE1A-940AA92E5A3A}"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pt-BR"/>
        </a:p>
      </dgm:t>
    </dgm:pt>
    <dgm:pt modelId="{6F1AB754-78CF-4307-88F8-2BFAE95C219E}">
      <dgm:prSet phldrT="[Texto]" custT="1"/>
      <dgm:spPr>
        <a:solidFill>
          <a:srgbClr val="FF0000"/>
        </a:solidFill>
      </dgm:spPr>
      <dgm:t>
        <a:bodyPr/>
        <a:lstStyle/>
        <a:p>
          <a:r>
            <a:rPr lang="pt-BR" sz="1800" dirty="0" smtClean="0"/>
            <a:t>CIÊNCIA DA COMPLEXIDADE </a:t>
          </a:r>
          <a:endParaRPr lang="pt-BR" dirty="0"/>
        </a:p>
      </dgm:t>
    </dgm:pt>
    <dgm:pt modelId="{C15F089A-C3EC-48A8-B77D-0F1EA9EA6A94}" type="parTrans" cxnId="{B4878241-DF09-4A63-914E-087994EEEC98}">
      <dgm:prSet/>
      <dgm:spPr/>
      <dgm:t>
        <a:bodyPr/>
        <a:lstStyle/>
        <a:p>
          <a:endParaRPr lang="pt-BR"/>
        </a:p>
      </dgm:t>
    </dgm:pt>
    <dgm:pt modelId="{0E5D817F-F237-4168-82C6-0CDB6DB2DA1F}" type="sibTrans" cxnId="{B4878241-DF09-4A63-914E-087994EEEC98}">
      <dgm:prSet/>
      <dgm:spPr/>
      <dgm:t>
        <a:bodyPr/>
        <a:lstStyle/>
        <a:p>
          <a:endParaRPr lang="pt-BR"/>
        </a:p>
      </dgm:t>
    </dgm:pt>
    <dgm:pt modelId="{0E2AAEC9-1047-4306-A499-3F938DC69834}">
      <dgm:prSet phldrT="[Texto]" custT="1"/>
      <dgm:spPr/>
      <dgm:t>
        <a:bodyPr/>
        <a:lstStyle/>
        <a:p>
          <a:r>
            <a:rPr lang="pt-BR" sz="1800" dirty="0" smtClean="0"/>
            <a:t>INCERTEZA</a:t>
          </a:r>
          <a:endParaRPr lang="pt-BR" dirty="0"/>
        </a:p>
      </dgm:t>
    </dgm:pt>
    <dgm:pt modelId="{603F34D6-AEF4-4049-8016-94ED43AD9B28}" type="parTrans" cxnId="{10883113-A54A-4755-968E-35F4EE914C0B}">
      <dgm:prSet/>
      <dgm:spPr/>
      <dgm:t>
        <a:bodyPr/>
        <a:lstStyle/>
        <a:p>
          <a:endParaRPr lang="pt-BR"/>
        </a:p>
      </dgm:t>
    </dgm:pt>
    <dgm:pt modelId="{CA5C4EB1-1773-4F25-AB4F-89CBA1B57D41}" type="sibTrans" cxnId="{10883113-A54A-4755-968E-35F4EE914C0B}">
      <dgm:prSet/>
      <dgm:spPr/>
      <dgm:t>
        <a:bodyPr/>
        <a:lstStyle/>
        <a:p>
          <a:endParaRPr lang="pt-BR"/>
        </a:p>
      </dgm:t>
    </dgm:pt>
    <dgm:pt modelId="{C8DF8B8E-5447-4DDE-B8CA-B4EDF4190833}">
      <dgm:prSet phldrT="[Texto]" custT="1"/>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pt-BR" sz="1800" smtClean="0"/>
            <a:t>PROBABILIDADE</a:t>
          </a:r>
          <a:endParaRPr lang="pt-BR" sz="1800" dirty="0" smtClean="0"/>
        </a:p>
      </dgm:t>
    </dgm:pt>
    <dgm:pt modelId="{CD49EFF3-A554-4E98-A443-6D2F19970BCC}" type="parTrans" cxnId="{952788E8-6297-49EB-9259-3289B6CE9F9C}">
      <dgm:prSet/>
      <dgm:spPr/>
      <dgm:t>
        <a:bodyPr/>
        <a:lstStyle/>
        <a:p>
          <a:endParaRPr lang="pt-BR"/>
        </a:p>
      </dgm:t>
    </dgm:pt>
    <dgm:pt modelId="{7A2375E0-5B3A-41D5-BF09-C46EDA5786F2}" type="sibTrans" cxnId="{952788E8-6297-49EB-9259-3289B6CE9F9C}">
      <dgm:prSet/>
      <dgm:spPr/>
      <dgm:t>
        <a:bodyPr/>
        <a:lstStyle/>
        <a:p>
          <a:endParaRPr lang="pt-BR"/>
        </a:p>
      </dgm:t>
    </dgm:pt>
    <dgm:pt modelId="{38907358-ED7D-4108-A6E7-3E6FBF8C2378}" type="pres">
      <dgm:prSet presAssocID="{BD2A6FFA-036F-46CD-AE1A-940AA92E5A3A}" presName="Name0" presStyleCnt="0">
        <dgm:presLayoutVars>
          <dgm:dir/>
          <dgm:resizeHandles val="exact"/>
        </dgm:presLayoutVars>
      </dgm:prSet>
      <dgm:spPr/>
      <dgm:t>
        <a:bodyPr/>
        <a:lstStyle/>
        <a:p>
          <a:endParaRPr lang="pt-BR"/>
        </a:p>
      </dgm:t>
    </dgm:pt>
    <dgm:pt modelId="{B8D0BCE5-FDEC-4ABA-89DE-BC3FB00842D6}" type="pres">
      <dgm:prSet presAssocID="{BD2A6FFA-036F-46CD-AE1A-940AA92E5A3A}" presName="cycle" presStyleCnt="0"/>
      <dgm:spPr/>
    </dgm:pt>
    <dgm:pt modelId="{DA9A0F5C-9837-4549-9787-E660678E930B}" type="pres">
      <dgm:prSet presAssocID="{6F1AB754-78CF-4307-88F8-2BFAE95C219E}" presName="nodeFirstNode" presStyleLbl="node1" presStyleIdx="0" presStyleCnt="3">
        <dgm:presLayoutVars>
          <dgm:bulletEnabled val="1"/>
        </dgm:presLayoutVars>
      </dgm:prSet>
      <dgm:spPr/>
      <dgm:t>
        <a:bodyPr/>
        <a:lstStyle/>
        <a:p>
          <a:endParaRPr lang="pt-BR"/>
        </a:p>
      </dgm:t>
    </dgm:pt>
    <dgm:pt modelId="{3F1B66E5-F464-48E9-99FB-73AD4F7D490F}" type="pres">
      <dgm:prSet presAssocID="{0E5D817F-F237-4168-82C6-0CDB6DB2DA1F}" presName="sibTransFirstNode" presStyleLbl="bgShp" presStyleIdx="0" presStyleCnt="1"/>
      <dgm:spPr/>
      <dgm:t>
        <a:bodyPr/>
        <a:lstStyle/>
        <a:p>
          <a:endParaRPr lang="pt-BR"/>
        </a:p>
      </dgm:t>
    </dgm:pt>
    <dgm:pt modelId="{538F1470-0586-4C83-BED8-89E66D04A437}" type="pres">
      <dgm:prSet presAssocID="{0E2AAEC9-1047-4306-A499-3F938DC69834}" presName="nodeFollowingNodes" presStyleLbl="node1" presStyleIdx="1" presStyleCnt="3">
        <dgm:presLayoutVars>
          <dgm:bulletEnabled val="1"/>
        </dgm:presLayoutVars>
      </dgm:prSet>
      <dgm:spPr/>
      <dgm:t>
        <a:bodyPr/>
        <a:lstStyle/>
        <a:p>
          <a:endParaRPr lang="pt-BR"/>
        </a:p>
      </dgm:t>
    </dgm:pt>
    <dgm:pt modelId="{200B7022-B303-469B-876D-E2B14DD8B4C9}" type="pres">
      <dgm:prSet presAssocID="{C8DF8B8E-5447-4DDE-B8CA-B4EDF4190833}" presName="nodeFollowingNodes" presStyleLbl="node1" presStyleIdx="2" presStyleCnt="3">
        <dgm:presLayoutVars>
          <dgm:bulletEnabled val="1"/>
        </dgm:presLayoutVars>
      </dgm:prSet>
      <dgm:spPr/>
      <dgm:t>
        <a:bodyPr/>
        <a:lstStyle/>
        <a:p>
          <a:endParaRPr lang="pt-BR"/>
        </a:p>
      </dgm:t>
    </dgm:pt>
  </dgm:ptLst>
  <dgm:cxnLst>
    <dgm:cxn modelId="{6ED7456B-7517-4C49-B2C7-7EF1E6435A55}" type="presOf" srcId="{BD2A6FFA-036F-46CD-AE1A-940AA92E5A3A}" destId="{38907358-ED7D-4108-A6E7-3E6FBF8C2378}" srcOrd="0" destOrd="0" presId="urn:microsoft.com/office/officeart/2005/8/layout/cycle3"/>
    <dgm:cxn modelId="{0CA979ED-03F1-41D8-8FF1-377D79725C3F}" type="presOf" srcId="{C8DF8B8E-5447-4DDE-B8CA-B4EDF4190833}" destId="{200B7022-B303-469B-876D-E2B14DD8B4C9}" srcOrd="0" destOrd="0" presId="urn:microsoft.com/office/officeart/2005/8/layout/cycle3"/>
    <dgm:cxn modelId="{B4878241-DF09-4A63-914E-087994EEEC98}" srcId="{BD2A6FFA-036F-46CD-AE1A-940AA92E5A3A}" destId="{6F1AB754-78CF-4307-88F8-2BFAE95C219E}" srcOrd="0" destOrd="0" parTransId="{C15F089A-C3EC-48A8-B77D-0F1EA9EA6A94}" sibTransId="{0E5D817F-F237-4168-82C6-0CDB6DB2DA1F}"/>
    <dgm:cxn modelId="{037010DC-3D88-4916-AC2B-0039C5CAC7FF}" type="presOf" srcId="{0E5D817F-F237-4168-82C6-0CDB6DB2DA1F}" destId="{3F1B66E5-F464-48E9-99FB-73AD4F7D490F}" srcOrd="0" destOrd="0" presId="urn:microsoft.com/office/officeart/2005/8/layout/cycle3"/>
    <dgm:cxn modelId="{10883113-A54A-4755-968E-35F4EE914C0B}" srcId="{BD2A6FFA-036F-46CD-AE1A-940AA92E5A3A}" destId="{0E2AAEC9-1047-4306-A499-3F938DC69834}" srcOrd="1" destOrd="0" parTransId="{603F34D6-AEF4-4049-8016-94ED43AD9B28}" sibTransId="{CA5C4EB1-1773-4F25-AB4F-89CBA1B57D41}"/>
    <dgm:cxn modelId="{63C8AB29-B37C-453D-B4B3-91DE3FE4A8A3}" type="presOf" srcId="{0E2AAEC9-1047-4306-A499-3F938DC69834}" destId="{538F1470-0586-4C83-BED8-89E66D04A437}" srcOrd="0" destOrd="0" presId="urn:microsoft.com/office/officeart/2005/8/layout/cycle3"/>
    <dgm:cxn modelId="{BB00BEDB-9A41-4D69-918F-4918A2932259}" type="presOf" srcId="{6F1AB754-78CF-4307-88F8-2BFAE95C219E}" destId="{DA9A0F5C-9837-4549-9787-E660678E930B}" srcOrd="0" destOrd="0" presId="urn:microsoft.com/office/officeart/2005/8/layout/cycle3"/>
    <dgm:cxn modelId="{952788E8-6297-49EB-9259-3289B6CE9F9C}" srcId="{BD2A6FFA-036F-46CD-AE1A-940AA92E5A3A}" destId="{C8DF8B8E-5447-4DDE-B8CA-B4EDF4190833}" srcOrd="2" destOrd="0" parTransId="{CD49EFF3-A554-4E98-A443-6D2F19970BCC}" sibTransId="{7A2375E0-5B3A-41D5-BF09-C46EDA5786F2}"/>
    <dgm:cxn modelId="{B98B1AB1-39BD-4126-BA5D-8F94D3925799}" type="presParOf" srcId="{38907358-ED7D-4108-A6E7-3E6FBF8C2378}" destId="{B8D0BCE5-FDEC-4ABA-89DE-BC3FB00842D6}" srcOrd="0" destOrd="0" presId="urn:microsoft.com/office/officeart/2005/8/layout/cycle3"/>
    <dgm:cxn modelId="{8330EEBE-1FDF-42D0-8ABA-FED480CFD8A1}" type="presParOf" srcId="{B8D0BCE5-FDEC-4ABA-89DE-BC3FB00842D6}" destId="{DA9A0F5C-9837-4549-9787-E660678E930B}" srcOrd="0" destOrd="0" presId="urn:microsoft.com/office/officeart/2005/8/layout/cycle3"/>
    <dgm:cxn modelId="{47F544AC-E742-40CB-8D67-5D5B7C5BF3DD}" type="presParOf" srcId="{B8D0BCE5-FDEC-4ABA-89DE-BC3FB00842D6}" destId="{3F1B66E5-F464-48E9-99FB-73AD4F7D490F}" srcOrd="1" destOrd="0" presId="urn:microsoft.com/office/officeart/2005/8/layout/cycle3"/>
    <dgm:cxn modelId="{50C77755-8988-46BB-A441-2CAFF0FB3DEA}" type="presParOf" srcId="{B8D0BCE5-FDEC-4ABA-89DE-BC3FB00842D6}" destId="{538F1470-0586-4C83-BED8-89E66D04A437}" srcOrd="2" destOrd="0" presId="urn:microsoft.com/office/officeart/2005/8/layout/cycle3"/>
    <dgm:cxn modelId="{0EF783AC-8B61-4ABA-BAB7-09FB827A6E27}" type="presParOf" srcId="{B8D0BCE5-FDEC-4ABA-89DE-BC3FB00842D6}" destId="{200B7022-B303-469B-876D-E2B14DD8B4C9}" srcOrd="3"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B964BF3-98F7-4F0C-8F37-365462740C18}" type="doc">
      <dgm:prSet loTypeId="urn:microsoft.com/office/officeart/2005/8/layout/venn3" loCatId="relationship" qsTypeId="urn:microsoft.com/office/officeart/2005/8/quickstyle/simple1" qsCatId="simple" csTypeId="urn:microsoft.com/office/officeart/2005/8/colors/accent1_2" csCatId="accent1"/>
      <dgm:spPr/>
      <dgm:t>
        <a:bodyPr/>
        <a:lstStyle/>
        <a:p>
          <a:endParaRPr lang="pt-BR"/>
        </a:p>
      </dgm:t>
    </dgm:pt>
    <dgm:pt modelId="{8757C222-9946-4CF9-865A-F0F930906AD7}">
      <dgm:prSet/>
      <dgm:spPr/>
      <dgm:t>
        <a:bodyPr/>
        <a:lstStyle/>
        <a:p>
          <a:pPr rtl="0"/>
          <a:r>
            <a:rPr lang="pt-BR" smtClean="0"/>
            <a:t>Segundo Paulo </a:t>
          </a:r>
          <a:r>
            <a:rPr lang="pt-BR" i="1" smtClean="0"/>
            <a:t>et al. </a:t>
          </a:r>
          <a:r>
            <a:rPr lang="pt-BR" smtClean="0"/>
            <a:t>(2012), dentre tantas características convém destacar que os sistemas complexos têm:</a:t>
          </a:r>
          <a:endParaRPr lang="pt-BR"/>
        </a:p>
      </dgm:t>
    </dgm:pt>
    <dgm:pt modelId="{E5B7F169-594E-49DD-874A-CB808D60AC8E}" type="parTrans" cxnId="{A83BA7B4-7275-4036-ABC2-CA41FC0A26A1}">
      <dgm:prSet/>
      <dgm:spPr/>
      <dgm:t>
        <a:bodyPr/>
        <a:lstStyle/>
        <a:p>
          <a:endParaRPr lang="pt-BR"/>
        </a:p>
      </dgm:t>
    </dgm:pt>
    <dgm:pt modelId="{6F26E8A2-5771-4C22-AA8F-CF48E07AF110}" type="sibTrans" cxnId="{A83BA7B4-7275-4036-ABC2-CA41FC0A26A1}">
      <dgm:prSet/>
      <dgm:spPr/>
      <dgm:t>
        <a:bodyPr/>
        <a:lstStyle/>
        <a:p>
          <a:endParaRPr lang="pt-BR"/>
        </a:p>
      </dgm:t>
    </dgm:pt>
    <dgm:pt modelId="{64A0ACF6-F22F-43BD-9A17-ABB792E1EB23}">
      <dgm:prSet/>
      <dgm:spPr/>
      <dgm:t>
        <a:bodyPr/>
        <a:lstStyle/>
        <a:p>
          <a:pPr rtl="0"/>
          <a:r>
            <a:rPr lang="pt-BR" b="1" smtClean="0"/>
            <a:t>Dinamicidade fundamental</a:t>
          </a:r>
          <a:r>
            <a:rPr lang="pt-BR" smtClean="0"/>
            <a:t>: no corpo humano existem trilhões de células.</a:t>
          </a:r>
          <a:endParaRPr lang="pt-BR"/>
        </a:p>
      </dgm:t>
    </dgm:pt>
    <dgm:pt modelId="{D271A46E-2A1C-4788-B2AD-EFCFDC0B785E}" type="parTrans" cxnId="{F031C314-D7EC-4B76-A381-AEC7E6E498B5}">
      <dgm:prSet/>
      <dgm:spPr/>
      <dgm:t>
        <a:bodyPr/>
        <a:lstStyle/>
        <a:p>
          <a:endParaRPr lang="pt-BR"/>
        </a:p>
      </dgm:t>
    </dgm:pt>
    <dgm:pt modelId="{5F9A09CC-5592-4B48-B6C7-E4563A501DEF}" type="sibTrans" cxnId="{F031C314-D7EC-4B76-A381-AEC7E6E498B5}">
      <dgm:prSet/>
      <dgm:spPr/>
      <dgm:t>
        <a:bodyPr/>
        <a:lstStyle/>
        <a:p>
          <a:endParaRPr lang="pt-BR"/>
        </a:p>
      </dgm:t>
    </dgm:pt>
    <dgm:pt modelId="{AEB761CE-1DD8-4048-8F15-DFA9B997A06E}">
      <dgm:prSet/>
      <dgm:spPr/>
      <dgm:t>
        <a:bodyPr/>
        <a:lstStyle/>
        <a:p>
          <a:pPr rtl="0"/>
          <a:r>
            <a:rPr lang="pt-BR" b="1" smtClean="0"/>
            <a:t>Interatividade</a:t>
          </a:r>
          <a:r>
            <a:rPr lang="pt-BR" smtClean="0"/>
            <a:t>: embora cada célula do nosso corpo tenha uma função específica, todas trabalham de maneira integrada, elas cooperam entre si para garantir a manutenção da vida.</a:t>
          </a:r>
          <a:endParaRPr lang="pt-BR"/>
        </a:p>
      </dgm:t>
    </dgm:pt>
    <dgm:pt modelId="{A239A0BC-041F-41BE-8AF2-224AF86225A7}" type="parTrans" cxnId="{66F24CBF-C63E-4658-B469-530D5AA8C45A}">
      <dgm:prSet/>
      <dgm:spPr/>
      <dgm:t>
        <a:bodyPr/>
        <a:lstStyle/>
        <a:p>
          <a:endParaRPr lang="pt-BR"/>
        </a:p>
      </dgm:t>
    </dgm:pt>
    <dgm:pt modelId="{F61665F0-6127-4AC8-854E-934569F9B652}" type="sibTrans" cxnId="{66F24CBF-C63E-4658-B469-530D5AA8C45A}">
      <dgm:prSet/>
      <dgm:spPr/>
      <dgm:t>
        <a:bodyPr/>
        <a:lstStyle/>
        <a:p>
          <a:endParaRPr lang="pt-BR"/>
        </a:p>
      </dgm:t>
    </dgm:pt>
    <dgm:pt modelId="{7A641F27-BF75-45E8-9558-456DBD4EBA36}" type="pres">
      <dgm:prSet presAssocID="{AB964BF3-98F7-4F0C-8F37-365462740C18}" presName="Name0" presStyleCnt="0">
        <dgm:presLayoutVars>
          <dgm:dir/>
          <dgm:resizeHandles val="exact"/>
        </dgm:presLayoutVars>
      </dgm:prSet>
      <dgm:spPr/>
    </dgm:pt>
    <dgm:pt modelId="{7376004A-9D59-4687-A55C-FFABC27F0697}" type="pres">
      <dgm:prSet presAssocID="{8757C222-9946-4CF9-865A-F0F930906AD7}" presName="Name5" presStyleLbl="vennNode1" presStyleIdx="0" presStyleCnt="3">
        <dgm:presLayoutVars>
          <dgm:bulletEnabled val="1"/>
        </dgm:presLayoutVars>
      </dgm:prSet>
      <dgm:spPr/>
    </dgm:pt>
    <dgm:pt modelId="{DB5E58D4-58B1-4234-94AD-5BD34DBD285B}" type="pres">
      <dgm:prSet presAssocID="{6F26E8A2-5771-4C22-AA8F-CF48E07AF110}" presName="space" presStyleCnt="0"/>
      <dgm:spPr/>
    </dgm:pt>
    <dgm:pt modelId="{A1CC9957-5863-4721-9B29-88888719CC53}" type="pres">
      <dgm:prSet presAssocID="{64A0ACF6-F22F-43BD-9A17-ABB792E1EB23}" presName="Name5" presStyleLbl="vennNode1" presStyleIdx="1" presStyleCnt="3">
        <dgm:presLayoutVars>
          <dgm:bulletEnabled val="1"/>
        </dgm:presLayoutVars>
      </dgm:prSet>
      <dgm:spPr/>
    </dgm:pt>
    <dgm:pt modelId="{6FBC21D6-ACEE-45D0-8CE6-5BCD7AC289C8}" type="pres">
      <dgm:prSet presAssocID="{5F9A09CC-5592-4B48-B6C7-E4563A501DEF}" presName="space" presStyleCnt="0"/>
      <dgm:spPr/>
    </dgm:pt>
    <dgm:pt modelId="{AA8F4FFA-33DA-4127-ACAD-D4C99A4552EE}" type="pres">
      <dgm:prSet presAssocID="{AEB761CE-1DD8-4048-8F15-DFA9B997A06E}" presName="Name5" presStyleLbl="vennNode1" presStyleIdx="2" presStyleCnt="3">
        <dgm:presLayoutVars>
          <dgm:bulletEnabled val="1"/>
        </dgm:presLayoutVars>
      </dgm:prSet>
      <dgm:spPr/>
    </dgm:pt>
  </dgm:ptLst>
  <dgm:cxnLst>
    <dgm:cxn modelId="{F031C314-D7EC-4B76-A381-AEC7E6E498B5}" srcId="{AB964BF3-98F7-4F0C-8F37-365462740C18}" destId="{64A0ACF6-F22F-43BD-9A17-ABB792E1EB23}" srcOrd="1" destOrd="0" parTransId="{D271A46E-2A1C-4788-B2AD-EFCFDC0B785E}" sibTransId="{5F9A09CC-5592-4B48-B6C7-E4563A501DEF}"/>
    <dgm:cxn modelId="{66F24CBF-C63E-4658-B469-530D5AA8C45A}" srcId="{AB964BF3-98F7-4F0C-8F37-365462740C18}" destId="{AEB761CE-1DD8-4048-8F15-DFA9B997A06E}" srcOrd="2" destOrd="0" parTransId="{A239A0BC-041F-41BE-8AF2-224AF86225A7}" sibTransId="{F61665F0-6127-4AC8-854E-934569F9B652}"/>
    <dgm:cxn modelId="{A83BA7B4-7275-4036-ABC2-CA41FC0A26A1}" srcId="{AB964BF3-98F7-4F0C-8F37-365462740C18}" destId="{8757C222-9946-4CF9-865A-F0F930906AD7}" srcOrd="0" destOrd="0" parTransId="{E5B7F169-594E-49DD-874A-CB808D60AC8E}" sibTransId="{6F26E8A2-5771-4C22-AA8F-CF48E07AF110}"/>
    <dgm:cxn modelId="{EA51C0E2-86EE-4873-A214-1910D662D37A}" type="presOf" srcId="{AEB761CE-1DD8-4048-8F15-DFA9B997A06E}" destId="{AA8F4FFA-33DA-4127-ACAD-D4C99A4552EE}" srcOrd="0" destOrd="0" presId="urn:microsoft.com/office/officeart/2005/8/layout/venn3"/>
    <dgm:cxn modelId="{439916FD-B8AC-4D27-87A3-3CE44C189869}" type="presOf" srcId="{AB964BF3-98F7-4F0C-8F37-365462740C18}" destId="{7A641F27-BF75-45E8-9558-456DBD4EBA36}" srcOrd="0" destOrd="0" presId="urn:microsoft.com/office/officeart/2005/8/layout/venn3"/>
    <dgm:cxn modelId="{31E405C2-4E2E-4D4A-9D61-064A5E7679B3}" type="presOf" srcId="{8757C222-9946-4CF9-865A-F0F930906AD7}" destId="{7376004A-9D59-4687-A55C-FFABC27F0697}" srcOrd="0" destOrd="0" presId="urn:microsoft.com/office/officeart/2005/8/layout/venn3"/>
    <dgm:cxn modelId="{E88DC832-016E-41CF-80C8-2085592D0A5C}" type="presOf" srcId="{64A0ACF6-F22F-43BD-9A17-ABB792E1EB23}" destId="{A1CC9957-5863-4721-9B29-88888719CC53}" srcOrd="0" destOrd="0" presId="urn:microsoft.com/office/officeart/2005/8/layout/venn3"/>
    <dgm:cxn modelId="{1980C02C-307A-45C3-BBAB-745C7C4CBEEC}" type="presParOf" srcId="{7A641F27-BF75-45E8-9558-456DBD4EBA36}" destId="{7376004A-9D59-4687-A55C-FFABC27F0697}" srcOrd="0" destOrd="0" presId="urn:microsoft.com/office/officeart/2005/8/layout/venn3"/>
    <dgm:cxn modelId="{45938215-D235-4A48-A9C5-63E1EF82647E}" type="presParOf" srcId="{7A641F27-BF75-45E8-9558-456DBD4EBA36}" destId="{DB5E58D4-58B1-4234-94AD-5BD34DBD285B}" srcOrd="1" destOrd="0" presId="urn:microsoft.com/office/officeart/2005/8/layout/venn3"/>
    <dgm:cxn modelId="{82D4BCBC-0843-47B5-AD5F-BB71164A4C7C}" type="presParOf" srcId="{7A641F27-BF75-45E8-9558-456DBD4EBA36}" destId="{A1CC9957-5863-4721-9B29-88888719CC53}" srcOrd="2" destOrd="0" presId="urn:microsoft.com/office/officeart/2005/8/layout/venn3"/>
    <dgm:cxn modelId="{699CE02D-B972-454E-AB49-08E48FB548A9}" type="presParOf" srcId="{7A641F27-BF75-45E8-9558-456DBD4EBA36}" destId="{6FBC21D6-ACEE-45D0-8CE6-5BCD7AC289C8}" srcOrd="3" destOrd="0" presId="urn:microsoft.com/office/officeart/2005/8/layout/venn3"/>
    <dgm:cxn modelId="{8D5599AF-01B3-4540-884A-2CDEFD55816C}" type="presParOf" srcId="{7A641F27-BF75-45E8-9558-456DBD4EBA36}" destId="{AA8F4FFA-33DA-4127-ACAD-D4C99A4552EE}" srcOrd="4"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71B1925-DA3B-4129-900F-874FAE1D5660}"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pt-BR"/>
        </a:p>
      </dgm:t>
    </dgm:pt>
    <dgm:pt modelId="{09B7C1A2-703D-4DE0-A4EB-14D667C99DE6}">
      <dgm:prSet/>
      <dgm:spPr/>
      <dgm:t>
        <a:bodyPr/>
        <a:lstStyle/>
        <a:p>
          <a:pPr rtl="0"/>
          <a:r>
            <a:rPr lang="pt-BR" b="1" smtClean="0"/>
            <a:t>Abertos</a:t>
          </a:r>
          <a:r>
            <a:rPr lang="pt-BR" smtClean="0"/>
            <a:t>: a reciclagem de nutrientes que fungos realizam, a germinação de uma semente, etc.</a:t>
          </a:r>
          <a:endParaRPr lang="pt-BR"/>
        </a:p>
      </dgm:t>
    </dgm:pt>
    <dgm:pt modelId="{90301035-3969-409B-A22D-3EF8DF4E14A9}" type="parTrans" cxnId="{44DEC440-5A2E-4291-ACD3-C11DCDEC6487}">
      <dgm:prSet/>
      <dgm:spPr/>
      <dgm:t>
        <a:bodyPr/>
        <a:lstStyle/>
        <a:p>
          <a:endParaRPr lang="pt-BR"/>
        </a:p>
      </dgm:t>
    </dgm:pt>
    <dgm:pt modelId="{BF08E6F4-3FAC-49CF-A12E-40822C030335}" type="sibTrans" cxnId="{44DEC440-5A2E-4291-ACD3-C11DCDEC6487}">
      <dgm:prSet/>
      <dgm:spPr/>
      <dgm:t>
        <a:bodyPr/>
        <a:lstStyle/>
        <a:p>
          <a:endParaRPr lang="pt-BR"/>
        </a:p>
      </dgm:t>
    </dgm:pt>
    <dgm:pt modelId="{C5630879-99D6-41A5-811F-BFD83CB16561}">
      <dgm:prSet/>
      <dgm:spPr/>
      <dgm:t>
        <a:bodyPr/>
        <a:lstStyle/>
        <a:p>
          <a:pPr rtl="0"/>
          <a:r>
            <a:rPr lang="pt-BR" b="1" smtClean="0"/>
            <a:t>Frustração</a:t>
          </a:r>
          <a:r>
            <a:rPr lang="pt-BR" smtClean="0"/>
            <a:t>: um neurônio pode disparar ou não uma resposta ao estímulo recebido, dentre vários outros recebidos naquele momento.</a:t>
          </a:r>
          <a:endParaRPr lang="pt-BR"/>
        </a:p>
      </dgm:t>
    </dgm:pt>
    <dgm:pt modelId="{362B74C7-51E8-4BB6-93A0-C8BBD2F7BD83}" type="parTrans" cxnId="{6F09750D-3495-4F62-AD38-288A51D0E64A}">
      <dgm:prSet/>
      <dgm:spPr/>
      <dgm:t>
        <a:bodyPr/>
        <a:lstStyle/>
        <a:p>
          <a:endParaRPr lang="pt-BR"/>
        </a:p>
      </dgm:t>
    </dgm:pt>
    <dgm:pt modelId="{3475C59D-29B5-4D6C-9B87-46269D3DBAEA}" type="sibTrans" cxnId="{6F09750D-3495-4F62-AD38-288A51D0E64A}">
      <dgm:prSet/>
      <dgm:spPr/>
      <dgm:t>
        <a:bodyPr/>
        <a:lstStyle/>
        <a:p>
          <a:endParaRPr lang="pt-BR"/>
        </a:p>
      </dgm:t>
    </dgm:pt>
    <dgm:pt modelId="{BE43724F-73FD-4C7A-9A16-965EE6EEC469}" type="pres">
      <dgm:prSet presAssocID="{671B1925-DA3B-4129-900F-874FAE1D5660}" presName="compositeShape" presStyleCnt="0">
        <dgm:presLayoutVars>
          <dgm:chMax val="7"/>
          <dgm:dir/>
          <dgm:resizeHandles val="exact"/>
        </dgm:presLayoutVars>
      </dgm:prSet>
      <dgm:spPr/>
    </dgm:pt>
    <dgm:pt modelId="{6EF4509B-99B1-407A-AA74-B6A3E96EC55A}" type="pres">
      <dgm:prSet presAssocID="{09B7C1A2-703D-4DE0-A4EB-14D667C99DE6}" presName="circ1" presStyleLbl="vennNode1" presStyleIdx="0" presStyleCnt="2"/>
      <dgm:spPr/>
    </dgm:pt>
    <dgm:pt modelId="{B77EFDD9-5FAB-4489-85E7-C02D8EDE8C27}" type="pres">
      <dgm:prSet presAssocID="{09B7C1A2-703D-4DE0-A4EB-14D667C99DE6}" presName="circ1Tx" presStyleLbl="revTx" presStyleIdx="0" presStyleCnt="0">
        <dgm:presLayoutVars>
          <dgm:chMax val="0"/>
          <dgm:chPref val="0"/>
          <dgm:bulletEnabled val="1"/>
        </dgm:presLayoutVars>
      </dgm:prSet>
      <dgm:spPr/>
    </dgm:pt>
    <dgm:pt modelId="{91A4E2F6-5562-458E-82A7-2D3BF3E1C057}" type="pres">
      <dgm:prSet presAssocID="{C5630879-99D6-41A5-811F-BFD83CB16561}" presName="circ2" presStyleLbl="vennNode1" presStyleIdx="1" presStyleCnt="2"/>
      <dgm:spPr/>
    </dgm:pt>
    <dgm:pt modelId="{3759B320-78AE-4D5B-8A1E-A90083D09355}" type="pres">
      <dgm:prSet presAssocID="{C5630879-99D6-41A5-811F-BFD83CB16561}" presName="circ2Tx" presStyleLbl="revTx" presStyleIdx="0" presStyleCnt="0">
        <dgm:presLayoutVars>
          <dgm:chMax val="0"/>
          <dgm:chPref val="0"/>
          <dgm:bulletEnabled val="1"/>
        </dgm:presLayoutVars>
      </dgm:prSet>
      <dgm:spPr/>
    </dgm:pt>
  </dgm:ptLst>
  <dgm:cxnLst>
    <dgm:cxn modelId="{870341BB-E2C9-4A97-9854-10A9612C6087}" type="presOf" srcId="{671B1925-DA3B-4129-900F-874FAE1D5660}" destId="{BE43724F-73FD-4C7A-9A16-965EE6EEC469}" srcOrd="0" destOrd="0" presId="urn:microsoft.com/office/officeart/2005/8/layout/venn1"/>
    <dgm:cxn modelId="{6F09750D-3495-4F62-AD38-288A51D0E64A}" srcId="{671B1925-DA3B-4129-900F-874FAE1D5660}" destId="{C5630879-99D6-41A5-811F-BFD83CB16561}" srcOrd="1" destOrd="0" parTransId="{362B74C7-51E8-4BB6-93A0-C8BBD2F7BD83}" sibTransId="{3475C59D-29B5-4D6C-9B87-46269D3DBAEA}"/>
    <dgm:cxn modelId="{44DEC440-5A2E-4291-ACD3-C11DCDEC6487}" srcId="{671B1925-DA3B-4129-900F-874FAE1D5660}" destId="{09B7C1A2-703D-4DE0-A4EB-14D667C99DE6}" srcOrd="0" destOrd="0" parTransId="{90301035-3969-409B-A22D-3EF8DF4E14A9}" sibTransId="{BF08E6F4-3FAC-49CF-A12E-40822C030335}"/>
    <dgm:cxn modelId="{C7A464D2-FC26-4EED-935C-C63A924414B3}" type="presOf" srcId="{09B7C1A2-703D-4DE0-A4EB-14D667C99DE6}" destId="{B77EFDD9-5FAB-4489-85E7-C02D8EDE8C27}" srcOrd="1" destOrd="0" presId="urn:microsoft.com/office/officeart/2005/8/layout/venn1"/>
    <dgm:cxn modelId="{E2B5AFF8-4377-4217-8A18-00B077232B4A}" type="presOf" srcId="{C5630879-99D6-41A5-811F-BFD83CB16561}" destId="{91A4E2F6-5562-458E-82A7-2D3BF3E1C057}" srcOrd="0" destOrd="0" presId="urn:microsoft.com/office/officeart/2005/8/layout/venn1"/>
    <dgm:cxn modelId="{432CD6F6-34ED-4303-AB09-25246740F39A}" type="presOf" srcId="{09B7C1A2-703D-4DE0-A4EB-14D667C99DE6}" destId="{6EF4509B-99B1-407A-AA74-B6A3E96EC55A}" srcOrd="0" destOrd="0" presId="urn:microsoft.com/office/officeart/2005/8/layout/venn1"/>
    <dgm:cxn modelId="{FA593DCA-4CE3-402D-B6EC-926D95A92D32}" type="presOf" srcId="{C5630879-99D6-41A5-811F-BFD83CB16561}" destId="{3759B320-78AE-4D5B-8A1E-A90083D09355}" srcOrd="1" destOrd="0" presId="urn:microsoft.com/office/officeart/2005/8/layout/venn1"/>
    <dgm:cxn modelId="{9BB829D3-33D3-4257-A07C-33349B8E110B}" type="presParOf" srcId="{BE43724F-73FD-4C7A-9A16-965EE6EEC469}" destId="{6EF4509B-99B1-407A-AA74-B6A3E96EC55A}" srcOrd="0" destOrd="0" presId="urn:microsoft.com/office/officeart/2005/8/layout/venn1"/>
    <dgm:cxn modelId="{20631046-FB69-45C2-8383-17E92C863A56}" type="presParOf" srcId="{BE43724F-73FD-4C7A-9A16-965EE6EEC469}" destId="{B77EFDD9-5FAB-4489-85E7-C02D8EDE8C27}" srcOrd="1" destOrd="0" presId="urn:microsoft.com/office/officeart/2005/8/layout/venn1"/>
    <dgm:cxn modelId="{158928F8-45B7-463B-8A71-E5D5AE44B216}" type="presParOf" srcId="{BE43724F-73FD-4C7A-9A16-965EE6EEC469}" destId="{91A4E2F6-5562-458E-82A7-2D3BF3E1C057}" srcOrd="2" destOrd="0" presId="urn:microsoft.com/office/officeart/2005/8/layout/venn1"/>
    <dgm:cxn modelId="{3FA095CC-7251-4DD2-A241-A7FFDE9C70AF}" type="presParOf" srcId="{BE43724F-73FD-4C7A-9A16-965EE6EEC469}" destId="{3759B320-78AE-4D5B-8A1E-A90083D09355}" srcOrd="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E3825AB-99D1-4048-B2A0-17AD6B9F0700}" type="doc">
      <dgm:prSet loTypeId="urn:microsoft.com/office/officeart/2005/8/layout/arrow3" loCatId="relationship" qsTypeId="urn:microsoft.com/office/officeart/2005/8/quickstyle/simple1" qsCatId="simple" csTypeId="urn:microsoft.com/office/officeart/2005/8/colors/accent1_2" csCatId="accent1"/>
      <dgm:spPr/>
      <dgm:t>
        <a:bodyPr/>
        <a:lstStyle/>
        <a:p>
          <a:endParaRPr lang="pt-BR"/>
        </a:p>
      </dgm:t>
    </dgm:pt>
    <dgm:pt modelId="{52167100-C19C-4C9F-8367-B8C7645190D6}">
      <dgm:prSet/>
      <dgm:spPr/>
      <dgm:t>
        <a:bodyPr/>
        <a:lstStyle/>
        <a:p>
          <a:pPr rtl="0"/>
          <a:r>
            <a:rPr lang="pt-BR" b="1" smtClean="0"/>
            <a:t>Aprendizagem</a:t>
          </a:r>
          <a:r>
            <a:rPr lang="pt-BR" smtClean="0"/>
            <a:t>: nosso organismo é adaptativo e evolui na constante interação com o entorno, podemos ter um câncer estimulado pela alimentação industrializada e pela má gestão das emoções.</a:t>
          </a:r>
          <a:endParaRPr lang="pt-BR"/>
        </a:p>
      </dgm:t>
    </dgm:pt>
    <dgm:pt modelId="{81F1C48F-4B26-4665-860B-925820BDF87C}" type="parTrans" cxnId="{20FFB2A8-0519-48FD-BA57-F2AAAE2E5A34}">
      <dgm:prSet/>
      <dgm:spPr/>
      <dgm:t>
        <a:bodyPr/>
        <a:lstStyle/>
        <a:p>
          <a:endParaRPr lang="pt-BR"/>
        </a:p>
      </dgm:t>
    </dgm:pt>
    <dgm:pt modelId="{FC6BFC21-4B67-44E5-95D4-17B930C10755}" type="sibTrans" cxnId="{20FFB2A8-0519-48FD-BA57-F2AAAE2E5A34}">
      <dgm:prSet/>
      <dgm:spPr/>
      <dgm:t>
        <a:bodyPr/>
        <a:lstStyle/>
        <a:p>
          <a:endParaRPr lang="pt-BR"/>
        </a:p>
      </dgm:t>
    </dgm:pt>
    <dgm:pt modelId="{3F5C4C60-5479-4267-AE41-70614DA5B8F8}">
      <dgm:prSet/>
      <dgm:spPr/>
      <dgm:t>
        <a:bodyPr/>
        <a:lstStyle/>
        <a:p>
          <a:pPr rtl="0"/>
          <a:r>
            <a:rPr lang="pt-BR" b="1" dirty="0" smtClean="0"/>
            <a:t>Aleatoriedade</a:t>
          </a:r>
          <a:r>
            <a:rPr lang="pt-BR" dirty="0" smtClean="0"/>
            <a:t>: nosso corpo pode combater o câncer com recursos que a ciência ignora ou subestima.</a:t>
          </a:r>
          <a:endParaRPr lang="pt-BR" dirty="0"/>
        </a:p>
      </dgm:t>
    </dgm:pt>
    <dgm:pt modelId="{DA71B91D-A497-4679-A556-CE6D75AA51F6}" type="parTrans" cxnId="{83FA3825-F477-4360-92CB-0BFA9BCFD932}">
      <dgm:prSet/>
      <dgm:spPr/>
      <dgm:t>
        <a:bodyPr/>
        <a:lstStyle/>
        <a:p>
          <a:endParaRPr lang="pt-BR"/>
        </a:p>
      </dgm:t>
    </dgm:pt>
    <dgm:pt modelId="{794D2FCE-04AE-4D41-BAB1-4B3B149409DB}" type="sibTrans" cxnId="{83FA3825-F477-4360-92CB-0BFA9BCFD932}">
      <dgm:prSet/>
      <dgm:spPr/>
      <dgm:t>
        <a:bodyPr/>
        <a:lstStyle/>
        <a:p>
          <a:endParaRPr lang="pt-BR"/>
        </a:p>
      </dgm:t>
    </dgm:pt>
    <dgm:pt modelId="{59D5205D-595E-4C16-B181-D32F7ED40D7F}" type="pres">
      <dgm:prSet presAssocID="{6E3825AB-99D1-4048-B2A0-17AD6B9F0700}" presName="compositeShape" presStyleCnt="0">
        <dgm:presLayoutVars>
          <dgm:chMax val="2"/>
          <dgm:dir/>
          <dgm:resizeHandles val="exact"/>
        </dgm:presLayoutVars>
      </dgm:prSet>
      <dgm:spPr/>
    </dgm:pt>
    <dgm:pt modelId="{BE48C9C4-7883-4FD7-8340-53EAA80B90CF}" type="pres">
      <dgm:prSet presAssocID="{6E3825AB-99D1-4048-B2A0-17AD6B9F0700}" presName="divider" presStyleLbl="fgShp" presStyleIdx="0" presStyleCnt="1"/>
      <dgm:spPr/>
    </dgm:pt>
    <dgm:pt modelId="{9D182B7B-494C-42EB-9AE1-57E4874142F3}" type="pres">
      <dgm:prSet presAssocID="{52167100-C19C-4C9F-8367-B8C7645190D6}" presName="downArrow" presStyleLbl="node1" presStyleIdx="0" presStyleCnt="2"/>
      <dgm:spPr/>
    </dgm:pt>
    <dgm:pt modelId="{500B93E8-2363-47A9-A9FE-F9581392C858}" type="pres">
      <dgm:prSet presAssocID="{52167100-C19C-4C9F-8367-B8C7645190D6}" presName="downArrowText" presStyleLbl="revTx" presStyleIdx="0" presStyleCnt="2">
        <dgm:presLayoutVars>
          <dgm:bulletEnabled val="1"/>
        </dgm:presLayoutVars>
      </dgm:prSet>
      <dgm:spPr/>
    </dgm:pt>
    <dgm:pt modelId="{61CDB533-3220-4E5E-B77F-63B337DA9176}" type="pres">
      <dgm:prSet presAssocID="{3F5C4C60-5479-4267-AE41-70614DA5B8F8}" presName="upArrow" presStyleLbl="node1" presStyleIdx="1" presStyleCnt="2"/>
      <dgm:spPr/>
    </dgm:pt>
    <dgm:pt modelId="{238A0CB9-42D6-4F75-97FD-26EB3E3382FC}" type="pres">
      <dgm:prSet presAssocID="{3F5C4C60-5479-4267-AE41-70614DA5B8F8}" presName="upArrowText" presStyleLbl="revTx" presStyleIdx="1" presStyleCnt="2">
        <dgm:presLayoutVars>
          <dgm:bulletEnabled val="1"/>
        </dgm:presLayoutVars>
      </dgm:prSet>
      <dgm:spPr/>
    </dgm:pt>
  </dgm:ptLst>
  <dgm:cxnLst>
    <dgm:cxn modelId="{23E95628-3B16-4ABD-8036-E71311162BF3}" type="presOf" srcId="{3F5C4C60-5479-4267-AE41-70614DA5B8F8}" destId="{238A0CB9-42D6-4F75-97FD-26EB3E3382FC}" srcOrd="0" destOrd="0" presId="urn:microsoft.com/office/officeart/2005/8/layout/arrow3"/>
    <dgm:cxn modelId="{003EEA4E-6760-467C-BC87-76D4CFE4F907}" type="presOf" srcId="{52167100-C19C-4C9F-8367-B8C7645190D6}" destId="{500B93E8-2363-47A9-A9FE-F9581392C858}" srcOrd="0" destOrd="0" presId="urn:microsoft.com/office/officeart/2005/8/layout/arrow3"/>
    <dgm:cxn modelId="{83FA3825-F477-4360-92CB-0BFA9BCFD932}" srcId="{6E3825AB-99D1-4048-B2A0-17AD6B9F0700}" destId="{3F5C4C60-5479-4267-AE41-70614DA5B8F8}" srcOrd="1" destOrd="0" parTransId="{DA71B91D-A497-4679-A556-CE6D75AA51F6}" sibTransId="{794D2FCE-04AE-4D41-BAB1-4B3B149409DB}"/>
    <dgm:cxn modelId="{20FFB2A8-0519-48FD-BA57-F2AAAE2E5A34}" srcId="{6E3825AB-99D1-4048-B2A0-17AD6B9F0700}" destId="{52167100-C19C-4C9F-8367-B8C7645190D6}" srcOrd="0" destOrd="0" parTransId="{81F1C48F-4B26-4665-860B-925820BDF87C}" sibTransId="{FC6BFC21-4B67-44E5-95D4-17B930C10755}"/>
    <dgm:cxn modelId="{9C237FD6-1714-48CA-ADEF-EC5BD438FDA3}" type="presOf" srcId="{6E3825AB-99D1-4048-B2A0-17AD6B9F0700}" destId="{59D5205D-595E-4C16-B181-D32F7ED40D7F}" srcOrd="0" destOrd="0" presId="urn:microsoft.com/office/officeart/2005/8/layout/arrow3"/>
    <dgm:cxn modelId="{0368479B-E092-46ED-8BBA-473BA1CE7CDD}" type="presParOf" srcId="{59D5205D-595E-4C16-B181-D32F7ED40D7F}" destId="{BE48C9C4-7883-4FD7-8340-53EAA80B90CF}" srcOrd="0" destOrd="0" presId="urn:microsoft.com/office/officeart/2005/8/layout/arrow3"/>
    <dgm:cxn modelId="{B4194F56-4F1E-4D17-B61F-D9BAFEC88E36}" type="presParOf" srcId="{59D5205D-595E-4C16-B181-D32F7ED40D7F}" destId="{9D182B7B-494C-42EB-9AE1-57E4874142F3}" srcOrd="1" destOrd="0" presId="urn:microsoft.com/office/officeart/2005/8/layout/arrow3"/>
    <dgm:cxn modelId="{FE9B321D-5C29-4936-9B74-2EBFAD1B9023}" type="presParOf" srcId="{59D5205D-595E-4C16-B181-D32F7ED40D7F}" destId="{500B93E8-2363-47A9-A9FE-F9581392C858}" srcOrd="2" destOrd="0" presId="urn:microsoft.com/office/officeart/2005/8/layout/arrow3"/>
    <dgm:cxn modelId="{A42E06BE-EDCC-4BDA-9A75-8A2506F59C45}" type="presParOf" srcId="{59D5205D-595E-4C16-B181-D32F7ED40D7F}" destId="{61CDB533-3220-4E5E-B77F-63B337DA9176}" srcOrd="3" destOrd="0" presId="urn:microsoft.com/office/officeart/2005/8/layout/arrow3"/>
    <dgm:cxn modelId="{F675898D-DC83-4043-A869-AAF019CE0A1A}" type="presParOf" srcId="{59D5205D-595E-4C16-B181-D32F7ED40D7F}" destId="{238A0CB9-42D6-4F75-97FD-26EB3E3382FC}"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FD2C1B2-2D8F-44D8-A462-A27A979E72D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pt-BR"/>
        </a:p>
      </dgm:t>
    </dgm:pt>
    <dgm:pt modelId="{AFFC89E4-8D31-466D-A83E-50E3712B74D9}">
      <dgm:prSet/>
      <dgm:spPr/>
      <dgm:t>
        <a:bodyPr/>
        <a:lstStyle/>
        <a:p>
          <a:pPr rtl="0"/>
          <a:r>
            <a:rPr lang="pt-BR" smtClean="0"/>
            <a:t>Segundo Paulo </a:t>
          </a:r>
          <a:r>
            <a:rPr lang="pt-BR" i="1" smtClean="0"/>
            <a:t>et al. </a:t>
          </a:r>
          <a:r>
            <a:rPr lang="pt-BR" smtClean="0"/>
            <a:t>(2012), o único sistema isolado que podemos imaginar é o próprio Universo. Como não existe nada além do Universo e, portanto, não pode haver fluxos de entrada ou saída, ele é o único sistema isolado. </a:t>
          </a:r>
          <a:endParaRPr lang="pt-BR"/>
        </a:p>
      </dgm:t>
    </dgm:pt>
    <dgm:pt modelId="{F78B121F-5C2E-4D7C-8318-CBB888085829}" type="parTrans" cxnId="{55A25F2E-1B43-4264-86FA-A18D51A1B1CA}">
      <dgm:prSet/>
      <dgm:spPr/>
      <dgm:t>
        <a:bodyPr/>
        <a:lstStyle/>
        <a:p>
          <a:endParaRPr lang="pt-BR"/>
        </a:p>
      </dgm:t>
    </dgm:pt>
    <dgm:pt modelId="{FC8C3A54-3695-4277-8E64-A1246C0D1DDD}" type="sibTrans" cxnId="{55A25F2E-1B43-4264-86FA-A18D51A1B1CA}">
      <dgm:prSet/>
      <dgm:spPr/>
      <dgm:t>
        <a:bodyPr/>
        <a:lstStyle/>
        <a:p>
          <a:endParaRPr lang="pt-BR"/>
        </a:p>
      </dgm:t>
    </dgm:pt>
    <dgm:pt modelId="{02F2F8BD-E076-4153-AD7A-6622937A16C8}">
      <dgm:prSet/>
      <dgm:spPr/>
      <dgm:t>
        <a:bodyPr/>
        <a:lstStyle/>
        <a:p>
          <a:pPr rtl="0"/>
          <a:r>
            <a:rPr lang="pt-BR" smtClean="0"/>
            <a:t>De forma coerente com a Segunda Lei da Termodinâmica, a entropia total do Universo é crescente. Ilya Prigogine explica que embora a Segunda Lei da Termodinâmica estabeleça que a entropia dos sistemas tende a aumentar, é possível que, em determinadas situações, a entropia interna de um sistema diminua espontaneamente, processo que ele denominou </a:t>
          </a:r>
          <a:r>
            <a:rPr lang="pt-BR" b="1" smtClean="0"/>
            <a:t>AUTO-ORGANIZAÇÃO</a:t>
          </a:r>
          <a:r>
            <a:rPr lang="pt-BR" smtClean="0"/>
            <a:t>. </a:t>
          </a:r>
          <a:endParaRPr lang="pt-BR"/>
        </a:p>
      </dgm:t>
    </dgm:pt>
    <dgm:pt modelId="{1F044D2E-C34C-4370-8772-7F0EA3319803}" type="parTrans" cxnId="{13B5598D-839E-4C68-B0B3-2AD0131983E3}">
      <dgm:prSet/>
      <dgm:spPr/>
      <dgm:t>
        <a:bodyPr/>
        <a:lstStyle/>
        <a:p>
          <a:endParaRPr lang="pt-BR"/>
        </a:p>
      </dgm:t>
    </dgm:pt>
    <dgm:pt modelId="{F30F0455-6328-454A-A6DA-D548D2414A5B}" type="sibTrans" cxnId="{13B5598D-839E-4C68-B0B3-2AD0131983E3}">
      <dgm:prSet/>
      <dgm:spPr/>
      <dgm:t>
        <a:bodyPr/>
        <a:lstStyle/>
        <a:p>
          <a:endParaRPr lang="pt-BR"/>
        </a:p>
      </dgm:t>
    </dgm:pt>
    <dgm:pt modelId="{6F22B6A4-6C79-41AE-B860-9361459DF202}">
      <dgm:prSet/>
      <dgm:spPr/>
      <dgm:t>
        <a:bodyPr/>
        <a:lstStyle/>
        <a:p>
          <a:pPr rtl="0"/>
          <a:r>
            <a:rPr lang="pt-BR" smtClean="0"/>
            <a:t>Ou seja, auto-organização corresponde </a:t>
          </a:r>
          <a:r>
            <a:rPr lang="pt-BR" b="1" smtClean="0"/>
            <a:t>à diminuição espontânea da entropia interna de um sistema</a:t>
          </a:r>
          <a:r>
            <a:rPr lang="pt-BR" smtClean="0"/>
            <a:t>. Os fatores que provocam tal diminuição são as </a:t>
          </a:r>
          <a:r>
            <a:rPr lang="pt-BR" b="1" smtClean="0"/>
            <a:t>forças naturais: força gravitacional e a força eletromagnética. </a:t>
          </a:r>
          <a:endParaRPr lang="pt-BR"/>
        </a:p>
      </dgm:t>
    </dgm:pt>
    <dgm:pt modelId="{23669307-1F3F-4810-B5C0-312949DE03FB}" type="parTrans" cxnId="{1BE872AD-EED6-4BCA-A16C-E4DBD9CA7336}">
      <dgm:prSet/>
      <dgm:spPr/>
      <dgm:t>
        <a:bodyPr/>
        <a:lstStyle/>
        <a:p>
          <a:endParaRPr lang="pt-BR"/>
        </a:p>
      </dgm:t>
    </dgm:pt>
    <dgm:pt modelId="{135553C9-EAC4-419D-AF6F-09F061AF7DFC}" type="sibTrans" cxnId="{1BE872AD-EED6-4BCA-A16C-E4DBD9CA7336}">
      <dgm:prSet/>
      <dgm:spPr/>
      <dgm:t>
        <a:bodyPr/>
        <a:lstStyle/>
        <a:p>
          <a:endParaRPr lang="pt-BR"/>
        </a:p>
      </dgm:t>
    </dgm:pt>
    <dgm:pt modelId="{2F3148E7-0E2C-476A-A45F-B0C15027F94C}">
      <dgm:prSet/>
      <dgm:spPr/>
      <dgm:t>
        <a:bodyPr/>
        <a:lstStyle/>
        <a:p>
          <a:pPr rtl="0"/>
          <a:r>
            <a:rPr lang="pt-BR" smtClean="0"/>
            <a:t>Assim, no quadro geral do Universo, temos que </a:t>
          </a:r>
          <a:r>
            <a:rPr lang="pt-BR" b="1" smtClean="0"/>
            <a:t>os processos naturais ocorrem na tensão entre dois fatores antagônicos</a:t>
          </a:r>
          <a:r>
            <a:rPr lang="pt-BR" smtClean="0"/>
            <a:t>: de um lado está a Segunda Lei da Termodinâmica, que faz com que os sistemas fiquem cada vez mais desorganizados; de outro, as forças naturais, que tendem a organizar os sistemas. </a:t>
          </a:r>
          <a:endParaRPr lang="pt-BR"/>
        </a:p>
      </dgm:t>
    </dgm:pt>
    <dgm:pt modelId="{D631638B-EE29-4E94-B739-99BCE26E9FEA}" type="parTrans" cxnId="{C8743A89-0F80-4791-8670-0671CF58D737}">
      <dgm:prSet/>
      <dgm:spPr/>
      <dgm:t>
        <a:bodyPr/>
        <a:lstStyle/>
        <a:p>
          <a:endParaRPr lang="pt-BR"/>
        </a:p>
      </dgm:t>
    </dgm:pt>
    <dgm:pt modelId="{BE6B14AC-0B84-40CE-B85B-F9281D093B13}" type="sibTrans" cxnId="{C8743A89-0F80-4791-8670-0671CF58D737}">
      <dgm:prSet/>
      <dgm:spPr/>
      <dgm:t>
        <a:bodyPr/>
        <a:lstStyle/>
        <a:p>
          <a:endParaRPr lang="pt-BR"/>
        </a:p>
      </dgm:t>
    </dgm:pt>
    <dgm:pt modelId="{E8C35D41-AFA5-41C3-B555-5457C7044895}">
      <dgm:prSet/>
      <dgm:spPr/>
      <dgm:t>
        <a:bodyPr/>
        <a:lstStyle/>
        <a:p>
          <a:pPr rtl="0"/>
          <a:r>
            <a:rPr lang="pt-BR" smtClean="0"/>
            <a:t>Ex: os seres vivos são autônomos, são auto-organizantes. Maturana e Varela (1997) explica que o ser vivo é, como ente, uma dinâmica molecular, não um conjunto de moléculas e o viver é a realização sem interrupção dessa dinâmica em uma configuração tal que as relações permitem um contínuo fluxo molecular. Viver é e existe como uma dinâmica molecular. Não é que o ser vivo utilize essa dinâmica para ser, produzir-se ou regenerar-se, mas que é essa dinâmica que de fato o constitui como ente vivo na autonomia do seu viver. </a:t>
          </a:r>
          <a:endParaRPr lang="pt-BR"/>
        </a:p>
      </dgm:t>
    </dgm:pt>
    <dgm:pt modelId="{65F4E776-8CF4-449A-B7D7-8CE96C8C852A}" type="parTrans" cxnId="{8ACA50FF-E4C4-4B77-A4D9-E992FC0C6C2F}">
      <dgm:prSet/>
      <dgm:spPr/>
      <dgm:t>
        <a:bodyPr/>
        <a:lstStyle/>
        <a:p>
          <a:endParaRPr lang="pt-BR"/>
        </a:p>
      </dgm:t>
    </dgm:pt>
    <dgm:pt modelId="{C728361E-96DB-44F0-85F3-0EA192DE96D7}" type="sibTrans" cxnId="{8ACA50FF-E4C4-4B77-A4D9-E992FC0C6C2F}">
      <dgm:prSet/>
      <dgm:spPr/>
      <dgm:t>
        <a:bodyPr/>
        <a:lstStyle/>
        <a:p>
          <a:endParaRPr lang="pt-BR"/>
        </a:p>
      </dgm:t>
    </dgm:pt>
    <dgm:pt modelId="{FF162C5E-71C1-43FE-A383-7A3905FFFE7A}" type="pres">
      <dgm:prSet presAssocID="{5FD2C1B2-2D8F-44D8-A462-A27A979E72D3}" presName="linear" presStyleCnt="0">
        <dgm:presLayoutVars>
          <dgm:animLvl val="lvl"/>
          <dgm:resizeHandles val="exact"/>
        </dgm:presLayoutVars>
      </dgm:prSet>
      <dgm:spPr/>
    </dgm:pt>
    <dgm:pt modelId="{FEEAE7CF-1AC1-4096-AB3F-C4BDC0281AAA}" type="pres">
      <dgm:prSet presAssocID="{AFFC89E4-8D31-466D-A83E-50E3712B74D9}" presName="parentText" presStyleLbl="node1" presStyleIdx="0" presStyleCnt="5">
        <dgm:presLayoutVars>
          <dgm:chMax val="0"/>
          <dgm:bulletEnabled val="1"/>
        </dgm:presLayoutVars>
      </dgm:prSet>
      <dgm:spPr/>
    </dgm:pt>
    <dgm:pt modelId="{E024E123-2339-47F2-A3BE-A152945E329A}" type="pres">
      <dgm:prSet presAssocID="{FC8C3A54-3695-4277-8E64-A1246C0D1DDD}" presName="spacer" presStyleCnt="0"/>
      <dgm:spPr/>
    </dgm:pt>
    <dgm:pt modelId="{30962542-8F09-4497-B05C-F69217D63552}" type="pres">
      <dgm:prSet presAssocID="{02F2F8BD-E076-4153-AD7A-6622937A16C8}" presName="parentText" presStyleLbl="node1" presStyleIdx="1" presStyleCnt="5">
        <dgm:presLayoutVars>
          <dgm:chMax val="0"/>
          <dgm:bulletEnabled val="1"/>
        </dgm:presLayoutVars>
      </dgm:prSet>
      <dgm:spPr/>
    </dgm:pt>
    <dgm:pt modelId="{8114C552-D3F9-4510-A242-26BC20714140}" type="pres">
      <dgm:prSet presAssocID="{F30F0455-6328-454A-A6DA-D548D2414A5B}" presName="spacer" presStyleCnt="0"/>
      <dgm:spPr/>
    </dgm:pt>
    <dgm:pt modelId="{7CCEAD35-7B0F-477F-BE36-72D424EFAB97}" type="pres">
      <dgm:prSet presAssocID="{6F22B6A4-6C79-41AE-B860-9361459DF202}" presName="parentText" presStyleLbl="node1" presStyleIdx="2" presStyleCnt="5">
        <dgm:presLayoutVars>
          <dgm:chMax val="0"/>
          <dgm:bulletEnabled val="1"/>
        </dgm:presLayoutVars>
      </dgm:prSet>
      <dgm:spPr/>
    </dgm:pt>
    <dgm:pt modelId="{616121DB-1E51-49E7-BEBF-C61B6BA686F7}" type="pres">
      <dgm:prSet presAssocID="{135553C9-EAC4-419D-AF6F-09F061AF7DFC}" presName="spacer" presStyleCnt="0"/>
      <dgm:spPr/>
    </dgm:pt>
    <dgm:pt modelId="{B7DA1DDE-CA7F-46C0-ADD1-E77180D65A9E}" type="pres">
      <dgm:prSet presAssocID="{2F3148E7-0E2C-476A-A45F-B0C15027F94C}" presName="parentText" presStyleLbl="node1" presStyleIdx="3" presStyleCnt="5">
        <dgm:presLayoutVars>
          <dgm:chMax val="0"/>
          <dgm:bulletEnabled val="1"/>
        </dgm:presLayoutVars>
      </dgm:prSet>
      <dgm:spPr/>
    </dgm:pt>
    <dgm:pt modelId="{05D9BE27-2CF6-440C-A647-5197A8880B85}" type="pres">
      <dgm:prSet presAssocID="{BE6B14AC-0B84-40CE-B85B-F9281D093B13}" presName="spacer" presStyleCnt="0"/>
      <dgm:spPr/>
    </dgm:pt>
    <dgm:pt modelId="{E448BEFF-2AE0-4F63-BCEB-9597F1172E43}" type="pres">
      <dgm:prSet presAssocID="{E8C35D41-AFA5-41C3-B555-5457C7044895}" presName="parentText" presStyleLbl="node1" presStyleIdx="4" presStyleCnt="5">
        <dgm:presLayoutVars>
          <dgm:chMax val="0"/>
          <dgm:bulletEnabled val="1"/>
        </dgm:presLayoutVars>
      </dgm:prSet>
      <dgm:spPr/>
    </dgm:pt>
  </dgm:ptLst>
  <dgm:cxnLst>
    <dgm:cxn modelId="{C8743A89-0F80-4791-8670-0671CF58D737}" srcId="{5FD2C1B2-2D8F-44D8-A462-A27A979E72D3}" destId="{2F3148E7-0E2C-476A-A45F-B0C15027F94C}" srcOrd="3" destOrd="0" parTransId="{D631638B-EE29-4E94-B739-99BCE26E9FEA}" sibTransId="{BE6B14AC-0B84-40CE-B85B-F9281D093B13}"/>
    <dgm:cxn modelId="{65D92491-9818-4C2E-8DEF-62FE7F4C80B4}" type="presOf" srcId="{AFFC89E4-8D31-466D-A83E-50E3712B74D9}" destId="{FEEAE7CF-1AC1-4096-AB3F-C4BDC0281AAA}" srcOrd="0" destOrd="0" presId="urn:microsoft.com/office/officeart/2005/8/layout/vList2"/>
    <dgm:cxn modelId="{1BE872AD-EED6-4BCA-A16C-E4DBD9CA7336}" srcId="{5FD2C1B2-2D8F-44D8-A462-A27A979E72D3}" destId="{6F22B6A4-6C79-41AE-B860-9361459DF202}" srcOrd="2" destOrd="0" parTransId="{23669307-1F3F-4810-B5C0-312949DE03FB}" sibTransId="{135553C9-EAC4-419D-AF6F-09F061AF7DFC}"/>
    <dgm:cxn modelId="{8ACA50FF-E4C4-4B77-A4D9-E992FC0C6C2F}" srcId="{5FD2C1B2-2D8F-44D8-A462-A27A979E72D3}" destId="{E8C35D41-AFA5-41C3-B555-5457C7044895}" srcOrd="4" destOrd="0" parTransId="{65F4E776-8CF4-449A-B7D7-8CE96C8C852A}" sibTransId="{C728361E-96DB-44F0-85F3-0EA192DE96D7}"/>
    <dgm:cxn modelId="{FE27A013-D8F0-42DB-8411-72B962ED1DBE}" type="presOf" srcId="{E8C35D41-AFA5-41C3-B555-5457C7044895}" destId="{E448BEFF-2AE0-4F63-BCEB-9597F1172E43}" srcOrd="0" destOrd="0" presId="urn:microsoft.com/office/officeart/2005/8/layout/vList2"/>
    <dgm:cxn modelId="{C3E25B52-2888-44FF-B950-26FA406B0713}" type="presOf" srcId="{02F2F8BD-E076-4153-AD7A-6622937A16C8}" destId="{30962542-8F09-4497-B05C-F69217D63552}" srcOrd="0" destOrd="0" presId="urn:microsoft.com/office/officeart/2005/8/layout/vList2"/>
    <dgm:cxn modelId="{13B5598D-839E-4C68-B0B3-2AD0131983E3}" srcId="{5FD2C1B2-2D8F-44D8-A462-A27A979E72D3}" destId="{02F2F8BD-E076-4153-AD7A-6622937A16C8}" srcOrd="1" destOrd="0" parTransId="{1F044D2E-C34C-4370-8772-7F0EA3319803}" sibTransId="{F30F0455-6328-454A-A6DA-D548D2414A5B}"/>
    <dgm:cxn modelId="{F869609E-A80F-41A8-8BCA-83F0E08C486C}" type="presOf" srcId="{6F22B6A4-6C79-41AE-B860-9361459DF202}" destId="{7CCEAD35-7B0F-477F-BE36-72D424EFAB97}" srcOrd="0" destOrd="0" presId="urn:microsoft.com/office/officeart/2005/8/layout/vList2"/>
    <dgm:cxn modelId="{8E9E4B04-4E01-44A0-9F73-7A301D0F6851}" type="presOf" srcId="{5FD2C1B2-2D8F-44D8-A462-A27A979E72D3}" destId="{FF162C5E-71C1-43FE-A383-7A3905FFFE7A}" srcOrd="0" destOrd="0" presId="urn:microsoft.com/office/officeart/2005/8/layout/vList2"/>
    <dgm:cxn modelId="{55A25F2E-1B43-4264-86FA-A18D51A1B1CA}" srcId="{5FD2C1B2-2D8F-44D8-A462-A27A979E72D3}" destId="{AFFC89E4-8D31-466D-A83E-50E3712B74D9}" srcOrd="0" destOrd="0" parTransId="{F78B121F-5C2E-4D7C-8318-CBB888085829}" sibTransId="{FC8C3A54-3695-4277-8E64-A1246C0D1DDD}"/>
    <dgm:cxn modelId="{8E8EB165-0302-49DD-9F3B-2624E88F81ED}" type="presOf" srcId="{2F3148E7-0E2C-476A-A45F-B0C15027F94C}" destId="{B7DA1DDE-CA7F-46C0-ADD1-E77180D65A9E}" srcOrd="0" destOrd="0" presId="urn:microsoft.com/office/officeart/2005/8/layout/vList2"/>
    <dgm:cxn modelId="{6BBC6ECA-73A8-49F0-9FF2-DEB982EF2D33}" type="presParOf" srcId="{FF162C5E-71C1-43FE-A383-7A3905FFFE7A}" destId="{FEEAE7CF-1AC1-4096-AB3F-C4BDC0281AAA}" srcOrd="0" destOrd="0" presId="urn:microsoft.com/office/officeart/2005/8/layout/vList2"/>
    <dgm:cxn modelId="{8D9E3407-C311-4D1F-A6F5-53614490CA5B}" type="presParOf" srcId="{FF162C5E-71C1-43FE-A383-7A3905FFFE7A}" destId="{E024E123-2339-47F2-A3BE-A152945E329A}" srcOrd="1" destOrd="0" presId="urn:microsoft.com/office/officeart/2005/8/layout/vList2"/>
    <dgm:cxn modelId="{5C72E8EE-B0E3-41B3-BEA5-A60E1F2B5425}" type="presParOf" srcId="{FF162C5E-71C1-43FE-A383-7A3905FFFE7A}" destId="{30962542-8F09-4497-B05C-F69217D63552}" srcOrd="2" destOrd="0" presId="urn:microsoft.com/office/officeart/2005/8/layout/vList2"/>
    <dgm:cxn modelId="{A8ECF059-5039-4DDC-ADE4-53088E064D8D}" type="presParOf" srcId="{FF162C5E-71C1-43FE-A383-7A3905FFFE7A}" destId="{8114C552-D3F9-4510-A242-26BC20714140}" srcOrd="3" destOrd="0" presId="urn:microsoft.com/office/officeart/2005/8/layout/vList2"/>
    <dgm:cxn modelId="{725EB393-7384-4893-8C5D-480087BD4662}" type="presParOf" srcId="{FF162C5E-71C1-43FE-A383-7A3905FFFE7A}" destId="{7CCEAD35-7B0F-477F-BE36-72D424EFAB97}" srcOrd="4" destOrd="0" presId="urn:microsoft.com/office/officeart/2005/8/layout/vList2"/>
    <dgm:cxn modelId="{3AD4CEB5-7AAD-4008-A205-B5D0AFBA7221}" type="presParOf" srcId="{FF162C5E-71C1-43FE-A383-7A3905FFFE7A}" destId="{616121DB-1E51-49E7-BEBF-C61B6BA686F7}" srcOrd="5" destOrd="0" presId="urn:microsoft.com/office/officeart/2005/8/layout/vList2"/>
    <dgm:cxn modelId="{B5AA9F2F-B613-4F85-9B44-061621E6276E}" type="presParOf" srcId="{FF162C5E-71C1-43FE-A383-7A3905FFFE7A}" destId="{B7DA1DDE-CA7F-46C0-ADD1-E77180D65A9E}" srcOrd="6" destOrd="0" presId="urn:microsoft.com/office/officeart/2005/8/layout/vList2"/>
    <dgm:cxn modelId="{6BC5B7DC-343D-462C-8000-1FCF894CD16C}" type="presParOf" srcId="{FF162C5E-71C1-43FE-A383-7A3905FFFE7A}" destId="{05D9BE27-2CF6-440C-A647-5197A8880B85}" srcOrd="7" destOrd="0" presId="urn:microsoft.com/office/officeart/2005/8/layout/vList2"/>
    <dgm:cxn modelId="{8F8D6338-35C2-4C25-A3E4-53A565DD3B45}" type="presParOf" srcId="{FF162C5E-71C1-43FE-A383-7A3905FFFE7A}" destId="{E448BEFF-2AE0-4F63-BCEB-9597F1172E43}"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8896E4-FD99-4617-AB2D-115BCEF424DF}">
      <dsp:nvSpPr>
        <dsp:cNvPr id="0" name=""/>
        <dsp:cNvSpPr/>
      </dsp:nvSpPr>
      <dsp:spPr>
        <a:xfrm rot="16200000">
          <a:off x="1177142" y="8932"/>
          <a:ext cx="2574883" cy="2591826"/>
        </a:xfrm>
        <a:prstGeom prst="down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pt-BR" sz="2600" kern="1200" dirty="0" smtClean="0"/>
            <a:t>Simbiose</a:t>
          </a:r>
          <a:endParaRPr lang="pt-BR" sz="2600" kern="1200" dirty="0"/>
        </a:p>
      </dsp:txBody>
      <dsp:txXfrm rot="5400000">
        <a:off x="1168671" y="661124"/>
        <a:ext cx="2141221" cy="1287441"/>
      </dsp:txXfrm>
    </dsp:sp>
    <dsp:sp modelId="{551F1282-CCBF-4E5B-B6CD-2EFC9094AB99}">
      <dsp:nvSpPr>
        <dsp:cNvPr id="0" name=""/>
        <dsp:cNvSpPr/>
      </dsp:nvSpPr>
      <dsp:spPr>
        <a:xfrm rot="5400000">
          <a:off x="3824910" y="8932"/>
          <a:ext cx="2574883" cy="2591826"/>
        </a:xfrm>
        <a:prstGeom prst="down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pt-BR" sz="2600" kern="1200" dirty="0" smtClean="0"/>
            <a:t>Mutualismo</a:t>
          </a:r>
          <a:endParaRPr lang="pt-BR" sz="2600" kern="1200" dirty="0"/>
        </a:p>
      </dsp:txBody>
      <dsp:txXfrm rot="-5400000">
        <a:off x="4267044" y="661125"/>
        <a:ext cx="2141221" cy="128744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0B8B0E-7E19-414D-91B4-15BD5A835F16}">
      <dsp:nvSpPr>
        <dsp:cNvPr id="0" name=""/>
        <dsp:cNvSpPr/>
      </dsp:nvSpPr>
      <dsp:spPr>
        <a:xfrm>
          <a:off x="0" y="67506"/>
          <a:ext cx="8229600" cy="155003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pt-BR" sz="2200" b="1" kern="1200" smtClean="0"/>
            <a:t>Hierarquia</a:t>
          </a:r>
          <a:r>
            <a:rPr lang="pt-BR" sz="2200" kern="1200" smtClean="0"/>
            <a:t>: um sinal luminoso que atinge nossos olhos é tratado em diferentes níveis ao atingir nossa retina, até ser decodificado pelo cérebro como uma imagem.</a:t>
          </a:r>
          <a:endParaRPr lang="pt-BR" sz="2200" kern="1200"/>
        </a:p>
      </dsp:txBody>
      <dsp:txXfrm>
        <a:off x="75666" y="143172"/>
        <a:ext cx="8078268" cy="1398698"/>
      </dsp:txXfrm>
    </dsp:sp>
    <dsp:sp modelId="{FA2D07A1-2741-41C3-8D5A-633731E87C06}">
      <dsp:nvSpPr>
        <dsp:cNvPr id="0" name=""/>
        <dsp:cNvSpPr/>
      </dsp:nvSpPr>
      <dsp:spPr>
        <a:xfrm>
          <a:off x="0" y="1680896"/>
          <a:ext cx="8229600" cy="1550030"/>
        </a:xfrm>
        <a:prstGeom prst="roundRect">
          <a:avLst/>
        </a:prstGeom>
        <a:solidFill>
          <a:schemeClr val="accent5">
            <a:hueOff val="-918568"/>
            <a:satOff val="135"/>
            <a:lumOff val="-32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pt-BR" sz="2200" b="1" kern="1200" smtClean="0"/>
            <a:t>Histerese</a:t>
          </a:r>
          <a:r>
            <a:rPr lang="pt-BR" sz="2200" kern="1200" smtClean="0"/>
            <a:t>: </a:t>
          </a:r>
          <a:r>
            <a:rPr lang="pt-BR" sz="2200" b="1" kern="1200" smtClean="0"/>
            <a:t>manter sua estabilidade por algum tempo</a:t>
          </a:r>
          <a:endParaRPr lang="pt-BR" sz="2200" kern="1200"/>
        </a:p>
      </dsp:txBody>
      <dsp:txXfrm>
        <a:off x="75666" y="1756562"/>
        <a:ext cx="8078268" cy="1398698"/>
      </dsp:txXfrm>
    </dsp:sp>
    <dsp:sp modelId="{934728ED-1967-4628-AEB1-6BBB5EFF66D4}">
      <dsp:nvSpPr>
        <dsp:cNvPr id="0" name=""/>
        <dsp:cNvSpPr/>
      </dsp:nvSpPr>
      <dsp:spPr>
        <a:xfrm>
          <a:off x="0" y="3294287"/>
          <a:ext cx="8229600" cy="1550030"/>
        </a:xfrm>
        <a:prstGeom prst="roundRect">
          <a:avLst/>
        </a:prstGeom>
        <a:solidFill>
          <a:schemeClr val="accent5">
            <a:hueOff val="-1837137"/>
            <a:satOff val="270"/>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pt-BR" sz="2200" b="1" kern="1200" smtClean="0"/>
            <a:t>Propriedades coletivas emergentes</a:t>
          </a:r>
          <a:r>
            <a:rPr lang="pt-BR" sz="2200" kern="1200" smtClean="0"/>
            <a:t>, que são características qualitativamente </a:t>
          </a:r>
          <a:r>
            <a:rPr lang="pt-BR" sz="2200" b="1" kern="1200" smtClean="0"/>
            <a:t>novas</a:t>
          </a:r>
          <a:r>
            <a:rPr lang="pt-BR" sz="2200" kern="1200" smtClean="0"/>
            <a:t> que </a:t>
          </a:r>
          <a:r>
            <a:rPr lang="pt-BR" sz="2200" b="1" kern="1200" smtClean="0"/>
            <a:t>surgem a partir da multiplicidade de interações entre suas unidades</a:t>
          </a:r>
          <a:r>
            <a:rPr lang="pt-BR" sz="2200" kern="1200" smtClean="0"/>
            <a:t>, que por sua vez </a:t>
          </a:r>
          <a:r>
            <a:rPr lang="pt-BR" sz="2200" b="1" kern="1200" smtClean="0"/>
            <a:t>competem</a:t>
          </a:r>
          <a:r>
            <a:rPr lang="pt-BR" sz="2200" kern="1200" smtClean="0"/>
            <a:t> ou </a:t>
          </a:r>
          <a:r>
            <a:rPr lang="pt-BR" sz="2200" b="1" kern="1200" smtClean="0"/>
            <a:t>cooperam</a:t>
          </a:r>
          <a:r>
            <a:rPr lang="pt-BR" sz="2200" kern="1200" smtClean="0"/>
            <a:t> entre si. EX: a aprendizagem e a memória.</a:t>
          </a:r>
          <a:endParaRPr lang="pt-BR" sz="2200" kern="1200"/>
        </a:p>
      </dsp:txBody>
      <dsp:txXfrm>
        <a:off x="75666" y="3369953"/>
        <a:ext cx="8078268" cy="139869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C6DC89-A580-450C-8C33-7354E66C38EF}">
      <dsp:nvSpPr>
        <dsp:cNvPr id="0" name=""/>
        <dsp:cNvSpPr/>
      </dsp:nvSpPr>
      <dsp:spPr>
        <a:xfrm>
          <a:off x="0" y="87403"/>
          <a:ext cx="4937760" cy="4937760"/>
        </a:xfrm>
        <a:prstGeom prst="pie">
          <a:avLst>
            <a:gd name="adj1" fmla="val 5400000"/>
            <a:gd name="adj2" fmla="val 16200000"/>
          </a:avLst>
        </a:prstGeom>
        <a:gradFill rotWithShape="0">
          <a:gsLst>
            <a:gs pos="0">
              <a:schemeClr val="accent1">
                <a:hueOff val="0"/>
                <a:satOff val="0"/>
                <a:lumOff val="0"/>
                <a:alphaOff val="0"/>
                <a:tint val="98000"/>
                <a:shade val="25000"/>
                <a:satMod val="250000"/>
              </a:schemeClr>
            </a:gs>
            <a:gs pos="68000">
              <a:schemeClr val="accent1">
                <a:hueOff val="0"/>
                <a:satOff val="0"/>
                <a:lumOff val="0"/>
                <a:alphaOff val="0"/>
                <a:tint val="86000"/>
                <a:satMod val="115000"/>
              </a:schemeClr>
            </a:gs>
            <a:gs pos="100000">
              <a:schemeClr val="accent1">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satMod val="105000"/>
              <a:alpha val="48000"/>
            </a:schemeClr>
          </a:outerShdw>
        </a:effectLst>
      </dsp:spPr>
      <dsp:style>
        <a:lnRef idx="0">
          <a:scrgbClr r="0" g="0" b="0"/>
        </a:lnRef>
        <a:fillRef idx="3">
          <a:scrgbClr r="0" g="0" b="0"/>
        </a:fillRef>
        <a:effectRef idx="2">
          <a:scrgbClr r="0" g="0" b="0"/>
        </a:effectRef>
        <a:fontRef idx="minor">
          <a:schemeClr val="lt1"/>
        </a:fontRef>
      </dsp:style>
    </dsp:sp>
    <dsp:sp modelId="{F957B648-DBF9-4CAF-8629-6688AC2FA07F}">
      <dsp:nvSpPr>
        <dsp:cNvPr id="0" name=""/>
        <dsp:cNvSpPr/>
      </dsp:nvSpPr>
      <dsp:spPr>
        <a:xfrm>
          <a:off x="2468880" y="87403"/>
          <a:ext cx="5760719" cy="493776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pt-BR" sz="1800" b="1" kern="1200" smtClean="0"/>
            <a:t>Atratores e estrutura fractal</a:t>
          </a:r>
          <a:r>
            <a:rPr lang="pt-BR" sz="1800" kern="1200" smtClean="0"/>
            <a:t>, já que os sistemas abertos </a:t>
          </a:r>
          <a:r>
            <a:rPr lang="pt-BR" sz="1800" b="1" kern="1200" smtClean="0"/>
            <a:t>sendo dinâmicos tendem a se estabilizar exibindo uma imagem que representa sua geometria fractal</a:t>
          </a:r>
          <a:r>
            <a:rPr lang="pt-BR" sz="1800" kern="1200" smtClean="0"/>
            <a:t>. Sistemas complexos apresentam dimensionalidade fracionária, nada na natureza é absolutamente tridimensional, cada forma apresenta um desenho intrincado com orifícios, saliências, reentrâncias, sinuosidades e inúmeras irregularidades estruturais. </a:t>
          </a:r>
          <a:endParaRPr lang="pt-BR" sz="1800" kern="1200"/>
        </a:p>
      </dsp:txBody>
      <dsp:txXfrm>
        <a:off x="2468880" y="87403"/>
        <a:ext cx="2880359" cy="4937760"/>
      </dsp:txXfrm>
    </dsp:sp>
    <dsp:sp modelId="{29847893-4BAC-4799-86D4-335E1CC0E72C}">
      <dsp:nvSpPr>
        <dsp:cNvPr id="0" name=""/>
        <dsp:cNvSpPr/>
      </dsp:nvSpPr>
      <dsp:spPr>
        <a:xfrm>
          <a:off x="5349240" y="87403"/>
          <a:ext cx="2880359" cy="4937760"/>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114300" lvl="1" indent="-114300" algn="l" defTabSz="666750" rtl="0">
            <a:lnSpc>
              <a:spcPct val="90000"/>
            </a:lnSpc>
            <a:spcBef>
              <a:spcPct val="0"/>
            </a:spcBef>
            <a:spcAft>
              <a:spcPct val="15000"/>
            </a:spcAft>
            <a:buChar char="••"/>
          </a:pPr>
          <a:r>
            <a:rPr lang="pt-BR" sz="1500" kern="1200" smtClean="0"/>
            <a:t>Segundo Paulo </a:t>
          </a:r>
          <a:r>
            <a:rPr lang="pt-BR" sz="1500" i="1" kern="1200" smtClean="0"/>
            <a:t>et al. </a:t>
          </a:r>
          <a:r>
            <a:rPr lang="pt-BR" sz="1500" kern="1200" smtClean="0"/>
            <a:t>(2012), todas as formas da natureza são formas fractais, e são elas que regem os sistemas complexos. A dimensão fractal quantifica, de certo modo, o </a:t>
          </a:r>
          <a:r>
            <a:rPr lang="pt-BR" sz="1500" b="1" kern="1200" smtClean="0"/>
            <a:t>grau de irregularidade ou fragmentação </a:t>
          </a:r>
          <a:r>
            <a:rPr lang="pt-BR" sz="1500" kern="1200" smtClean="0"/>
            <a:t>do conjunto considerado. </a:t>
          </a:r>
          <a:endParaRPr lang="pt-BR" sz="1500" kern="1200"/>
        </a:p>
        <a:p>
          <a:pPr marL="114300" lvl="1" indent="-114300" algn="l" defTabSz="666750" rtl="0">
            <a:lnSpc>
              <a:spcPct val="90000"/>
            </a:lnSpc>
            <a:spcBef>
              <a:spcPct val="0"/>
            </a:spcBef>
            <a:spcAft>
              <a:spcPct val="15000"/>
            </a:spcAft>
            <a:buChar char="••"/>
          </a:pPr>
          <a:r>
            <a:rPr lang="pt-BR" sz="1500" kern="1200" smtClean="0"/>
            <a:t>Mandelbrot explica que uma propriedade notável das formas na natureza ou fractais, é que apresentam padrões característicos que se repetem em uma escala descendente, de modo que suas partes, em qualquer escala, guardam um formato semelhante ao todo, essa propriedade se chama </a:t>
          </a:r>
          <a:r>
            <a:rPr lang="pt-BR" sz="1500" b="1" kern="1200" smtClean="0"/>
            <a:t>auto-similaridade</a:t>
          </a:r>
          <a:r>
            <a:rPr lang="pt-BR" sz="1500" kern="1200" smtClean="0"/>
            <a:t>.</a:t>
          </a:r>
          <a:endParaRPr lang="pt-BR" sz="1500" kern="1200"/>
        </a:p>
        <a:p>
          <a:pPr marL="114300" lvl="1" indent="-114300" algn="l" defTabSz="666750" rtl="0">
            <a:lnSpc>
              <a:spcPct val="90000"/>
            </a:lnSpc>
            <a:spcBef>
              <a:spcPct val="0"/>
            </a:spcBef>
            <a:spcAft>
              <a:spcPct val="15000"/>
            </a:spcAft>
            <a:buChar char="••"/>
          </a:pPr>
          <a:endParaRPr lang="pt-BR" sz="1500" kern="1200"/>
        </a:p>
      </dsp:txBody>
      <dsp:txXfrm>
        <a:off x="5349240" y="87403"/>
        <a:ext cx="2880359" cy="493776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BDFE1A-281B-40BF-967B-A1292FE93933}">
      <dsp:nvSpPr>
        <dsp:cNvPr id="0" name=""/>
        <dsp:cNvSpPr/>
      </dsp:nvSpPr>
      <dsp:spPr>
        <a:xfrm>
          <a:off x="0" y="238792"/>
          <a:ext cx="8229600" cy="155843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pt-BR" sz="1800" kern="1200" smtClean="0"/>
            <a:t>Segundo Paulo </a:t>
          </a:r>
          <a:r>
            <a:rPr lang="pt-BR" sz="1800" i="1" kern="1200" smtClean="0"/>
            <a:t>et al. </a:t>
          </a:r>
          <a:r>
            <a:rPr lang="pt-BR" sz="1800" kern="1200" smtClean="0"/>
            <a:t>(2012), a </a:t>
          </a:r>
          <a:r>
            <a:rPr lang="pt-BR" sz="1800" b="1" kern="1200" smtClean="0"/>
            <a:t>Biologia</a:t>
          </a:r>
          <a:r>
            <a:rPr lang="pt-BR" sz="1800" kern="1200" smtClean="0"/>
            <a:t> foi uma das primeiras áreas a olhar a natureza com uma </a:t>
          </a:r>
          <a:r>
            <a:rPr lang="pt-BR" sz="1800" b="1" kern="1200" smtClean="0"/>
            <a:t>perspectiva sistêmica</a:t>
          </a:r>
          <a:r>
            <a:rPr lang="pt-BR" sz="1800" kern="1200" smtClean="0"/>
            <a:t>. Uma abordagem recente, a Teoria da Endossimbiose Sequencial – TES da pesquisadora Lynn Margulis (1938-2011), advoga que </a:t>
          </a:r>
          <a:r>
            <a:rPr lang="pt-BR" sz="1800" b="1" kern="1200" smtClean="0"/>
            <a:t>a evolução não depende somente da adaptação da espécie ao meio</a:t>
          </a:r>
          <a:r>
            <a:rPr lang="pt-BR" sz="1800" kern="1200" smtClean="0"/>
            <a:t>, mas que também </a:t>
          </a:r>
          <a:r>
            <a:rPr lang="pt-BR" sz="1800" b="1" kern="1200" smtClean="0"/>
            <a:t>os seres vivos modificam o meio no processo</a:t>
          </a:r>
          <a:r>
            <a:rPr lang="pt-BR" sz="1800" kern="1200" smtClean="0"/>
            <a:t>. </a:t>
          </a:r>
          <a:endParaRPr lang="pt-BR" sz="1800" kern="1200"/>
        </a:p>
      </dsp:txBody>
      <dsp:txXfrm>
        <a:off x="76077" y="314869"/>
        <a:ext cx="8077446" cy="1406285"/>
      </dsp:txXfrm>
    </dsp:sp>
    <dsp:sp modelId="{420AD347-70E7-423C-B3B7-11B4231C5E80}">
      <dsp:nvSpPr>
        <dsp:cNvPr id="0" name=""/>
        <dsp:cNvSpPr/>
      </dsp:nvSpPr>
      <dsp:spPr>
        <a:xfrm>
          <a:off x="0" y="1849072"/>
          <a:ext cx="8229600" cy="1558439"/>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pt-BR" sz="1800" kern="1200" smtClean="0"/>
            <a:t>Margulis (2001) explica que </a:t>
          </a:r>
          <a:r>
            <a:rPr lang="pt-BR" sz="1800" b="1" kern="1200" smtClean="0"/>
            <a:t>Darwin</a:t>
          </a:r>
          <a:r>
            <a:rPr lang="pt-BR" sz="1800" kern="1200" smtClean="0"/>
            <a:t> já havia introduzido a </a:t>
          </a:r>
          <a:r>
            <a:rPr lang="pt-BR" sz="1800" b="1" kern="1200" smtClean="0"/>
            <a:t>aleatoriedade</a:t>
          </a:r>
          <a:r>
            <a:rPr lang="pt-BR" sz="1800" kern="1200" smtClean="0"/>
            <a:t> na biologia com seu trabalho baseado na hipótese que na reprodução, a progênie não nasce com as mesmas características dos pais, mas com </a:t>
          </a:r>
          <a:r>
            <a:rPr lang="pt-BR" sz="1800" b="1" kern="1200" smtClean="0"/>
            <a:t>pequenas variações que são produzidas aleatoriamente</a:t>
          </a:r>
          <a:r>
            <a:rPr lang="pt-BR" sz="1800" kern="1200" smtClean="0"/>
            <a:t>, o que esquiva de uma perspectiva determinista. </a:t>
          </a:r>
          <a:endParaRPr lang="pt-BR" sz="1800" kern="1200"/>
        </a:p>
      </dsp:txBody>
      <dsp:txXfrm>
        <a:off x="76077" y="1925149"/>
        <a:ext cx="8077446" cy="1406285"/>
      </dsp:txXfrm>
    </dsp:sp>
    <dsp:sp modelId="{51E31AD9-E5DD-424F-ADBD-F12D8CFF1E13}">
      <dsp:nvSpPr>
        <dsp:cNvPr id="0" name=""/>
        <dsp:cNvSpPr/>
      </dsp:nvSpPr>
      <dsp:spPr>
        <a:xfrm>
          <a:off x="0" y="3459351"/>
          <a:ext cx="8229600" cy="1558439"/>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pt-BR" sz="1800" kern="1200" smtClean="0"/>
            <a:t>Para Darwin essas pequenas variações genéticas tornaria um ou outra variante de uma espécie mais apta a viver num dado ambiente, ou seja, o ambiente naturalmente selecionaria a espécime com a variante mais adaptável aquela situação, para ele isso é </a:t>
          </a:r>
          <a:r>
            <a:rPr lang="pt-BR" sz="1800" b="1" kern="1200" smtClean="0"/>
            <a:t>seleção natural</a:t>
          </a:r>
          <a:r>
            <a:rPr lang="pt-BR" sz="1800" kern="1200" smtClean="0"/>
            <a:t>. </a:t>
          </a:r>
          <a:endParaRPr lang="pt-BR" sz="1800" kern="1200"/>
        </a:p>
      </dsp:txBody>
      <dsp:txXfrm>
        <a:off x="76077" y="3535428"/>
        <a:ext cx="8077446" cy="140628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711FE-0B32-4AB9-B1E0-DCF3E1038513}">
      <dsp:nvSpPr>
        <dsp:cNvPr id="0" name=""/>
        <dsp:cNvSpPr/>
      </dsp:nvSpPr>
      <dsp:spPr>
        <a:xfrm>
          <a:off x="0" y="266086"/>
          <a:ext cx="8229600" cy="989820"/>
        </a:xfrm>
        <a:prstGeom prst="roundRect">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pt-BR" sz="1800" kern="1200" smtClean="0"/>
            <a:t>Segundo Paulo </a:t>
          </a:r>
          <a:r>
            <a:rPr lang="pt-BR" sz="1800" i="1" kern="1200" smtClean="0"/>
            <a:t>et al. </a:t>
          </a:r>
          <a:r>
            <a:rPr lang="pt-BR" sz="1800" kern="1200" smtClean="0"/>
            <a:t>(2012), a interação entre os seres vivos, biosfera, geosfera, hidrosfera e atmosfera da Terra é um fenômeno complexo, cujos processos podem ser descritos em termos da Teoria da Complexidade. </a:t>
          </a:r>
          <a:endParaRPr lang="pt-BR" sz="1800" kern="1200"/>
        </a:p>
      </dsp:txBody>
      <dsp:txXfrm>
        <a:off x="48319" y="314405"/>
        <a:ext cx="8132962" cy="893182"/>
      </dsp:txXfrm>
    </dsp:sp>
    <dsp:sp modelId="{808DBFCF-C527-4DE3-B943-59F4E1E621CF}">
      <dsp:nvSpPr>
        <dsp:cNvPr id="0" name=""/>
        <dsp:cNvSpPr/>
      </dsp:nvSpPr>
      <dsp:spPr>
        <a:xfrm>
          <a:off x="0" y="1307746"/>
          <a:ext cx="8229600" cy="989820"/>
        </a:xfrm>
        <a:prstGeom prst="roundRect">
          <a:avLst/>
        </a:prstGeom>
        <a:solidFill>
          <a:schemeClr val="accent1">
            <a:shade val="50000"/>
            <a:hueOff val="312210"/>
            <a:satOff val="-18034"/>
            <a:lumOff val="1981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pt-BR" sz="1800" b="1" kern="1200" smtClean="0"/>
            <a:t>Lynn Margulis </a:t>
          </a:r>
          <a:r>
            <a:rPr lang="pt-BR" sz="1800" kern="1200" smtClean="0"/>
            <a:t>tem mostrado que </a:t>
          </a:r>
          <a:r>
            <a:rPr lang="pt-BR" sz="1800" b="1" kern="1200" smtClean="0"/>
            <a:t>a evolução das espécies obedece a processos de auto-organização e auto-regulação. </a:t>
          </a:r>
          <a:endParaRPr lang="pt-BR" sz="1800" kern="1200"/>
        </a:p>
      </dsp:txBody>
      <dsp:txXfrm>
        <a:off x="48319" y="1356065"/>
        <a:ext cx="8132962" cy="893182"/>
      </dsp:txXfrm>
    </dsp:sp>
    <dsp:sp modelId="{64143943-E63C-435D-96BE-5A23A2A4D3FC}">
      <dsp:nvSpPr>
        <dsp:cNvPr id="0" name=""/>
        <dsp:cNvSpPr/>
      </dsp:nvSpPr>
      <dsp:spPr>
        <a:xfrm>
          <a:off x="0" y="2349406"/>
          <a:ext cx="8229600" cy="989820"/>
        </a:xfrm>
        <a:prstGeom prst="roundRect">
          <a:avLst/>
        </a:prstGeom>
        <a:solidFill>
          <a:schemeClr val="accent1">
            <a:shade val="50000"/>
            <a:hueOff val="624420"/>
            <a:satOff val="-36069"/>
            <a:lumOff val="396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pt-BR" sz="1800" kern="1200" smtClean="0"/>
            <a:t>Segundo Paulo </a:t>
          </a:r>
          <a:r>
            <a:rPr lang="pt-BR" sz="1800" i="1" kern="1200" smtClean="0"/>
            <a:t>et al. </a:t>
          </a:r>
          <a:r>
            <a:rPr lang="pt-BR" sz="1800" kern="1200" smtClean="0"/>
            <a:t>(2012), enquanto </a:t>
          </a:r>
          <a:r>
            <a:rPr lang="pt-BR" sz="1800" b="1" kern="1200" smtClean="0"/>
            <a:t>Darwin</a:t>
          </a:r>
          <a:r>
            <a:rPr lang="pt-BR" sz="1800" kern="1200" smtClean="0"/>
            <a:t> vê na natureza </a:t>
          </a:r>
          <a:r>
            <a:rPr lang="pt-BR" sz="1800" b="1" kern="1200" smtClean="0"/>
            <a:t>o adaptacionismo e a competição </a:t>
          </a:r>
          <a:r>
            <a:rPr lang="pt-BR" sz="1800" kern="1200" smtClean="0"/>
            <a:t>como aspectos mais fundamentais no processo evolutivo das espécies, Margulis defende a </a:t>
          </a:r>
          <a:r>
            <a:rPr lang="pt-BR" sz="1800" b="1" kern="1200" smtClean="0"/>
            <a:t>cooperação, por meio de simbioses</a:t>
          </a:r>
          <a:r>
            <a:rPr lang="pt-BR" sz="1800" kern="1200" smtClean="0"/>
            <a:t>. </a:t>
          </a:r>
          <a:endParaRPr lang="pt-BR" sz="1800" kern="1200"/>
        </a:p>
      </dsp:txBody>
      <dsp:txXfrm>
        <a:off x="48319" y="2397725"/>
        <a:ext cx="8132962" cy="893182"/>
      </dsp:txXfrm>
    </dsp:sp>
    <dsp:sp modelId="{73D3D344-F278-4F84-8307-37442F70E6F6}">
      <dsp:nvSpPr>
        <dsp:cNvPr id="0" name=""/>
        <dsp:cNvSpPr/>
      </dsp:nvSpPr>
      <dsp:spPr>
        <a:xfrm>
          <a:off x="0" y="3391065"/>
          <a:ext cx="8229600" cy="989820"/>
        </a:xfrm>
        <a:prstGeom prst="roundRect">
          <a:avLst/>
        </a:prstGeom>
        <a:solidFill>
          <a:schemeClr val="accent1">
            <a:shade val="50000"/>
            <a:hueOff val="624420"/>
            <a:satOff val="-36069"/>
            <a:lumOff val="396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pt-BR" sz="1800" kern="1200" smtClean="0"/>
            <a:t>Em sua obra, TES, existe o conceito de </a:t>
          </a:r>
          <a:r>
            <a:rPr lang="pt-BR" sz="1800" b="1" kern="1200" smtClean="0"/>
            <a:t>acoplamento estrutural</a:t>
          </a:r>
          <a:r>
            <a:rPr lang="pt-BR" sz="1800" kern="1200" smtClean="0"/>
            <a:t> na perspectiva da complexidade. Margulis explica que os seres vivos interagem entre si e com o meio externo, sendo eles interdependentes e estruturalmente dinâmicos. </a:t>
          </a:r>
          <a:endParaRPr lang="pt-BR" sz="1800" kern="1200"/>
        </a:p>
      </dsp:txBody>
      <dsp:txXfrm>
        <a:off x="48319" y="3439384"/>
        <a:ext cx="8132962" cy="893182"/>
      </dsp:txXfrm>
    </dsp:sp>
    <dsp:sp modelId="{109F855B-8091-45E3-8D76-C4AF1B8D11C6}">
      <dsp:nvSpPr>
        <dsp:cNvPr id="0" name=""/>
        <dsp:cNvSpPr/>
      </dsp:nvSpPr>
      <dsp:spPr>
        <a:xfrm>
          <a:off x="0" y="4432726"/>
          <a:ext cx="8229600" cy="989820"/>
        </a:xfrm>
        <a:prstGeom prst="roundRect">
          <a:avLst/>
        </a:prstGeom>
        <a:solidFill>
          <a:schemeClr val="accent1">
            <a:shade val="50000"/>
            <a:hueOff val="312210"/>
            <a:satOff val="-18034"/>
            <a:lumOff val="1981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pt-BR" sz="1800" kern="1200" smtClean="0"/>
            <a:t>Lynn advoga que as espécies que mais tempo permanecem no planeta desenvolvem habilidades de cooperação e ainda que em geral </a:t>
          </a:r>
          <a:r>
            <a:rPr lang="pt-BR" sz="1800" b="1" kern="1200" smtClean="0"/>
            <a:t>os indivíduos de uma espécie adaptam o meio </a:t>
          </a:r>
          <a:r>
            <a:rPr lang="pt-BR" sz="1800" kern="1200" smtClean="0"/>
            <a:t>para otimizar sua permanência.</a:t>
          </a:r>
          <a:endParaRPr lang="pt-BR" sz="1800" kern="1200"/>
        </a:p>
      </dsp:txBody>
      <dsp:txXfrm>
        <a:off x="48319" y="4481045"/>
        <a:ext cx="8132962" cy="89318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79AAA3-8174-4353-81F2-80D68B15C5FE}">
      <dsp:nvSpPr>
        <dsp:cNvPr id="0" name=""/>
        <dsp:cNvSpPr/>
      </dsp:nvSpPr>
      <dsp:spPr>
        <a:xfrm>
          <a:off x="2315127" y="271263"/>
          <a:ext cx="3687127" cy="3687127"/>
        </a:xfrm>
        <a:prstGeom prst="pie">
          <a:avLst>
            <a:gd name="adj1" fmla="val 16200000"/>
            <a:gd name="adj2" fmla="val 0"/>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pt-BR" sz="1500" kern="1200" dirty="0" smtClean="0"/>
            <a:t>COMPETIÇÃO</a:t>
          </a:r>
        </a:p>
        <a:p>
          <a:pPr lvl="0" algn="ctr" defTabSz="666750">
            <a:lnSpc>
              <a:spcPct val="90000"/>
            </a:lnSpc>
            <a:spcBef>
              <a:spcPct val="0"/>
            </a:spcBef>
            <a:spcAft>
              <a:spcPct val="35000"/>
            </a:spcAft>
          </a:pPr>
          <a:r>
            <a:rPr lang="pt-BR" sz="1500" kern="1200" dirty="0" smtClean="0"/>
            <a:t>(DARWIN)</a:t>
          </a:r>
          <a:endParaRPr lang="pt-BR" sz="1500" kern="1200" dirty="0"/>
        </a:p>
      </dsp:txBody>
      <dsp:txXfrm>
        <a:off x="4272377" y="1035464"/>
        <a:ext cx="1360725" cy="1009570"/>
      </dsp:txXfrm>
    </dsp:sp>
    <dsp:sp modelId="{CA8290F8-4839-45E3-88A2-9226A7FA9959}">
      <dsp:nvSpPr>
        <dsp:cNvPr id="0" name=""/>
        <dsp:cNvSpPr/>
      </dsp:nvSpPr>
      <dsp:spPr>
        <a:xfrm>
          <a:off x="2315127" y="395046"/>
          <a:ext cx="3687127" cy="3687127"/>
        </a:xfrm>
        <a:prstGeom prst="pie">
          <a:avLst>
            <a:gd name="adj1" fmla="val 0"/>
            <a:gd name="adj2" fmla="val 5400000"/>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pt-BR" sz="1500" kern="1200" dirty="0" smtClean="0"/>
            <a:t>ADAPTAÇÃO DA ESPÉCIE AO MEIO (DARWIN)</a:t>
          </a:r>
          <a:endParaRPr lang="pt-BR" sz="1500" kern="1200" dirty="0"/>
        </a:p>
      </dsp:txBody>
      <dsp:txXfrm>
        <a:off x="4272377" y="2308401"/>
        <a:ext cx="1360725" cy="1009570"/>
      </dsp:txXfrm>
    </dsp:sp>
    <dsp:sp modelId="{822FF60A-5F94-4FF3-8F50-73B7879DF40D}">
      <dsp:nvSpPr>
        <dsp:cNvPr id="0" name=""/>
        <dsp:cNvSpPr/>
      </dsp:nvSpPr>
      <dsp:spPr>
        <a:xfrm>
          <a:off x="2191345" y="395046"/>
          <a:ext cx="3687127" cy="3687127"/>
        </a:xfrm>
        <a:prstGeom prst="pie">
          <a:avLst>
            <a:gd name="adj1" fmla="val 5400000"/>
            <a:gd name="adj2" fmla="val 108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pt-BR" sz="1500" kern="1200" dirty="0" smtClean="0"/>
            <a:t>COOPERAÇÃO POR MEIO DE SIMBIOSES (MARGULIS)</a:t>
          </a:r>
          <a:endParaRPr lang="pt-BR" sz="1500" kern="1200" dirty="0"/>
        </a:p>
      </dsp:txBody>
      <dsp:txXfrm>
        <a:off x="2560497" y="2308401"/>
        <a:ext cx="1360725" cy="1009570"/>
      </dsp:txXfrm>
    </dsp:sp>
    <dsp:sp modelId="{D1CEAAE9-34CD-456D-B5D0-3BFBFBC79008}">
      <dsp:nvSpPr>
        <dsp:cNvPr id="0" name=""/>
        <dsp:cNvSpPr/>
      </dsp:nvSpPr>
      <dsp:spPr>
        <a:xfrm>
          <a:off x="2191345" y="271263"/>
          <a:ext cx="3687127" cy="3687127"/>
        </a:xfrm>
        <a:prstGeom prst="pie">
          <a:avLst>
            <a:gd name="adj1" fmla="val 108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pt-BR" sz="1500" kern="1200" dirty="0" smtClean="0"/>
            <a:t>ADAPTAÇÃO DO MEIO PELA ESPÉCIE (MARGULIS)</a:t>
          </a:r>
          <a:endParaRPr lang="pt-BR" sz="1500" kern="1200" dirty="0"/>
        </a:p>
      </dsp:txBody>
      <dsp:txXfrm>
        <a:off x="2560497" y="1035464"/>
        <a:ext cx="1360725" cy="1009570"/>
      </dsp:txXfrm>
    </dsp:sp>
    <dsp:sp modelId="{D06E37F7-B448-4060-B429-CD50E46C0BFE}">
      <dsp:nvSpPr>
        <dsp:cNvPr id="0" name=""/>
        <dsp:cNvSpPr/>
      </dsp:nvSpPr>
      <dsp:spPr>
        <a:xfrm>
          <a:off x="2086876" y="43013"/>
          <a:ext cx="4143628" cy="4143628"/>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43F47FE-D0FA-49EB-AFF3-3B49BA20E76A}">
      <dsp:nvSpPr>
        <dsp:cNvPr id="0" name=""/>
        <dsp:cNvSpPr/>
      </dsp:nvSpPr>
      <dsp:spPr>
        <a:xfrm>
          <a:off x="2086876" y="166795"/>
          <a:ext cx="4143628" cy="4143628"/>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A9FB686-51E9-4154-8BAB-EA89F644BA75}">
      <dsp:nvSpPr>
        <dsp:cNvPr id="0" name=""/>
        <dsp:cNvSpPr/>
      </dsp:nvSpPr>
      <dsp:spPr>
        <a:xfrm>
          <a:off x="1963094" y="166795"/>
          <a:ext cx="4143628" cy="4143628"/>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68B5D85-0047-4242-AD14-6218EB65A769}">
      <dsp:nvSpPr>
        <dsp:cNvPr id="0" name=""/>
        <dsp:cNvSpPr/>
      </dsp:nvSpPr>
      <dsp:spPr>
        <a:xfrm>
          <a:off x="1963094" y="43013"/>
          <a:ext cx="4143628" cy="4143628"/>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74EA7-ED9C-4A53-9315-0A54AA43B34B}">
      <dsp:nvSpPr>
        <dsp:cNvPr id="0" name=""/>
        <dsp:cNvSpPr/>
      </dsp:nvSpPr>
      <dsp:spPr>
        <a:xfrm>
          <a:off x="0" y="165307"/>
          <a:ext cx="8229600" cy="103895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pt-BR" sz="1200" kern="1200" smtClean="0"/>
            <a:t>É justamente a </a:t>
          </a:r>
          <a:r>
            <a:rPr lang="pt-BR" sz="1200" b="1" kern="1200" smtClean="0"/>
            <a:t>compatibilidade entre o indivíduo e a estrutura do meio</a:t>
          </a:r>
          <a:r>
            <a:rPr lang="pt-BR" sz="1200" kern="1200" smtClean="0"/>
            <a:t>, perturbando-se mutuamente, desencadeando alternâncias, </a:t>
          </a:r>
          <a:r>
            <a:rPr lang="pt-BR" sz="1200" b="1" kern="1200" smtClean="0"/>
            <a:t>mudanças</a:t>
          </a:r>
          <a:r>
            <a:rPr lang="pt-BR" sz="1200" kern="1200" smtClean="0"/>
            <a:t>, mas de maneira </a:t>
          </a:r>
          <a:r>
            <a:rPr lang="pt-BR" sz="1200" b="1" kern="1200" smtClean="0"/>
            <a:t>não destrutiva </a:t>
          </a:r>
          <a:r>
            <a:rPr lang="pt-BR" sz="1200" kern="1200" smtClean="0"/>
            <a:t>que se denomina </a:t>
          </a:r>
          <a:r>
            <a:rPr lang="pt-BR" sz="1200" b="1" kern="1200" smtClean="0"/>
            <a:t>acoplamento estrutural </a:t>
          </a:r>
          <a:r>
            <a:rPr lang="pt-BR" sz="1200" kern="1200" smtClean="0"/>
            <a:t>(MATURANA e VARELA, 2001). Segundo esses autores o acoplamento estrutural com o meio é uma condição de existência, abrange todas as dimensões das interações celulares. As células dos </a:t>
          </a:r>
          <a:r>
            <a:rPr lang="pt-BR" sz="1200" b="1" kern="1200" smtClean="0"/>
            <a:t>sistemas multicelulares </a:t>
          </a:r>
          <a:r>
            <a:rPr lang="pt-BR" sz="1200" kern="1200" smtClean="0"/>
            <a:t>normalmente existem em estreita junção com outras células, como meio de realização de sua </a:t>
          </a:r>
          <a:r>
            <a:rPr lang="pt-BR" sz="1200" b="1" kern="1200" smtClean="0"/>
            <a:t>autopoiese</a:t>
          </a:r>
          <a:r>
            <a:rPr lang="pt-BR" sz="1200" kern="1200" smtClean="0"/>
            <a:t>. </a:t>
          </a:r>
          <a:endParaRPr lang="pt-BR" sz="1200" kern="1200"/>
        </a:p>
      </dsp:txBody>
      <dsp:txXfrm>
        <a:off x="50718" y="216025"/>
        <a:ext cx="8128164" cy="937523"/>
      </dsp:txXfrm>
    </dsp:sp>
    <dsp:sp modelId="{0528C828-3C0A-4F4D-A84F-1C262A82D336}">
      <dsp:nvSpPr>
        <dsp:cNvPr id="0" name=""/>
        <dsp:cNvSpPr/>
      </dsp:nvSpPr>
      <dsp:spPr>
        <a:xfrm>
          <a:off x="0" y="1238827"/>
          <a:ext cx="8229600" cy="1038959"/>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pt-BR" sz="1200" kern="1200" smtClean="0"/>
            <a:t>Segundo Paulo </a:t>
          </a:r>
          <a:r>
            <a:rPr lang="pt-BR" sz="1200" i="1" kern="1200" smtClean="0"/>
            <a:t>et al. </a:t>
          </a:r>
          <a:r>
            <a:rPr lang="pt-BR" sz="1200" kern="1200" smtClean="0"/>
            <a:t>(2012), s</a:t>
          </a:r>
          <a:r>
            <a:rPr lang="pt-BR" sz="1200" b="1" kern="1200" smtClean="0"/>
            <a:t>istemas autopoiéticos</a:t>
          </a:r>
          <a:r>
            <a:rPr lang="pt-BR" sz="1200" kern="1200" smtClean="0"/>
            <a:t> são sistemas que </a:t>
          </a:r>
          <a:r>
            <a:rPr lang="pt-BR" sz="1200" b="1" kern="1200" smtClean="0"/>
            <a:t>continuamente especificam e produzem sua própria organização </a:t>
          </a:r>
          <a:r>
            <a:rPr lang="pt-BR" sz="1200" kern="1200" smtClean="0"/>
            <a:t>através da produção de seus próprios componentes. </a:t>
          </a:r>
          <a:endParaRPr lang="pt-BR" sz="1200" kern="1200"/>
        </a:p>
      </dsp:txBody>
      <dsp:txXfrm>
        <a:off x="50718" y="1289545"/>
        <a:ext cx="8128164" cy="937523"/>
      </dsp:txXfrm>
    </dsp:sp>
    <dsp:sp modelId="{CEED601F-99C4-4F68-B859-4CAAA8149FCB}">
      <dsp:nvSpPr>
        <dsp:cNvPr id="0" name=""/>
        <dsp:cNvSpPr/>
      </dsp:nvSpPr>
      <dsp:spPr>
        <a:xfrm>
          <a:off x="0" y="2312347"/>
          <a:ext cx="8229600" cy="1038959"/>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pt-BR" sz="1200" kern="1200" smtClean="0"/>
            <a:t>Tais sistemas são o resultado da deriva natural de linhagens nas quais se manteve essa junção. O acoplamento estrutural entre essas células leva uma junção tão íntima que elas acabam se fundindo levando a formação de um </a:t>
          </a:r>
          <a:r>
            <a:rPr lang="pt-BR" sz="1200" b="1" kern="1200" smtClean="0"/>
            <a:t>único corpo</a:t>
          </a:r>
          <a:r>
            <a:rPr lang="pt-BR" sz="1200" kern="1200" smtClean="0"/>
            <a:t>. </a:t>
          </a:r>
          <a:endParaRPr lang="pt-BR" sz="1200" kern="1200"/>
        </a:p>
      </dsp:txBody>
      <dsp:txXfrm>
        <a:off x="50718" y="2363065"/>
        <a:ext cx="8128164" cy="937523"/>
      </dsp:txXfrm>
    </dsp:sp>
    <dsp:sp modelId="{471660A9-1150-4DC5-B1AE-29F059B45F48}">
      <dsp:nvSpPr>
        <dsp:cNvPr id="0" name=""/>
        <dsp:cNvSpPr/>
      </dsp:nvSpPr>
      <dsp:spPr>
        <a:xfrm>
          <a:off x="0" y="3385866"/>
          <a:ext cx="8229600" cy="103895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pt-BR" sz="1200" kern="1200" smtClean="0"/>
            <a:t>Segundo Paulo </a:t>
          </a:r>
          <a:r>
            <a:rPr lang="pt-BR" sz="1200" i="1" kern="1200" smtClean="0"/>
            <a:t>et al. </a:t>
          </a:r>
          <a:r>
            <a:rPr lang="pt-BR" sz="1200" kern="1200" smtClean="0"/>
            <a:t>(2012), em síntese, podemos pensar que “auto” tem a ver com sistemas “auto-organizadores” e portanto autônomos no processo de organização de si mesmos, e “poiese”, tem a ver com construção, logo </a:t>
          </a:r>
          <a:r>
            <a:rPr lang="pt-BR" sz="1200" b="1" kern="1200" smtClean="0"/>
            <a:t>“autopoiese” implica em auto-organização</a:t>
          </a:r>
          <a:r>
            <a:rPr lang="pt-BR" sz="1200" kern="1200" smtClean="0"/>
            <a:t>. </a:t>
          </a:r>
          <a:endParaRPr lang="pt-BR" sz="1200" kern="1200"/>
        </a:p>
      </dsp:txBody>
      <dsp:txXfrm>
        <a:off x="50718" y="3436584"/>
        <a:ext cx="8128164" cy="937523"/>
      </dsp:txXfrm>
    </dsp:sp>
    <dsp:sp modelId="{22C1C081-425F-4CC2-B016-D38E4FC4CA09}">
      <dsp:nvSpPr>
        <dsp:cNvPr id="0" name=""/>
        <dsp:cNvSpPr/>
      </dsp:nvSpPr>
      <dsp:spPr>
        <a:xfrm>
          <a:off x="0" y="4459386"/>
          <a:ext cx="8229600" cy="1038959"/>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pt-BR" sz="1200" kern="1200" smtClean="0"/>
            <a:t>Todos os seres vivos são autopoiéticos. E nesse sentido a complexidade aparece quando o grau de interação entre os vários componentes do sistema é suficientemente alto para que a análise dos sistemas em subsistemas não faça mais sentido.</a:t>
          </a:r>
          <a:endParaRPr lang="pt-BR" sz="1200" kern="1200"/>
        </a:p>
      </dsp:txBody>
      <dsp:txXfrm>
        <a:off x="50718" y="4510104"/>
        <a:ext cx="8128164" cy="93752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D621A4-B546-4369-A254-BAB919E9E492}">
      <dsp:nvSpPr>
        <dsp:cNvPr id="0" name=""/>
        <dsp:cNvSpPr/>
      </dsp:nvSpPr>
      <dsp:spPr>
        <a:xfrm>
          <a:off x="0" y="411306"/>
          <a:ext cx="8229600" cy="1427107"/>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pt-BR" sz="1400" kern="1200" smtClean="0"/>
            <a:t>GENÉTICA: reconstrói</a:t>
          </a:r>
          <a:r>
            <a:rPr lang="pt-BR" sz="1400" kern="1200" baseline="0" smtClean="0"/>
            <a:t> a evolução</a:t>
          </a:r>
          <a:endParaRPr lang="pt-BR" sz="1400" kern="1200"/>
        </a:p>
      </dsp:txBody>
      <dsp:txXfrm>
        <a:off x="69666" y="480972"/>
        <a:ext cx="8090268" cy="1287775"/>
      </dsp:txXfrm>
    </dsp:sp>
    <dsp:sp modelId="{93B741BF-118A-405C-A330-35CBACFEB129}">
      <dsp:nvSpPr>
        <dsp:cNvPr id="0" name=""/>
        <dsp:cNvSpPr/>
      </dsp:nvSpPr>
      <dsp:spPr>
        <a:xfrm>
          <a:off x="0" y="1878734"/>
          <a:ext cx="8229600" cy="1427107"/>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pt-BR" sz="1400" kern="1200" baseline="0" smtClean="0"/>
            <a:t>ESTUDO DOS GENES CITOPLASMÁTICOS</a:t>
          </a:r>
          <a:endParaRPr lang="pt-BR" sz="1400" kern="1200"/>
        </a:p>
      </dsp:txBody>
      <dsp:txXfrm>
        <a:off x="69666" y="1948400"/>
        <a:ext cx="8090268" cy="1287775"/>
      </dsp:txXfrm>
    </dsp:sp>
    <dsp:sp modelId="{CF049D6E-E420-4CB4-A6C7-67E065EC6182}">
      <dsp:nvSpPr>
        <dsp:cNvPr id="0" name=""/>
        <dsp:cNvSpPr/>
      </dsp:nvSpPr>
      <dsp:spPr>
        <a:xfrm>
          <a:off x="0" y="3346161"/>
          <a:ext cx="8229600" cy="1427107"/>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pt-BR" sz="1400" kern="1200" smtClean="0"/>
            <a:t>As pesquisas em genética tiveram início com a </a:t>
          </a:r>
          <a:r>
            <a:rPr lang="pt-BR" sz="1400" b="1" kern="1200" smtClean="0"/>
            <a:t>redescoberta em 1900</a:t>
          </a:r>
          <a:r>
            <a:rPr lang="pt-BR" sz="1400" kern="1200" smtClean="0"/>
            <a:t> do trabalho de </a:t>
          </a:r>
          <a:r>
            <a:rPr lang="pt-BR" sz="1400" b="1" kern="1200" smtClean="0"/>
            <a:t>Gregor Mendel</a:t>
          </a:r>
          <a:r>
            <a:rPr lang="pt-BR" sz="1400" kern="1200" smtClean="0"/>
            <a:t>, que havia estabelecido em </a:t>
          </a:r>
          <a:r>
            <a:rPr lang="pt-BR" sz="1400" b="1" kern="1200" smtClean="0"/>
            <a:t>1865</a:t>
          </a:r>
          <a:r>
            <a:rPr lang="pt-BR" sz="1400" kern="1200" smtClean="0"/>
            <a:t> a existência </a:t>
          </a:r>
          <a:r>
            <a:rPr lang="pt-BR" sz="1400" b="1" kern="1200" smtClean="0"/>
            <a:t>somente dos genes nucleares, que chamou de “fatores</a:t>
          </a:r>
          <a:r>
            <a:rPr lang="pt-BR" sz="1400" kern="1200" smtClean="0"/>
            <a:t>”. Esses fatores nucleares de Mendel (que se tornaram os genes nucleares) </a:t>
          </a:r>
          <a:r>
            <a:rPr lang="pt-BR" sz="1400" b="1" kern="1200" smtClean="0"/>
            <a:t>não</a:t>
          </a:r>
          <a:r>
            <a:rPr lang="pt-BR" sz="1400" kern="1200" smtClean="0"/>
            <a:t> estavam sozinhos no processo hereditário, </a:t>
          </a:r>
          <a:r>
            <a:rPr lang="pt-BR" sz="1400" b="1" kern="1200" smtClean="0"/>
            <a:t>haviam também sistemas genéticos não nucleares</a:t>
          </a:r>
          <a:r>
            <a:rPr lang="pt-BR" sz="1400" kern="1200" smtClean="0"/>
            <a:t> (ou citoplasmáticos). Mendel não viu indício algum de que as espécies mudavam e evoluíam, portanto os </a:t>
          </a:r>
          <a:r>
            <a:rPr lang="pt-BR" sz="1400" b="1" kern="1200" smtClean="0"/>
            <a:t>fatores de Mendel</a:t>
          </a:r>
          <a:r>
            <a:rPr lang="pt-BR" sz="1400" kern="1200" smtClean="0"/>
            <a:t> foram correlacionados à </a:t>
          </a:r>
          <a:r>
            <a:rPr lang="pt-BR" sz="1400" b="1" kern="1200" smtClean="0"/>
            <a:t>hereditariedade de características inalteradas</a:t>
          </a:r>
          <a:r>
            <a:rPr lang="pt-BR" sz="1400" kern="1200" smtClean="0"/>
            <a:t>.</a:t>
          </a:r>
          <a:endParaRPr lang="pt-BR" sz="1400" kern="1200"/>
        </a:p>
      </dsp:txBody>
      <dsp:txXfrm>
        <a:off x="69666" y="3415827"/>
        <a:ext cx="8090268" cy="1287775"/>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9FD27-BCC9-45D8-A8D1-92B1F4322443}">
      <dsp:nvSpPr>
        <dsp:cNvPr id="0" name=""/>
        <dsp:cNvSpPr/>
      </dsp:nvSpPr>
      <dsp:spPr>
        <a:xfrm>
          <a:off x="716610" y="513514"/>
          <a:ext cx="5391902" cy="5391902"/>
        </a:xfrm>
        <a:prstGeom prst="pie">
          <a:avLst>
            <a:gd name="adj1" fmla="val 16200000"/>
            <a:gd name="adj2" fmla="val 54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pt-BR" sz="1500" kern="1200" baseline="0" dirty="0" smtClean="0"/>
            <a:t>HEREDITARIEDADE CITOPLASMÁTICA</a:t>
          </a:r>
          <a:endParaRPr lang="pt-BR" sz="1500" kern="1200" dirty="0"/>
        </a:p>
      </dsp:txBody>
      <dsp:txXfrm>
        <a:off x="3412561" y="1315880"/>
        <a:ext cx="1893584" cy="3787169"/>
      </dsp:txXfrm>
    </dsp:sp>
    <dsp:sp modelId="{4131D244-2DDA-45EA-A6EB-1821CA870ABA}">
      <dsp:nvSpPr>
        <dsp:cNvPr id="0" name=""/>
        <dsp:cNvSpPr/>
      </dsp:nvSpPr>
      <dsp:spPr>
        <a:xfrm>
          <a:off x="588231" y="513514"/>
          <a:ext cx="5391902" cy="5391902"/>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pt-BR" sz="1400" kern="1200" baseline="0" dirty="0" smtClean="0"/>
            <a:t>HEREDITARIEDADE NUCLEAR</a:t>
          </a:r>
          <a:endParaRPr lang="pt-BR" sz="1400" kern="1200" dirty="0"/>
        </a:p>
      </dsp:txBody>
      <dsp:txXfrm>
        <a:off x="1358503" y="1315880"/>
        <a:ext cx="1893584" cy="378716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37F687-EDAB-4D30-88CF-8369C8D2BC6F}">
      <dsp:nvSpPr>
        <dsp:cNvPr id="0" name=""/>
        <dsp:cNvSpPr/>
      </dsp:nvSpPr>
      <dsp:spPr>
        <a:xfrm>
          <a:off x="0" y="62939"/>
          <a:ext cx="8229600" cy="1759680"/>
        </a:xfrm>
        <a:prstGeom prst="roundRect">
          <a:avLst/>
        </a:prstGeom>
        <a:solidFill>
          <a:schemeClr val="accent6">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pt-BR" sz="3200" kern="1200" smtClean="0"/>
            <a:t>SIMBIOSE: </a:t>
          </a:r>
          <a:r>
            <a:rPr lang="pt-BR" sz="3200" b="1" kern="1200" smtClean="0"/>
            <a:t>simbiose é um tipo de relação ecológica onde indivíduos de diferentes espécies vivem em contato físico.</a:t>
          </a:r>
          <a:endParaRPr lang="pt-BR" sz="3200" kern="1200"/>
        </a:p>
      </dsp:txBody>
      <dsp:txXfrm>
        <a:off x="85900" y="148839"/>
        <a:ext cx="8057800" cy="1587880"/>
      </dsp:txXfrm>
    </dsp:sp>
    <dsp:sp modelId="{C5C5ABB3-2234-4387-AEDA-C004929B06EA}">
      <dsp:nvSpPr>
        <dsp:cNvPr id="0" name=""/>
        <dsp:cNvSpPr/>
      </dsp:nvSpPr>
      <dsp:spPr>
        <a:xfrm>
          <a:off x="0" y="1914779"/>
          <a:ext cx="8229600" cy="1759680"/>
        </a:xfrm>
        <a:prstGeom prst="roundRect">
          <a:avLst/>
        </a:prstGeom>
        <a:solidFill>
          <a:schemeClr val="accent6">
            <a:shade val="50000"/>
            <a:hueOff val="188200"/>
            <a:satOff val="-5517"/>
            <a:lumOff val="282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pt-BR" sz="3200" kern="1200" smtClean="0"/>
            <a:t>Margulis: A simbiose gera inovação, pois junta diferentes formas de vida para formar seres maiores, mais complexos.</a:t>
          </a:r>
          <a:endParaRPr lang="pt-BR" sz="3200" kern="1200"/>
        </a:p>
      </dsp:txBody>
      <dsp:txXfrm>
        <a:off x="85900" y="2000679"/>
        <a:ext cx="8057800" cy="1587880"/>
      </dsp:txXfrm>
    </dsp:sp>
    <dsp:sp modelId="{D0CA4BF0-0072-4F20-8008-981B172FD511}">
      <dsp:nvSpPr>
        <dsp:cNvPr id="0" name=""/>
        <dsp:cNvSpPr/>
      </dsp:nvSpPr>
      <dsp:spPr>
        <a:xfrm>
          <a:off x="0" y="3766619"/>
          <a:ext cx="8229600" cy="1759680"/>
        </a:xfrm>
        <a:prstGeom prst="roundRect">
          <a:avLst/>
        </a:prstGeom>
        <a:solidFill>
          <a:schemeClr val="accent6">
            <a:shade val="50000"/>
            <a:hueOff val="188200"/>
            <a:satOff val="-5517"/>
            <a:lumOff val="282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pt-BR" sz="3200" kern="1200" smtClean="0"/>
            <a:t>A </a:t>
          </a:r>
          <a:r>
            <a:rPr lang="pt-BR" sz="3200" b="1" kern="1200" smtClean="0"/>
            <a:t>simbiose é um evento natural e comum na natureza</a:t>
          </a:r>
          <a:r>
            <a:rPr lang="pt-BR" sz="3200" kern="1200" smtClean="0"/>
            <a:t>. </a:t>
          </a:r>
          <a:endParaRPr lang="pt-BR" sz="3200" kern="1200"/>
        </a:p>
      </dsp:txBody>
      <dsp:txXfrm>
        <a:off x="85900" y="3852519"/>
        <a:ext cx="8057800" cy="158788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2A4C17-277A-4C83-88F0-F81AE5DC8314}">
      <dsp:nvSpPr>
        <dsp:cNvPr id="0" name=""/>
        <dsp:cNvSpPr/>
      </dsp:nvSpPr>
      <dsp:spPr>
        <a:xfrm>
          <a:off x="1607" y="0"/>
          <a:ext cx="3427660" cy="1853877"/>
        </a:xfrm>
        <a:prstGeom prst="roundRect">
          <a:avLst>
            <a:gd name="adj" fmla="val 10000"/>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pt-BR" sz="3300" kern="1200" dirty="0" smtClean="0"/>
            <a:t>SIMBIOGÊNESE</a:t>
          </a:r>
          <a:endParaRPr lang="pt-BR" sz="3300" kern="1200" dirty="0"/>
        </a:p>
      </dsp:txBody>
      <dsp:txXfrm>
        <a:off x="55905" y="54298"/>
        <a:ext cx="3319064" cy="1745281"/>
      </dsp:txXfrm>
    </dsp:sp>
    <dsp:sp modelId="{87D198C8-9708-4BCA-82E7-EBA45B654407}">
      <dsp:nvSpPr>
        <dsp:cNvPr id="0" name=""/>
        <dsp:cNvSpPr/>
      </dsp:nvSpPr>
      <dsp:spPr>
        <a:xfrm>
          <a:off x="3772033" y="501908"/>
          <a:ext cx="726664" cy="8500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pt-BR" sz="2700" kern="1200"/>
        </a:p>
      </dsp:txBody>
      <dsp:txXfrm>
        <a:off x="3772033" y="671920"/>
        <a:ext cx="508665" cy="510035"/>
      </dsp:txXfrm>
    </dsp:sp>
    <dsp:sp modelId="{408A79B6-DFD5-4DA5-96FE-AD5939D0781C}">
      <dsp:nvSpPr>
        <dsp:cNvPr id="0" name=""/>
        <dsp:cNvSpPr/>
      </dsp:nvSpPr>
      <dsp:spPr>
        <a:xfrm>
          <a:off x="4800332" y="0"/>
          <a:ext cx="3427660" cy="18538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pt-BR" sz="3300" kern="1200" dirty="0" smtClean="0"/>
            <a:t>INOVAÇÃO EVOLUTIVA</a:t>
          </a:r>
          <a:endParaRPr lang="pt-BR" sz="3300" kern="1200" dirty="0"/>
        </a:p>
      </dsp:txBody>
      <dsp:txXfrm>
        <a:off x="4854630" y="54298"/>
        <a:ext cx="3319064" cy="17452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5A4803-BFAE-47D8-9347-63FE05C1C1C9}">
      <dsp:nvSpPr>
        <dsp:cNvPr id="0" name=""/>
        <dsp:cNvSpPr/>
      </dsp:nvSpPr>
      <dsp:spPr>
        <a:xfrm rot="16200000">
          <a:off x="253" y="580925"/>
          <a:ext cx="2902148" cy="2902148"/>
        </a:xfrm>
        <a:prstGeom prst="upArrow">
          <a:avLst>
            <a:gd name="adj1" fmla="val 50000"/>
            <a:gd name="adj2" fmla="val 35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pt-BR" sz="2300" kern="1200" dirty="0" smtClean="0">
              <a:solidFill>
                <a:schemeClr val="tx1"/>
              </a:solidFill>
            </a:rPr>
            <a:t>PROCARIONTE</a:t>
          </a:r>
        </a:p>
        <a:p>
          <a:pPr lvl="0" algn="ctr" defTabSz="1022350">
            <a:lnSpc>
              <a:spcPct val="90000"/>
            </a:lnSpc>
            <a:spcBef>
              <a:spcPct val="0"/>
            </a:spcBef>
            <a:spcAft>
              <a:spcPct val="35000"/>
            </a:spcAft>
          </a:pPr>
          <a:r>
            <a:rPr lang="pt-BR" sz="2300" kern="1200" dirty="0" smtClean="0">
              <a:solidFill>
                <a:schemeClr val="tx1"/>
              </a:solidFill>
            </a:rPr>
            <a:t>(sem núcleo)</a:t>
          </a:r>
          <a:endParaRPr lang="pt-BR" sz="2300" kern="1200" dirty="0">
            <a:solidFill>
              <a:schemeClr val="tx1"/>
            </a:solidFill>
          </a:endParaRPr>
        </a:p>
      </dsp:txBody>
      <dsp:txXfrm rot="5400000">
        <a:off x="508129" y="1306462"/>
        <a:ext cx="2394272" cy="1451074"/>
      </dsp:txXfrm>
    </dsp:sp>
    <dsp:sp modelId="{16567BFC-3511-4C4B-8C0E-E018893F2D45}">
      <dsp:nvSpPr>
        <dsp:cNvPr id="0" name=""/>
        <dsp:cNvSpPr/>
      </dsp:nvSpPr>
      <dsp:spPr>
        <a:xfrm rot="5400000">
          <a:off x="3193598" y="580925"/>
          <a:ext cx="2902148" cy="2902148"/>
        </a:xfrm>
        <a:prstGeom prst="upArrow">
          <a:avLst>
            <a:gd name="adj1" fmla="val 50000"/>
            <a:gd name="adj2" fmla="val 35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pt-BR" sz="2300" kern="1200" dirty="0" smtClean="0">
              <a:solidFill>
                <a:schemeClr val="tx1"/>
              </a:solidFill>
            </a:rPr>
            <a:t>EUCARIONTE</a:t>
          </a:r>
        </a:p>
        <a:p>
          <a:pPr lvl="0" algn="ctr" defTabSz="1022350">
            <a:lnSpc>
              <a:spcPct val="90000"/>
            </a:lnSpc>
            <a:spcBef>
              <a:spcPct val="0"/>
            </a:spcBef>
            <a:spcAft>
              <a:spcPct val="35000"/>
            </a:spcAft>
          </a:pPr>
          <a:r>
            <a:rPr lang="pt-BR" sz="2300" kern="1200" dirty="0" smtClean="0">
              <a:solidFill>
                <a:schemeClr val="tx1"/>
              </a:solidFill>
            </a:rPr>
            <a:t>(com núcleo)</a:t>
          </a:r>
        </a:p>
      </dsp:txBody>
      <dsp:txXfrm rot="-5400000">
        <a:off x="3193598" y="1306462"/>
        <a:ext cx="2394272" cy="145107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97D739-BAC2-40B4-BD27-EB7909A52C44}">
      <dsp:nvSpPr>
        <dsp:cNvPr id="0" name=""/>
        <dsp:cNvSpPr/>
      </dsp:nvSpPr>
      <dsp:spPr>
        <a:xfrm>
          <a:off x="341934" y="23"/>
          <a:ext cx="2160160" cy="1296096"/>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pt-BR" sz="2200" kern="1200" dirty="0" smtClean="0"/>
            <a:t>SIMBIOSE DURADOURA</a:t>
          </a:r>
          <a:endParaRPr lang="pt-BR" sz="2200" kern="1200" dirty="0"/>
        </a:p>
      </dsp:txBody>
      <dsp:txXfrm>
        <a:off x="379895" y="37984"/>
        <a:ext cx="2084238" cy="1220174"/>
      </dsp:txXfrm>
    </dsp:sp>
    <dsp:sp modelId="{E2F149C1-7F05-439D-8F1B-0A2BABB6E437}">
      <dsp:nvSpPr>
        <dsp:cNvPr id="0" name=""/>
        <dsp:cNvSpPr/>
      </dsp:nvSpPr>
      <dsp:spPr>
        <a:xfrm>
          <a:off x="2692189" y="380212"/>
          <a:ext cx="457954" cy="5357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pt-BR" sz="1800" kern="1200"/>
        </a:p>
      </dsp:txBody>
      <dsp:txXfrm>
        <a:off x="2692189" y="487356"/>
        <a:ext cx="320568" cy="321431"/>
      </dsp:txXfrm>
    </dsp:sp>
    <dsp:sp modelId="{D904F810-CA6C-42D1-B1BD-551DC7A43917}">
      <dsp:nvSpPr>
        <dsp:cNvPr id="0" name=""/>
        <dsp:cNvSpPr/>
      </dsp:nvSpPr>
      <dsp:spPr>
        <a:xfrm>
          <a:off x="3366159" y="23"/>
          <a:ext cx="2160160" cy="1296096"/>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pt-BR" sz="2200" kern="1200" dirty="0" smtClean="0"/>
            <a:t>EVOLUÇÃO DAS CÉLULAS NUCLEADAS</a:t>
          </a:r>
          <a:endParaRPr lang="pt-BR" sz="2200" kern="1200" dirty="0"/>
        </a:p>
      </dsp:txBody>
      <dsp:txXfrm>
        <a:off x="3404120" y="37984"/>
        <a:ext cx="2084238" cy="1220174"/>
      </dsp:txXfrm>
    </dsp:sp>
    <dsp:sp modelId="{23075A33-1111-4D0F-A8E5-B42123ADEC5D}">
      <dsp:nvSpPr>
        <dsp:cNvPr id="0" name=""/>
        <dsp:cNvSpPr/>
      </dsp:nvSpPr>
      <dsp:spPr>
        <a:xfrm>
          <a:off x="5716414" y="380212"/>
          <a:ext cx="457954" cy="5357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pt-BR" sz="1800" kern="1200"/>
        </a:p>
      </dsp:txBody>
      <dsp:txXfrm>
        <a:off x="5716414" y="487356"/>
        <a:ext cx="320568" cy="321431"/>
      </dsp:txXfrm>
    </dsp:sp>
    <dsp:sp modelId="{DB49FF1D-CB8B-482B-B68F-C04A52E6A841}">
      <dsp:nvSpPr>
        <dsp:cNvPr id="0" name=""/>
        <dsp:cNvSpPr/>
      </dsp:nvSpPr>
      <dsp:spPr>
        <a:xfrm>
          <a:off x="6390384" y="23"/>
          <a:ext cx="2160160" cy="1296096"/>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pt-BR" sz="2200" kern="1200" dirty="0" smtClean="0"/>
            <a:t>ORGANISMOS MAIS COMPLEXOS</a:t>
          </a:r>
          <a:endParaRPr lang="pt-BR" sz="2200" kern="1200" dirty="0"/>
        </a:p>
      </dsp:txBody>
      <dsp:txXfrm>
        <a:off x="6428345" y="37984"/>
        <a:ext cx="2084238" cy="122017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4B1DB8-AF2C-4DAB-AB0B-2CCCB0F1E21D}">
      <dsp:nvSpPr>
        <dsp:cNvPr id="0" name=""/>
        <dsp:cNvSpPr/>
      </dsp:nvSpPr>
      <dsp:spPr>
        <a:xfrm>
          <a:off x="0" y="48588"/>
          <a:ext cx="7128792" cy="1899153"/>
        </a:xfrm>
        <a:prstGeom prst="rightArrow">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FCE3B6C-8342-4EFC-93F9-4E081FBB81E0}">
      <dsp:nvSpPr>
        <dsp:cNvPr id="0" name=""/>
        <dsp:cNvSpPr/>
      </dsp:nvSpPr>
      <dsp:spPr>
        <a:xfrm>
          <a:off x="3876352" y="523377"/>
          <a:ext cx="2753356" cy="9495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ctr" anchorCtr="0">
          <a:noAutofit/>
        </a:bodyPr>
        <a:lstStyle/>
        <a:p>
          <a:pPr lvl="0" algn="ctr" defTabSz="622300">
            <a:lnSpc>
              <a:spcPct val="90000"/>
            </a:lnSpc>
            <a:spcBef>
              <a:spcPct val="0"/>
            </a:spcBef>
            <a:spcAft>
              <a:spcPct val="35000"/>
            </a:spcAft>
          </a:pPr>
          <a:r>
            <a:rPr lang="pt-BR" sz="1400" kern="1200" dirty="0" smtClean="0"/>
            <a:t>PROTOCTISTAS, FUNGOS, ANIMAIS E PLANTAS</a:t>
          </a:r>
        </a:p>
        <a:p>
          <a:pPr lvl="0" algn="ctr" defTabSz="622300">
            <a:lnSpc>
              <a:spcPct val="90000"/>
            </a:lnSpc>
            <a:spcBef>
              <a:spcPct val="0"/>
            </a:spcBef>
            <a:spcAft>
              <a:spcPct val="35000"/>
            </a:spcAft>
          </a:pPr>
          <a:r>
            <a:rPr lang="pt-BR" sz="1400" kern="1200" dirty="0" smtClean="0"/>
            <a:t>(CÉLULAS EUCARIÓTICAS)</a:t>
          </a:r>
          <a:endParaRPr lang="pt-BR" sz="1400" kern="1200" dirty="0"/>
        </a:p>
      </dsp:txBody>
      <dsp:txXfrm>
        <a:off x="3876352" y="523377"/>
        <a:ext cx="2753356" cy="949576"/>
      </dsp:txXfrm>
    </dsp:sp>
    <dsp:sp modelId="{CA1E88F1-4F28-4115-8C1C-708919A10727}">
      <dsp:nvSpPr>
        <dsp:cNvPr id="0" name=""/>
        <dsp:cNvSpPr/>
      </dsp:nvSpPr>
      <dsp:spPr>
        <a:xfrm>
          <a:off x="572324" y="523377"/>
          <a:ext cx="2753356" cy="9495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ctr" anchorCtr="0">
          <a:noAutofit/>
        </a:bodyPr>
        <a:lstStyle/>
        <a:p>
          <a:pPr lvl="0" algn="ctr" defTabSz="622300">
            <a:lnSpc>
              <a:spcPct val="90000"/>
            </a:lnSpc>
            <a:spcBef>
              <a:spcPct val="0"/>
            </a:spcBef>
            <a:spcAft>
              <a:spcPct val="35000"/>
            </a:spcAft>
          </a:pPr>
          <a:r>
            <a:rPr lang="pt-BR" sz="1400" kern="1200" dirty="0" smtClean="0"/>
            <a:t>BACTÉRIAS</a:t>
          </a:r>
        </a:p>
        <a:p>
          <a:pPr lvl="0" algn="ctr" defTabSz="622300">
            <a:lnSpc>
              <a:spcPct val="90000"/>
            </a:lnSpc>
            <a:spcBef>
              <a:spcPct val="0"/>
            </a:spcBef>
            <a:spcAft>
              <a:spcPct val="35000"/>
            </a:spcAft>
          </a:pPr>
          <a:r>
            <a:rPr lang="pt-BR" sz="1400" kern="1200" dirty="0" smtClean="0"/>
            <a:t>(CÉLULAS PROCARIÓTICAS)</a:t>
          </a:r>
          <a:endParaRPr lang="pt-BR" sz="1400" kern="1200" dirty="0"/>
        </a:p>
      </dsp:txBody>
      <dsp:txXfrm>
        <a:off x="572324" y="523377"/>
        <a:ext cx="2753356" cy="94957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091C42-8D8B-4B29-BE1B-92A4B2B06F81}">
      <dsp:nvSpPr>
        <dsp:cNvPr id="0" name=""/>
        <dsp:cNvSpPr/>
      </dsp:nvSpPr>
      <dsp:spPr>
        <a:xfrm>
          <a:off x="1373094" y="460899"/>
          <a:ext cx="2523710" cy="2664973"/>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07F56A-E7D8-4081-A893-DEBCD886B83C}">
      <dsp:nvSpPr>
        <dsp:cNvPr id="0" name=""/>
        <dsp:cNvSpPr/>
      </dsp:nvSpPr>
      <dsp:spPr>
        <a:xfrm>
          <a:off x="1948818" y="1451532"/>
          <a:ext cx="1366719" cy="683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pt-BR" sz="1400" kern="1200" dirty="0" smtClean="0"/>
            <a:t>SIMBIOSE</a:t>
          </a:r>
          <a:endParaRPr lang="pt-BR" sz="1400" kern="1200" dirty="0"/>
        </a:p>
      </dsp:txBody>
      <dsp:txXfrm>
        <a:off x="1948818" y="1451532"/>
        <a:ext cx="1366719" cy="683196"/>
      </dsp:txXfrm>
    </dsp:sp>
    <dsp:sp modelId="{73196E1F-E3FC-4283-85BA-CA00EC020132}">
      <dsp:nvSpPr>
        <dsp:cNvPr id="0" name=""/>
        <dsp:cNvSpPr/>
      </dsp:nvSpPr>
      <dsp:spPr>
        <a:xfrm>
          <a:off x="722050" y="1976832"/>
          <a:ext cx="2459540" cy="2459915"/>
        </a:xfrm>
        <a:prstGeom prst="leftCircularArrow">
          <a:avLst>
            <a:gd name="adj1" fmla="val 10980"/>
            <a:gd name="adj2" fmla="val 1142322"/>
            <a:gd name="adj3" fmla="val 6300000"/>
            <a:gd name="adj4" fmla="val 18900000"/>
            <a:gd name="adj5" fmla="val 12500"/>
          </a:avLst>
        </a:prstGeom>
        <a:solidFill>
          <a:schemeClr val="accent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A63319-21D4-49C5-8481-22EEFF78C690}">
      <dsp:nvSpPr>
        <dsp:cNvPr id="0" name=""/>
        <dsp:cNvSpPr/>
      </dsp:nvSpPr>
      <dsp:spPr>
        <a:xfrm>
          <a:off x="1268461" y="2873112"/>
          <a:ext cx="1366719" cy="683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pt-BR" sz="1400" kern="1200" dirty="0" smtClean="0"/>
            <a:t>SIMBIOGÊNESE</a:t>
          </a:r>
          <a:endParaRPr lang="pt-BR" sz="1400" kern="1200" dirty="0"/>
        </a:p>
      </dsp:txBody>
      <dsp:txXfrm>
        <a:off x="1268461" y="2873112"/>
        <a:ext cx="1366719" cy="683196"/>
      </dsp:txXfrm>
    </dsp:sp>
    <dsp:sp modelId="{8101001B-E5EF-4622-A50E-D88F7FF009A1}">
      <dsp:nvSpPr>
        <dsp:cNvPr id="0" name=""/>
        <dsp:cNvSpPr/>
      </dsp:nvSpPr>
      <dsp:spPr>
        <a:xfrm>
          <a:off x="1580234" y="3559374"/>
          <a:ext cx="2113126" cy="2113973"/>
        </a:xfrm>
        <a:prstGeom prst="blockArc">
          <a:avLst>
            <a:gd name="adj1" fmla="val 13500000"/>
            <a:gd name="adj2" fmla="val 10800000"/>
            <a:gd name="adj3" fmla="val 1274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47F1D7-B845-43CE-8493-B16DFCE697A4}">
      <dsp:nvSpPr>
        <dsp:cNvPr id="0" name=""/>
        <dsp:cNvSpPr/>
      </dsp:nvSpPr>
      <dsp:spPr>
        <a:xfrm>
          <a:off x="1952052" y="4296736"/>
          <a:ext cx="1366719" cy="683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pt-BR" sz="1400" kern="1200" dirty="0" smtClean="0"/>
            <a:t>EVOLUÇÃO</a:t>
          </a:r>
          <a:endParaRPr lang="pt-BR" sz="1400" kern="1200" dirty="0"/>
        </a:p>
      </dsp:txBody>
      <dsp:txXfrm>
        <a:off x="1952052" y="4296736"/>
        <a:ext cx="1366719" cy="68319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CA0F29-404E-4B40-9298-E107CA6B0370}">
      <dsp:nvSpPr>
        <dsp:cNvPr id="0" name=""/>
        <dsp:cNvSpPr/>
      </dsp:nvSpPr>
      <dsp:spPr>
        <a:xfrm>
          <a:off x="0" y="136972"/>
          <a:ext cx="8229600" cy="1521000"/>
        </a:xfrm>
        <a:prstGeom prst="roundRect">
          <a:avLst/>
        </a:prstGeom>
        <a:solidFill>
          <a:schemeClr val="accent4">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rtl="0">
            <a:lnSpc>
              <a:spcPct val="90000"/>
            </a:lnSpc>
            <a:spcBef>
              <a:spcPct val="0"/>
            </a:spcBef>
            <a:spcAft>
              <a:spcPct val="35000"/>
            </a:spcAft>
          </a:pPr>
          <a:r>
            <a:rPr lang="pt-BR" sz="1300" kern="1200" smtClean="0"/>
            <a:t>Fontes diversas de informações comprovaram o que Margulis pressentia: </a:t>
          </a:r>
          <a:r>
            <a:rPr lang="pt-BR" sz="1300" b="1" kern="1200" smtClean="0"/>
            <a:t>as bactérias residiam fora do núcleo, mas dentro das células de muitos protistas, leveduras e até plantas e animais</a:t>
          </a:r>
          <a:r>
            <a:rPr lang="pt-BR" sz="1300" kern="1200" smtClean="0"/>
            <a:t>. Ficou claro para ela que </a:t>
          </a:r>
          <a:r>
            <a:rPr lang="pt-BR" sz="1300" b="1" kern="1200" smtClean="0"/>
            <a:t>pelo menos três classes de organelas fechadas por membranas (plastídios, mitocôndrias e cílios), todas fora do núcleo, lembravam as bactérias em termos de comportamento e metabolismo</a:t>
          </a:r>
          <a:r>
            <a:rPr lang="pt-BR" sz="1300" kern="1200" smtClean="0"/>
            <a:t>. Para ela uma </a:t>
          </a:r>
          <a:r>
            <a:rPr lang="pt-BR" sz="1300" b="1" kern="1200" smtClean="0"/>
            <a:t>cianobactéria capturada</a:t>
          </a:r>
          <a:r>
            <a:rPr lang="pt-BR" sz="1300" kern="1200" smtClean="0"/>
            <a:t> que solta sua parede para residir e crescer confortavelmente no citoplasma de uma célula vegetal parecia ser exatamente a organela que todos denominavam </a:t>
          </a:r>
          <a:r>
            <a:rPr lang="pt-BR" sz="1300" b="1" kern="1200" smtClean="0"/>
            <a:t>cloroplasto</a:t>
          </a:r>
          <a:r>
            <a:rPr lang="pt-BR" sz="1300" kern="1200" smtClean="0"/>
            <a:t>. Margulis previu que o plastídio, nascido como bactéria capturada, deveria ter retido algum </a:t>
          </a:r>
          <a:r>
            <a:rPr lang="pt-BR" sz="1300" b="1" kern="1200" smtClean="0"/>
            <a:t>DNA bacteriano</a:t>
          </a:r>
          <a:r>
            <a:rPr lang="pt-BR" sz="1300" kern="1200" smtClean="0"/>
            <a:t>.</a:t>
          </a:r>
          <a:endParaRPr lang="pt-BR" sz="1300" kern="1200"/>
        </a:p>
      </dsp:txBody>
      <dsp:txXfrm>
        <a:off x="74249" y="211221"/>
        <a:ext cx="8081102" cy="1372502"/>
      </dsp:txXfrm>
    </dsp:sp>
    <dsp:sp modelId="{CB5D27BE-DC62-4D7B-AFF7-D14D67BE2499}">
      <dsp:nvSpPr>
        <dsp:cNvPr id="0" name=""/>
        <dsp:cNvSpPr/>
      </dsp:nvSpPr>
      <dsp:spPr>
        <a:xfrm>
          <a:off x="0" y="1695412"/>
          <a:ext cx="8229600" cy="1521000"/>
        </a:xfrm>
        <a:prstGeom prst="roundRect">
          <a:avLst/>
        </a:prstGeom>
        <a:solidFill>
          <a:schemeClr val="accent4">
            <a:shade val="50000"/>
            <a:hueOff val="-398870"/>
            <a:satOff val="-25776"/>
            <a:lumOff val="326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rtl="0">
            <a:lnSpc>
              <a:spcPct val="90000"/>
            </a:lnSpc>
            <a:spcBef>
              <a:spcPct val="0"/>
            </a:spcBef>
            <a:spcAft>
              <a:spcPct val="35000"/>
            </a:spcAft>
          </a:pPr>
          <a:r>
            <a:rPr lang="pt-BR" sz="1300" kern="1200" smtClean="0"/>
            <a:t>A </a:t>
          </a:r>
          <a:r>
            <a:rPr lang="pt-BR" sz="1300" b="1" kern="1200" smtClean="0"/>
            <a:t>ideia principal da TES </a:t>
          </a:r>
          <a:r>
            <a:rPr lang="pt-BR" sz="1300" kern="1200" smtClean="0"/>
            <a:t>é que </a:t>
          </a:r>
          <a:r>
            <a:rPr lang="pt-BR" sz="1300" b="1" kern="1200" smtClean="0"/>
            <a:t>os genes extras no citoplasma</a:t>
          </a:r>
          <a:r>
            <a:rPr lang="pt-BR" sz="1300" kern="1200" smtClean="0"/>
            <a:t> de células com núcleo </a:t>
          </a:r>
          <a:r>
            <a:rPr lang="pt-BR" sz="1300" b="1" kern="1200" smtClean="0"/>
            <a:t>tiveram origem como genes bacterianos</a:t>
          </a:r>
          <a:r>
            <a:rPr lang="pt-BR" sz="1300" kern="1200" smtClean="0"/>
            <a:t>. </a:t>
          </a:r>
          <a:endParaRPr lang="pt-BR" sz="1300" kern="1200"/>
        </a:p>
      </dsp:txBody>
      <dsp:txXfrm>
        <a:off x="74249" y="1769661"/>
        <a:ext cx="8081102" cy="1372502"/>
      </dsp:txXfrm>
    </dsp:sp>
    <dsp:sp modelId="{340115B7-945C-4D01-8041-22667F1F3C10}">
      <dsp:nvSpPr>
        <dsp:cNvPr id="0" name=""/>
        <dsp:cNvSpPr/>
      </dsp:nvSpPr>
      <dsp:spPr>
        <a:xfrm>
          <a:off x="0" y="3253852"/>
          <a:ext cx="8229600" cy="1521000"/>
        </a:xfrm>
        <a:prstGeom prst="roundRect">
          <a:avLst/>
        </a:prstGeom>
        <a:solidFill>
          <a:schemeClr val="accent4">
            <a:shade val="50000"/>
            <a:hueOff val="-398870"/>
            <a:satOff val="-25776"/>
            <a:lumOff val="326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rtl="0">
            <a:lnSpc>
              <a:spcPct val="90000"/>
            </a:lnSpc>
            <a:spcBef>
              <a:spcPct val="0"/>
            </a:spcBef>
            <a:spcAft>
              <a:spcPct val="35000"/>
            </a:spcAft>
          </a:pPr>
          <a:r>
            <a:rPr lang="pt-BR" sz="1300" b="1" kern="1200" smtClean="0"/>
            <a:t>Nas décadas de 1970 e 1980</a:t>
          </a:r>
          <a:r>
            <a:rPr lang="pt-BR" sz="1300" kern="1200" smtClean="0"/>
            <a:t>, a TES recebeu diversas contribuições experimentais da biologia molecular, da genética e microscopia de alta potência que confirmaram que </a:t>
          </a:r>
          <a:r>
            <a:rPr lang="pt-BR" sz="1300" b="1" kern="1200" smtClean="0"/>
            <a:t>células com núcleo surgiram por meio de uma sequência específica de incorporações de diferentes tipos de bactérias</a:t>
          </a:r>
          <a:r>
            <a:rPr lang="pt-BR" sz="1300" kern="1200" smtClean="0"/>
            <a:t>.</a:t>
          </a:r>
          <a:endParaRPr lang="pt-BR" sz="1300" kern="1200"/>
        </a:p>
      </dsp:txBody>
      <dsp:txXfrm>
        <a:off x="74249" y="3328101"/>
        <a:ext cx="8081102" cy="1372502"/>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C47D42-1953-4FB6-9994-B0228D4EC872}">
      <dsp:nvSpPr>
        <dsp:cNvPr id="0" name=""/>
        <dsp:cNvSpPr/>
      </dsp:nvSpPr>
      <dsp:spPr>
        <a:xfrm>
          <a:off x="0" y="0"/>
          <a:ext cx="6995160" cy="1430342"/>
        </a:xfrm>
        <a:prstGeom prst="roundRect">
          <a:avLst>
            <a:gd name="adj" fmla="val 10000"/>
          </a:avLst>
        </a:prstGeom>
        <a:solidFill>
          <a:srgbClr val="C838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pt-BR" sz="2200" kern="1200" dirty="0" smtClean="0"/>
            <a:t>Os genes extras no citoplasma de células nucleadas tiveram origem como genes bacterianos.</a:t>
          </a:r>
          <a:endParaRPr lang="pt-BR" sz="2200" kern="1200" dirty="0"/>
        </a:p>
      </dsp:txBody>
      <dsp:txXfrm>
        <a:off x="41893" y="41893"/>
        <a:ext cx="5451709" cy="1346556"/>
      </dsp:txXfrm>
    </dsp:sp>
    <dsp:sp modelId="{621500B5-94CF-42E1-9E16-125B40047459}">
      <dsp:nvSpPr>
        <dsp:cNvPr id="0" name=""/>
        <dsp:cNvSpPr/>
      </dsp:nvSpPr>
      <dsp:spPr>
        <a:xfrm>
          <a:off x="617219" y="1668732"/>
          <a:ext cx="6995160" cy="1430342"/>
        </a:xfrm>
        <a:prstGeom prst="roundRect">
          <a:avLst>
            <a:gd name="adj" fmla="val 10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pt-BR" sz="2200" kern="1200" dirty="0" smtClean="0"/>
            <a:t>Um sequencia específica de incorporações simbióticas de vários tipos de bactérias levou a formação da célula nucleada.</a:t>
          </a:r>
          <a:endParaRPr lang="pt-BR" sz="2200" kern="1200" dirty="0"/>
        </a:p>
      </dsp:txBody>
      <dsp:txXfrm>
        <a:off x="659112" y="1710625"/>
        <a:ext cx="5364431" cy="1346556"/>
      </dsp:txXfrm>
    </dsp:sp>
    <dsp:sp modelId="{8F0034B1-C167-48CE-BFCF-BA2039A38BEF}">
      <dsp:nvSpPr>
        <dsp:cNvPr id="0" name=""/>
        <dsp:cNvSpPr/>
      </dsp:nvSpPr>
      <dsp:spPr>
        <a:xfrm>
          <a:off x="1234439" y="3337465"/>
          <a:ext cx="6995160" cy="143034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pt-BR" sz="2200" kern="1200" dirty="0" smtClean="0"/>
            <a:t>Essa endossimbiose sequencial de bactérias simbiontes deu origem às organelas: cílios, mitocôndrias e plastídios (cloroplastos). </a:t>
          </a:r>
          <a:endParaRPr lang="pt-BR" sz="2200" kern="1200" dirty="0"/>
        </a:p>
      </dsp:txBody>
      <dsp:txXfrm>
        <a:off x="1276332" y="3379358"/>
        <a:ext cx="5364431" cy="1346556"/>
      </dsp:txXfrm>
    </dsp:sp>
    <dsp:sp modelId="{243BAF8B-2BEA-4EB5-8C07-BD3384AA89BB}">
      <dsp:nvSpPr>
        <dsp:cNvPr id="0" name=""/>
        <dsp:cNvSpPr/>
      </dsp:nvSpPr>
      <dsp:spPr>
        <a:xfrm>
          <a:off x="6065437" y="1084676"/>
          <a:ext cx="929722" cy="92972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pt-BR" sz="3600" kern="1200"/>
        </a:p>
      </dsp:txBody>
      <dsp:txXfrm>
        <a:off x="6274624" y="1084676"/>
        <a:ext cx="511348" cy="699616"/>
      </dsp:txXfrm>
    </dsp:sp>
    <dsp:sp modelId="{EF264835-EDD1-479E-B652-90D63A92C53B}">
      <dsp:nvSpPr>
        <dsp:cNvPr id="0" name=""/>
        <dsp:cNvSpPr/>
      </dsp:nvSpPr>
      <dsp:spPr>
        <a:xfrm>
          <a:off x="6682657" y="2743873"/>
          <a:ext cx="929722" cy="92972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pt-BR" sz="3600" kern="1200"/>
        </a:p>
      </dsp:txBody>
      <dsp:txXfrm>
        <a:off x="6891844" y="2743873"/>
        <a:ext cx="511348" cy="699616"/>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0BC29C-2585-45A1-A4D6-E052812E78D1}">
      <dsp:nvSpPr>
        <dsp:cNvPr id="0" name=""/>
        <dsp:cNvSpPr/>
      </dsp:nvSpPr>
      <dsp:spPr>
        <a:xfrm>
          <a:off x="0" y="44932"/>
          <a:ext cx="8229600" cy="2461387"/>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pt-BR" sz="1500" b="1" kern="1200" smtClean="0"/>
            <a:t>A tendência da vida “independente” é se aglomerar e ressurgir em uma nova totalidade em um nível mais elevado e maior de organização.</a:t>
          </a:r>
          <a:endParaRPr lang="pt-BR" sz="1500" kern="1200"/>
        </a:p>
      </dsp:txBody>
      <dsp:txXfrm>
        <a:off x="120155" y="165087"/>
        <a:ext cx="7989290" cy="2221077"/>
      </dsp:txXfrm>
    </dsp:sp>
    <dsp:sp modelId="{809320D7-586E-437A-AAA3-548545F75BC4}">
      <dsp:nvSpPr>
        <dsp:cNvPr id="0" name=""/>
        <dsp:cNvSpPr/>
      </dsp:nvSpPr>
      <dsp:spPr>
        <a:xfrm>
          <a:off x="0" y="2549520"/>
          <a:ext cx="8229600" cy="2461387"/>
        </a:xfrm>
        <a:prstGeom prst="roundRect">
          <a:avLst/>
        </a:prstGeom>
        <a:solidFill>
          <a:schemeClr val="accent5">
            <a:hueOff val="-1837137"/>
            <a:satOff val="270"/>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pt-BR" sz="1500" kern="1200" smtClean="0"/>
            <a:t>Margulis e seus alunos da Universidade de Massachusetts descobriram um exemplo de </a:t>
          </a:r>
          <a:r>
            <a:rPr lang="pt-BR" sz="1500" b="1" kern="1200" smtClean="0"/>
            <a:t>individualidade emergente</a:t>
          </a:r>
          <a:r>
            <a:rPr lang="pt-BR" sz="1500" kern="1200" smtClean="0"/>
            <a:t>. Trata-se do </a:t>
          </a:r>
          <a:r>
            <a:rPr lang="pt-BR" sz="1500" i="1" kern="1200" smtClean="0"/>
            <a:t>Ophrydium</a:t>
          </a:r>
          <a:r>
            <a:rPr lang="pt-BR" sz="1500" kern="1200" smtClean="0"/>
            <a:t>, uma espuma de água doce parada que, a um olhar mais atento parece ser composta de contáveis corpos de “bolas de gelatina” verde. A maior bola de gelatina verde “individual” é composta de “indivíduos” menores em forma de cone ativamente contráteis. Estes, por sua vez, são compósitos: </a:t>
          </a:r>
          <a:r>
            <a:rPr lang="pt-BR" sz="1500" i="1" kern="1200" smtClean="0"/>
            <a:t>Chlorellas</a:t>
          </a:r>
          <a:r>
            <a:rPr lang="pt-BR" sz="1500" kern="1200" smtClean="0"/>
            <a:t> verdes vivem dentro de ciliados, todas dispostas em fileiras. Dentro de cada cone de cabeça para baixo há centenas de simbiontes esféricos, células de </a:t>
          </a:r>
          <a:r>
            <a:rPr lang="pt-BR" sz="1500" i="1" kern="1200" smtClean="0"/>
            <a:t>Chlorella</a:t>
          </a:r>
          <a:r>
            <a:rPr lang="pt-BR" sz="1500" kern="1200" smtClean="0"/>
            <a:t>. A </a:t>
          </a:r>
          <a:r>
            <a:rPr lang="pt-BR" sz="1500" i="1" kern="1200" smtClean="0"/>
            <a:t>Chlorella</a:t>
          </a:r>
          <a:r>
            <a:rPr lang="pt-BR" sz="1500" kern="1200" smtClean="0"/>
            <a:t> é uma alga verde comum; as algas do </a:t>
          </a:r>
          <a:r>
            <a:rPr lang="pt-BR" sz="1500" i="1" kern="1200" smtClean="0"/>
            <a:t>Ophrydium</a:t>
          </a:r>
          <a:r>
            <a:rPr lang="pt-BR" sz="1500" kern="1200" smtClean="0"/>
            <a:t> são colocadas a serviço da comunidade de bolas de gelatina. Cada “organismo individual” desta “espécie” é na verdade um grupo, um complexo simbiótico, um pacote de micróbios fechados por membranas que se assemelha e age como um indivíduo.</a:t>
          </a:r>
          <a:endParaRPr lang="pt-BR" sz="1500" kern="1200"/>
        </a:p>
      </dsp:txBody>
      <dsp:txXfrm>
        <a:off x="120155" y="2669675"/>
        <a:ext cx="7989290" cy="2221077"/>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4A086B-DB8F-4999-9EE8-72C3E85F848D}">
      <dsp:nvSpPr>
        <dsp:cNvPr id="0" name=""/>
        <dsp:cNvSpPr/>
      </dsp:nvSpPr>
      <dsp:spPr>
        <a:xfrm>
          <a:off x="2649894" y="496"/>
          <a:ext cx="3974841" cy="1934765"/>
        </a:xfrm>
        <a:prstGeom prst="rightArrow">
          <a:avLst>
            <a:gd name="adj1" fmla="val 75000"/>
            <a:gd name="adj2" fmla="val 50000"/>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57150" dist="38100" dir="5400000" algn="ctr" rotWithShape="0">
            <a:schemeClr val="accent3">
              <a:tint val="40000"/>
              <a:alpha val="90000"/>
              <a:hueOff val="0"/>
              <a:satOff val="0"/>
              <a:lumOff val="0"/>
              <a:alphaOff val="0"/>
              <a:shade val="9000"/>
              <a:satMod val="105000"/>
              <a:alpha val="48000"/>
            </a:scheme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6510" tIns="16510" rIns="16510" bIns="16510" numCol="1" spcCol="1270" anchor="t" anchorCtr="0">
          <a:noAutofit/>
        </a:bodyPr>
        <a:lstStyle/>
        <a:p>
          <a:pPr marL="228600" lvl="1" indent="-228600" algn="l" defTabSz="1155700">
            <a:lnSpc>
              <a:spcPct val="90000"/>
            </a:lnSpc>
            <a:spcBef>
              <a:spcPct val="0"/>
            </a:spcBef>
            <a:spcAft>
              <a:spcPct val="15000"/>
            </a:spcAft>
            <a:buChar char="••"/>
          </a:pPr>
          <a:r>
            <a:rPr lang="pt-BR" sz="2600" kern="1200" dirty="0" smtClean="0"/>
            <a:t>Século XVI - XX</a:t>
          </a:r>
          <a:endParaRPr lang="pt-BR" sz="2600" kern="1200" dirty="0"/>
        </a:p>
        <a:p>
          <a:pPr marL="228600" lvl="1" indent="-228600" algn="l" defTabSz="1155700">
            <a:lnSpc>
              <a:spcPct val="90000"/>
            </a:lnSpc>
            <a:spcBef>
              <a:spcPct val="0"/>
            </a:spcBef>
            <a:spcAft>
              <a:spcPct val="15000"/>
            </a:spcAft>
            <a:buChar char="••"/>
          </a:pPr>
          <a:r>
            <a:rPr lang="pt-BR" sz="2600" kern="1200" dirty="0" smtClean="0"/>
            <a:t>Pensamento cartesiano</a:t>
          </a:r>
          <a:endParaRPr lang="pt-BR" sz="2600" kern="1200" dirty="0"/>
        </a:p>
      </dsp:txBody>
      <dsp:txXfrm>
        <a:off x="2649894" y="242342"/>
        <a:ext cx="3249304" cy="1451073"/>
      </dsp:txXfrm>
    </dsp:sp>
    <dsp:sp modelId="{0F04BF2C-9BC0-4C8B-BA6D-1C98D18B6C74}">
      <dsp:nvSpPr>
        <dsp:cNvPr id="0" name=""/>
        <dsp:cNvSpPr/>
      </dsp:nvSpPr>
      <dsp:spPr>
        <a:xfrm>
          <a:off x="0" y="496"/>
          <a:ext cx="2649894" cy="1934765"/>
        </a:xfrm>
        <a:prstGeom prst="roundRect">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pt-BR" sz="2200" kern="1200" dirty="0" smtClean="0"/>
            <a:t>CIÊNCIA MODERNA OU TRADICIONAL</a:t>
          </a:r>
          <a:endParaRPr lang="pt-BR" sz="2200" kern="1200" dirty="0"/>
        </a:p>
      </dsp:txBody>
      <dsp:txXfrm>
        <a:off x="94447" y="94943"/>
        <a:ext cx="2461000" cy="1745871"/>
      </dsp:txXfrm>
    </dsp:sp>
    <dsp:sp modelId="{E117AA56-EDBB-43F4-AB61-F4C2D7860BFF}">
      <dsp:nvSpPr>
        <dsp:cNvPr id="0" name=""/>
        <dsp:cNvSpPr/>
      </dsp:nvSpPr>
      <dsp:spPr>
        <a:xfrm>
          <a:off x="2649894" y="2128738"/>
          <a:ext cx="3974841" cy="1934765"/>
        </a:xfrm>
        <a:prstGeom prst="rightArrow">
          <a:avLst>
            <a:gd name="adj1" fmla="val 75000"/>
            <a:gd name="adj2" fmla="val 50000"/>
          </a:avLst>
        </a:prstGeom>
        <a:solidFill>
          <a:schemeClr val="accent3">
            <a:tint val="40000"/>
            <a:alpha val="90000"/>
            <a:hueOff val="-1932354"/>
            <a:satOff val="-7827"/>
            <a:lumOff val="-648"/>
            <a:alphaOff val="0"/>
          </a:schemeClr>
        </a:solidFill>
        <a:ln w="9525" cap="flat" cmpd="sng" algn="ctr">
          <a:solidFill>
            <a:schemeClr val="accent3">
              <a:tint val="40000"/>
              <a:alpha val="90000"/>
              <a:hueOff val="-1932354"/>
              <a:satOff val="-7827"/>
              <a:lumOff val="-648"/>
              <a:alphaOff val="0"/>
            </a:schemeClr>
          </a:solidFill>
          <a:prstDash val="solid"/>
        </a:ln>
        <a:effectLst>
          <a:outerShdw blurRad="57150" dist="38100" dir="5400000" algn="ctr" rotWithShape="0">
            <a:schemeClr val="accent3">
              <a:tint val="40000"/>
              <a:alpha val="90000"/>
              <a:hueOff val="-1932354"/>
              <a:satOff val="-7827"/>
              <a:lumOff val="-648"/>
              <a:alphaOff val="0"/>
              <a:shade val="9000"/>
              <a:satMod val="105000"/>
              <a:alpha val="48000"/>
            </a:scheme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6510" tIns="16510" rIns="16510" bIns="16510" numCol="1" spcCol="1270" anchor="t" anchorCtr="0">
          <a:noAutofit/>
        </a:bodyPr>
        <a:lstStyle/>
        <a:p>
          <a:pPr marL="228600" lvl="1" indent="-228600" algn="l" defTabSz="1155700">
            <a:lnSpc>
              <a:spcPct val="90000"/>
            </a:lnSpc>
            <a:spcBef>
              <a:spcPct val="0"/>
            </a:spcBef>
            <a:spcAft>
              <a:spcPct val="15000"/>
            </a:spcAft>
            <a:buChar char="••"/>
          </a:pPr>
          <a:r>
            <a:rPr lang="pt-BR" sz="2600" kern="1200" dirty="0" smtClean="0"/>
            <a:t>Século XX - presente</a:t>
          </a:r>
          <a:endParaRPr lang="pt-BR" sz="2600" kern="1200" dirty="0"/>
        </a:p>
        <a:p>
          <a:pPr marL="228600" lvl="1" indent="-228600" algn="l" defTabSz="1155700">
            <a:lnSpc>
              <a:spcPct val="90000"/>
            </a:lnSpc>
            <a:spcBef>
              <a:spcPct val="0"/>
            </a:spcBef>
            <a:spcAft>
              <a:spcPct val="15000"/>
            </a:spcAft>
            <a:buChar char="••"/>
          </a:pPr>
          <a:r>
            <a:rPr lang="pt-BR" sz="2600" kern="1200" dirty="0" smtClean="0"/>
            <a:t>Pensamento sistêmico</a:t>
          </a:r>
          <a:endParaRPr lang="pt-BR" sz="2600" kern="1200" dirty="0"/>
        </a:p>
      </dsp:txBody>
      <dsp:txXfrm>
        <a:off x="2649894" y="2370584"/>
        <a:ext cx="3249304" cy="1451073"/>
      </dsp:txXfrm>
    </dsp:sp>
    <dsp:sp modelId="{41BD4A1D-DB69-41E4-89B2-A51646AC979D}">
      <dsp:nvSpPr>
        <dsp:cNvPr id="0" name=""/>
        <dsp:cNvSpPr/>
      </dsp:nvSpPr>
      <dsp:spPr>
        <a:xfrm>
          <a:off x="0" y="2128738"/>
          <a:ext cx="2649894" cy="1934765"/>
        </a:xfrm>
        <a:prstGeom prst="roundRect">
          <a:avLst/>
        </a:prstGeom>
        <a:gradFill rotWithShape="0">
          <a:gsLst>
            <a:gs pos="0">
              <a:schemeClr val="accent3">
                <a:hueOff val="-1137357"/>
                <a:satOff val="-4689"/>
                <a:lumOff val="-983"/>
                <a:alphaOff val="0"/>
                <a:tint val="98000"/>
                <a:shade val="25000"/>
                <a:satMod val="250000"/>
              </a:schemeClr>
            </a:gs>
            <a:gs pos="68000">
              <a:schemeClr val="accent3">
                <a:hueOff val="-1137357"/>
                <a:satOff val="-4689"/>
                <a:lumOff val="-983"/>
                <a:alphaOff val="0"/>
                <a:tint val="86000"/>
                <a:satMod val="115000"/>
              </a:schemeClr>
            </a:gs>
            <a:gs pos="100000">
              <a:schemeClr val="accent3">
                <a:hueOff val="-1137357"/>
                <a:satOff val="-4689"/>
                <a:lumOff val="-983"/>
                <a:alphaOff val="0"/>
                <a:tint val="50000"/>
                <a:satMod val="150000"/>
              </a:schemeClr>
            </a:gs>
          </a:gsLst>
          <a:path path="circle">
            <a:fillToRect l="50000" t="130000" r="50000" b="-30000"/>
          </a:path>
        </a:gradFill>
        <a:ln>
          <a:noFill/>
        </a:ln>
        <a:effectLst>
          <a:outerShdw blurRad="57150" dist="38100" dir="5400000" algn="ctr" rotWithShape="0">
            <a:schemeClr val="accent3">
              <a:hueOff val="-1137357"/>
              <a:satOff val="-4689"/>
              <a:lumOff val="-983"/>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pt-BR" sz="2200" kern="1200" dirty="0" smtClean="0"/>
            <a:t>CIÊNCIA DA COMPLEXIDADE</a:t>
          </a:r>
          <a:endParaRPr lang="pt-BR" sz="2200" kern="1200" dirty="0"/>
        </a:p>
      </dsp:txBody>
      <dsp:txXfrm>
        <a:off x="94447" y="2223185"/>
        <a:ext cx="2461000" cy="1745871"/>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BE3CF5-5FBA-47E7-9AA9-707133249249}">
      <dsp:nvSpPr>
        <dsp:cNvPr id="0" name=""/>
        <dsp:cNvSpPr/>
      </dsp:nvSpPr>
      <dsp:spPr>
        <a:xfrm>
          <a:off x="1126902" y="949351"/>
          <a:ext cx="2365050" cy="2365050"/>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pt-BR" sz="2300" kern="1200" dirty="0" smtClean="0"/>
            <a:t>EVOLUÇÃO BIOLÓGICA</a:t>
          </a:r>
          <a:endParaRPr lang="pt-BR" sz="2300" kern="1200" dirty="0"/>
        </a:p>
      </dsp:txBody>
      <dsp:txXfrm>
        <a:off x="1473256" y="1295705"/>
        <a:ext cx="1672342" cy="1672342"/>
      </dsp:txXfrm>
    </dsp:sp>
    <dsp:sp modelId="{CC7FDBBB-8A64-4C5B-874A-C7CEB62090F2}">
      <dsp:nvSpPr>
        <dsp:cNvPr id="0" name=""/>
        <dsp:cNvSpPr/>
      </dsp:nvSpPr>
      <dsp:spPr>
        <a:xfrm>
          <a:off x="1718165" y="422"/>
          <a:ext cx="1182525" cy="1182525"/>
        </a:xfrm>
        <a:prstGeom prst="ellipse">
          <a:avLst/>
        </a:prstGeom>
        <a:solidFill>
          <a:schemeClr val="accent3">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pt-BR" sz="1000" kern="1200" dirty="0" smtClean="0"/>
            <a:t>GEOSFERA</a:t>
          </a:r>
          <a:endParaRPr lang="pt-BR" sz="1000" kern="1200" dirty="0"/>
        </a:p>
      </dsp:txBody>
      <dsp:txXfrm>
        <a:off x="1891342" y="173599"/>
        <a:ext cx="836171" cy="836171"/>
      </dsp:txXfrm>
    </dsp:sp>
    <dsp:sp modelId="{71402F5D-0973-443D-9904-8059E3017908}">
      <dsp:nvSpPr>
        <dsp:cNvPr id="0" name=""/>
        <dsp:cNvSpPr/>
      </dsp:nvSpPr>
      <dsp:spPr>
        <a:xfrm>
          <a:off x="3258357" y="1540613"/>
          <a:ext cx="1182525" cy="1182525"/>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pt-BR" sz="1000" kern="1200" dirty="0" smtClean="0"/>
            <a:t>ATMOSFERA</a:t>
          </a:r>
          <a:endParaRPr lang="pt-BR" sz="1000" kern="1200" dirty="0"/>
        </a:p>
      </dsp:txBody>
      <dsp:txXfrm>
        <a:off x="3431534" y="1713790"/>
        <a:ext cx="836171" cy="836171"/>
      </dsp:txXfrm>
    </dsp:sp>
    <dsp:sp modelId="{DDAE9853-C4A3-464A-AE4F-4CFB84DC3402}">
      <dsp:nvSpPr>
        <dsp:cNvPr id="0" name=""/>
        <dsp:cNvSpPr/>
      </dsp:nvSpPr>
      <dsp:spPr>
        <a:xfrm>
          <a:off x="1718165" y="3080805"/>
          <a:ext cx="1182525" cy="1182525"/>
        </a:xfrm>
        <a:prstGeom prst="ellipse">
          <a:avLst/>
        </a:prstGeom>
        <a:solidFill>
          <a:schemeClr val="accent5">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pt-BR" sz="1000" kern="1200" dirty="0" smtClean="0"/>
            <a:t>HIDROSFERA</a:t>
          </a:r>
          <a:endParaRPr lang="pt-BR" sz="1000" kern="1200" dirty="0"/>
        </a:p>
      </dsp:txBody>
      <dsp:txXfrm>
        <a:off x="1891342" y="3253982"/>
        <a:ext cx="836171" cy="836171"/>
      </dsp:txXfrm>
    </dsp:sp>
    <dsp:sp modelId="{F01C16BB-086C-4F49-9A45-974893A8577A}">
      <dsp:nvSpPr>
        <dsp:cNvPr id="0" name=""/>
        <dsp:cNvSpPr/>
      </dsp:nvSpPr>
      <dsp:spPr>
        <a:xfrm>
          <a:off x="177973" y="1540613"/>
          <a:ext cx="1182525" cy="1182525"/>
        </a:xfrm>
        <a:prstGeom prst="ellipse">
          <a:avLst/>
        </a:prstGeom>
        <a:solidFill>
          <a:schemeClr val="accent6">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pt-BR" sz="1000" kern="1200" dirty="0" smtClean="0"/>
            <a:t>BIOSFERA</a:t>
          </a:r>
          <a:endParaRPr lang="pt-BR" sz="1000" kern="1200" dirty="0"/>
        </a:p>
      </dsp:txBody>
      <dsp:txXfrm>
        <a:off x="351150" y="1713790"/>
        <a:ext cx="836171" cy="836171"/>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0225B9-2FDC-48BD-880A-491D29D1A922}">
      <dsp:nvSpPr>
        <dsp:cNvPr id="0" name=""/>
        <dsp:cNvSpPr/>
      </dsp:nvSpPr>
      <dsp:spPr>
        <a:xfrm>
          <a:off x="1468" y="1319292"/>
          <a:ext cx="3489504" cy="2268178"/>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pt-BR" sz="2600" kern="1200" dirty="0" smtClean="0"/>
            <a:t>HEREDITARIEDADE CITOPLASMÁTICA</a:t>
          </a:r>
          <a:endParaRPr lang="pt-BR" sz="2600" kern="1200" dirty="0"/>
        </a:p>
      </dsp:txBody>
      <dsp:txXfrm>
        <a:off x="112191" y="1430015"/>
        <a:ext cx="3268058" cy="2046732"/>
      </dsp:txXfrm>
    </dsp:sp>
    <dsp:sp modelId="{98A01467-00AF-4876-A139-A4A7386866B9}">
      <dsp:nvSpPr>
        <dsp:cNvPr id="0" name=""/>
        <dsp:cNvSpPr/>
      </dsp:nvSpPr>
      <dsp:spPr>
        <a:xfrm>
          <a:off x="1746221" y="527194"/>
          <a:ext cx="3852373" cy="3852373"/>
        </a:xfrm>
        <a:custGeom>
          <a:avLst/>
          <a:gdLst/>
          <a:ahLst/>
          <a:cxnLst/>
          <a:rect l="0" t="0" r="0" b="0"/>
          <a:pathLst>
            <a:path>
              <a:moveTo>
                <a:pt x="810242" y="356197"/>
              </a:moveTo>
              <a:arcTo wR="1926186" hR="1926186" stAng="14075693" swAng="4248613"/>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9F5A6DF-901C-4C4F-8F4D-C68C4856E3D2}">
      <dsp:nvSpPr>
        <dsp:cNvPr id="0" name=""/>
        <dsp:cNvSpPr/>
      </dsp:nvSpPr>
      <dsp:spPr>
        <a:xfrm>
          <a:off x="3853842" y="1319292"/>
          <a:ext cx="3489504" cy="2268178"/>
        </a:xfrm>
        <a:prstGeom prst="roundRect">
          <a:avLst/>
        </a:prstGeom>
        <a:solidFill>
          <a:schemeClr val="accent4">
            <a:hueOff val="-3519944"/>
            <a:satOff val="-36129"/>
            <a:lumOff val="1509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pt-BR" sz="2600" kern="1200" dirty="0" smtClean="0"/>
            <a:t>HEREDITARIEDADE NUCLEAR</a:t>
          </a:r>
          <a:endParaRPr lang="pt-BR" sz="2600" kern="1200" dirty="0"/>
        </a:p>
      </dsp:txBody>
      <dsp:txXfrm>
        <a:off x="3964565" y="1430015"/>
        <a:ext cx="3268058" cy="2046732"/>
      </dsp:txXfrm>
    </dsp:sp>
    <dsp:sp modelId="{B4DC9DBA-05EA-43A4-BA7E-C184FB27E897}">
      <dsp:nvSpPr>
        <dsp:cNvPr id="0" name=""/>
        <dsp:cNvSpPr/>
      </dsp:nvSpPr>
      <dsp:spPr>
        <a:xfrm>
          <a:off x="1746221" y="527194"/>
          <a:ext cx="3852373" cy="3852373"/>
        </a:xfrm>
        <a:custGeom>
          <a:avLst/>
          <a:gdLst/>
          <a:ahLst/>
          <a:cxnLst/>
          <a:rect l="0" t="0" r="0" b="0"/>
          <a:pathLst>
            <a:path>
              <a:moveTo>
                <a:pt x="3042130" y="3496175"/>
              </a:moveTo>
              <a:arcTo wR="1926186" hR="1926186" stAng="3275693" swAng="4248613"/>
            </a:path>
          </a:pathLst>
        </a:custGeom>
        <a:noFill/>
        <a:ln w="9525" cap="flat" cmpd="sng" algn="ctr">
          <a:solidFill>
            <a:schemeClr val="accent4">
              <a:hueOff val="-3519944"/>
              <a:satOff val="-36129"/>
              <a:lumOff val="15099"/>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C47D42-1953-4FB6-9994-B0228D4EC872}">
      <dsp:nvSpPr>
        <dsp:cNvPr id="0" name=""/>
        <dsp:cNvSpPr/>
      </dsp:nvSpPr>
      <dsp:spPr>
        <a:xfrm>
          <a:off x="0" y="0"/>
          <a:ext cx="6995160" cy="1430342"/>
        </a:xfrm>
        <a:prstGeom prst="roundRect">
          <a:avLst>
            <a:gd name="adj" fmla="val 10000"/>
          </a:avLst>
        </a:prstGeom>
        <a:solidFill>
          <a:srgbClr val="C838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pt-BR" sz="2200" kern="1200" dirty="0" smtClean="0"/>
            <a:t>Os genes extras no citoplasma de células nucleadas tiveram origem como genes bacterianos.</a:t>
          </a:r>
          <a:endParaRPr lang="pt-BR" sz="2200" kern="1200" dirty="0"/>
        </a:p>
      </dsp:txBody>
      <dsp:txXfrm>
        <a:off x="41893" y="41893"/>
        <a:ext cx="5451709" cy="1346556"/>
      </dsp:txXfrm>
    </dsp:sp>
    <dsp:sp modelId="{621500B5-94CF-42E1-9E16-125B40047459}">
      <dsp:nvSpPr>
        <dsp:cNvPr id="0" name=""/>
        <dsp:cNvSpPr/>
      </dsp:nvSpPr>
      <dsp:spPr>
        <a:xfrm>
          <a:off x="617219" y="1668732"/>
          <a:ext cx="6995160" cy="1430342"/>
        </a:xfrm>
        <a:prstGeom prst="roundRect">
          <a:avLst>
            <a:gd name="adj" fmla="val 10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pt-BR" sz="2200" kern="1200" dirty="0" smtClean="0"/>
            <a:t>Um sequencia específica de incorporações simbióticas de vários tipos de bactérias levou a formação da célula nucleada.</a:t>
          </a:r>
          <a:endParaRPr lang="pt-BR" sz="2200" kern="1200" dirty="0"/>
        </a:p>
      </dsp:txBody>
      <dsp:txXfrm>
        <a:off x="659112" y="1710625"/>
        <a:ext cx="5364431" cy="1346556"/>
      </dsp:txXfrm>
    </dsp:sp>
    <dsp:sp modelId="{8F0034B1-C167-48CE-BFCF-BA2039A38BEF}">
      <dsp:nvSpPr>
        <dsp:cNvPr id="0" name=""/>
        <dsp:cNvSpPr/>
      </dsp:nvSpPr>
      <dsp:spPr>
        <a:xfrm>
          <a:off x="1234439" y="3337465"/>
          <a:ext cx="6995160" cy="143034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pt-BR" sz="2200" kern="1200" dirty="0" smtClean="0"/>
            <a:t>Essa endossimbiose sequencial de bactérias simbiontes deu origem às organelas: cílios, mitocôndrias e plastídios (cloroplastos). </a:t>
          </a:r>
          <a:endParaRPr lang="pt-BR" sz="2200" kern="1200" dirty="0"/>
        </a:p>
      </dsp:txBody>
      <dsp:txXfrm>
        <a:off x="1276332" y="3379358"/>
        <a:ext cx="5364431" cy="1346556"/>
      </dsp:txXfrm>
    </dsp:sp>
    <dsp:sp modelId="{243BAF8B-2BEA-4EB5-8C07-BD3384AA89BB}">
      <dsp:nvSpPr>
        <dsp:cNvPr id="0" name=""/>
        <dsp:cNvSpPr/>
      </dsp:nvSpPr>
      <dsp:spPr>
        <a:xfrm>
          <a:off x="6065437" y="1084676"/>
          <a:ext cx="929722" cy="92972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pt-BR" sz="3600" kern="1200"/>
        </a:p>
      </dsp:txBody>
      <dsp:txXfrm>
        <a:off x="6274624" y="1084676"/>
        <a:ext cx="511348" cy="699616"/>
      </dsp:txXfrm>
    </dsp:sp>
    <dsp:sp modelId="{EF264835-EDD1-479E-B652-90D63A92C53B}">
      <dsp:nvSpPr>
        <dsp:cNvPr id="0" name=""/>
        <dsp:cNvSpPr/>
      </dsp:nvSpPr>
      <dsp:spPr>
        <a:xfrm>
          <a:off x="6682657" y="2743873"/>
          <a:ext cx="929722" cy="92972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pt-BR" sz="3600" kern="1200"/>
        </a:p>
      </dsp:txBody>
      <dsp:txXfrm>
        <a:off x="6891844" y="2743873"/>
        <a:ext cx="511348" cy="6996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DFD03F-929C-4B68-9139-66257529E57B}">
      <dsp:nvSpPr>
        <dsp:cNvPr id="0" name=""/>
        <dsp:cNvSpPr/>
      </dsp:nvSpPr>
      <dsp:spPr>
        <a:xfrm>
          <a:off x="1337135" y="1039859"/>
          <a:ext cx="2504193" cy="1670297"/>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56464" rIns="156464" bIns="156464" numCol="1" spcCol="1270" anchor="ctr" anchorCtr="0">
          <a:noAutofit/>
        </a:bodyPr>
        <a:lstStyle/>
        <a:p>
          <a:pPr lvl="0" algn="l" defTabSz="977900">
            <a:lnSpc>
              <a:spcPct val="90000"/>
            </a:lnSpc>
            <a:spcBef>
              <a:spcPct val="0"/>
            </a:spcBef>
            <a:spcAft>
              <a:spcPct val="35000"/>
            </a:spcAft>
          </a:pPr>
          <a:r>
            <a:rPr lang="pt-BR" sz="2200" kern="1200" dirty="0" smtClean="0"/>
            <a:t>Organismo com apenas 1 célula</a:t>
          </a:r>
          <a:endParaRPr lang="pt-BR" sz="2200" kern="1200" dirty="0"/>
        </a:p>
      </dsp:txBody>
      <dsp:txXfrm>
        <a:off x="1737806" y="1039859"/>
        <a:ext cx="2103522" cy="1670297"/>
      </dsp:txXfrm>
    </dsp:sp>
    <dsp:sp modelId="{5BF7D484-41B6-4355-96C9-4A3D6B19E758}">
      <dsp:nvSpPr>
        <dsp:cNvPr id="0" name=""/>
        <dsp:cNvSpPr/>
      </dsp:nvSpPr>
      <dsp:spPr>
        <a:xfrm>
          <a:off x="1337135" y="2710156"/>
          <a:ext cx="2504193" cy="1670297"/>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56464" rIns="156464" bIns="156464" numCol="1" spcCol="1270" anchor="ctr" anchorCtr="0">
          <a:noAutofit/>
        </a:bodyPr>
        <a:lstStyle/>
        <a:p>
          <a:pPr lvl="0" algn="l" defTabSz="977900">
            <a:lnSpc>
              <a:spcPct val="90000"/>
            </a:lnSpc>
            <a:spcBef>
              <a:spcPct val="0"/>
            </a:spcBef>
            <a:spcAft>
              <a:spcPct val="35000"/>
            </a:spcAft>
          </a:pPr>
          <a:r>
            <a:rPr lang="pt-BR" sz="2200" kern="1200" dirty="0" err="1" smtClean="0"/>
            <a:t>Ex</a:t>
          </a:r>
          <a:r>
            <a:rPr lang="pt-BR" sz="2200" kern="1200" dirty="0" smtClean="0"/>
            <a:t>: bactéria, paramécio.</a:t>
          </a:r>
          <a:endParaRPr lang="pt-BR" sz="2200" kern="1200" dirty="0"/>
        </a:p>
      </dsp:txBody>
      <dsp:txXfrm>
        <a:off x="1737806" y="2710156"/>
        <a:ext cx="2103522" cy="1670297"/>
      </dsp:txXfrm>
    </dsp:sp>
    <dsp:sp modelId="{5EEE0398-732B-4AFC-B77B-DABC74840EF2}">
      <dsp:nvSpPr>
        <dsp:cNvPr id="0" name=""/>
        <dsp:cNvSpPr/>
      </dsp:nvSpPr>
      <dsp:spPr>
        <a:xfrm>
          <a:off x="1565" y="372074"/>
          <a:ext cx="1669462" cy="166946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pt-BR" sz="1200" kern="1200" dirty="0" smtClean="0"/>
            <a:t>UNICELULAR</a:t>
          </a:r>
          <a:endParaRPr lang="pt-BR" sz="1200" kern="1200" dirty="0"/>
        </a:p>
      </dsp:txBody>
      <dsp:txXfrm>
        <a:off x="246052" y="616561"/>
        <a:ext cx="1180488" cy="1180488"/>
      </dsp:txXfrm>
    </dsp:sp>
    <dsp:sp modelId="{C2D23624-EBBE-45A5-BAA8-04DE604D2300}">
      <dsp:nvSpPr>
        <dsp:cNvPr id="0" name=""/>
        <dsp:cNvSpPr/>
      </dsp:nvSpPr>
      <dsp:spPr>
        <a:xfrm>
          <a:off x="5510792" y="1039859"/>
          <a:ext cx="2504193" cy="1670297"/>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56464" rIns="156464" bIns="156464" numCol="1" spcCol="1270" anchor="ctr" anchorCtr="0">
          <a:noAutofit/>
        </a:bodyPr>
        <a:lstStyle/>
        <a:p>
          <a:pPr lvl="0" algn="l" defTabSz="977900">
            <a:lnSpc>
              <a:spcPct val="90000"/>
            </a:lnSpc>
            <a:spcBef>
              <a:spcPct val="0"/>
            </a:spcBef>
            <a:spcAft>
              <a:spcPct val="35000"/>
            </a:spcAft>
          </a:pPr>
          <a:r>
            <a:rPr lang="pt-BR" sz="2200" kern="1200" dirty="0" smtClean="0"/>
            <a:t>Organismo formado de 2 células ou mais</a:t>
          </a:r>
          <a:endParaRPr lang="pt-BR" sz="2200" kern="1200" dirty="0"/>
        </a:p>
      </dsp:txBody>
      <dsp:txXfrm>
        <a:off x="5911463" y="1039859"/>
        <a:ext cx="2103522" cy="1670297"/>
      </dsp:txXfrm>
    </dsp:sp>
    <dsp:sp modelId="{E449159A-D275-4700-85E8-A33039FA0D20}">
      <dsp:nvSpPr>
        <dsp:cNvPr id="0" name=""/>
        <dsp:cNvSpPr/>
      </dsp:nvSpPr>
      <dsp:spPr>
        <a:xfrm>
          <a:off x="5510792" y="2710156"/>
          <a:ext cx="2504193" cy="1670297"/>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56464" rIns="156464" bIns="156464" numCol="1" spcCol="1270" anchor="ctr" anchorCtr="0">
          <a:noAutofit/>
        </a:bodyPr>
        <a:lstStyle/>
        <a:p>
          <a:pPr lvl="0" algn="l" defTabSz="977900">
            <a:lnSpc>
              <a:spcPct val="90000"/>
            </a:lnSpc>
            <a:spcBef>
              <a:spcPct val="0"/>
            </a:spcBef>
            <a:spcAft>
              <a:spcPct val="35000"/>
            </a:spcAft>
          </a:pPr>
          <a:r>
            <a:rPr lang="pt-BR" sz="2200" kern="1200" dirty="0" err="1" smtClean="0"/>
            <a:t>Ex</a:t>
          </a:r>
          <a:r>
            <a:rPr lang="pt-BR" sz="2200" kern="1200" dirty="0" smtClean="0"/>
            <a:t>: algumas algas, alguns fungos, plantas, animais.</a:t>
          </a:r>
          <a:endParaRPr lang="pt-BR" sz="2200" kern="1200" dirty="0"/>
        </a:p>
      </dsp:txBody>
      <dsp:txXfrm>
        <a:off x="5911463" y="2710156"/>
        <a:ext cx="2103522" cy="1670297"/>
      </dsp:txXfrm>
    </dsp:sp>
    <dsp:sp modelId="{27BDACEE-5688-4441-B0B1-18346ADA835A}">
      <dsp:nvSpPr>
        <dsp:cNvPr id="0" name=""/>
        <dsp:cNvSpPr/>
      </dsp:nvSpPr>
      <dsp:spPr>
        <a:xfrm>
          <a:off x="4175222" y="372074"/>
          <a:ext cx="1669462" cy="166946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pt-BR" sz="1200" kern="1200" dirty="0" smtClean="0"/>
            <a:t>PLURICELULAR</a:t>
          </a:r>
          <a:endParaRPr lang="pt-BR" sz="1200" kern="1200" dirty="0"/>
        </a:p>
      </dsp:txBody>
      <dsp:txXfrm>
        <a:off x="4419709" y="616561"/>
        <a:ext cx="1180488" cy="1180488"/>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79AAA3-8174-4353-81F2-80D68B15C5FE}">
      <dsp:nvSpPr>
        <dsp:cNvPr id="0" name=""/>
        <dsp:cNvSpPr/>
      </dsp:nvSpPr>
      <dsp:spPr>
        <a:xfrm>
          <a:off x="355650" y="456073"/>
          <a:ext cx="3335458" cy="3335458"/>
        </a:xfrm>
        <a:prstGeom prst="pie">
          <a:avLst>
            <a:gd name="adj1" fmla="val 16200000"/>
            <a:gd name="adj2" fmla="val 0"/>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pt-BR" sz="1300" kern="1200" dirty="0" smtClean="0"/>
            <a:t>COMPETIÇÃO</a:t>
          </a:r>
        </a:p>
        <a:p>
          <a:pPr lvl="0" algn="ctr" defTabSz="577850">
            <a:lnSpc>
              <a:spcPct val="90000"/>
            </a:lnSpc>
            <a:spcBef>
              <a:spcPct val="0"/>
            </a:spcBef>
            <a:spcAft>
              <a:spcPct val="35000"/>
            </a:spcAft>
          </a:pPr>
          <a:r>
            <a:rPr lang="pt-BR" sz="1300" kern="1200" dirty="0" smtClean="0"/>
            <a:t>(DARWIN)</a:t>
          </a:r>
          <a:endParaRPr lang="pt-BR" sz="1300" kern="1200" dirty="0"/>
        </a:p>
      </dsp:txBody>
      <dsp:txXfrm>
        <a:off x="2126223" y="1147387"/>
        <a:ext cx="1230943" cy="913280"/>
      </dsp:txXfrm>
    </dsp:sp>
    <dsp:sp modelId="{CA8290F8-4839-45E3-88A2-9226A7FA9959}">
      <dsp:nvSpPr>
        <dsp:cNvPr id="0" name=""/>
        <dsp:cNvSpPr/>
      </dsp:nvSpPr>
      <dsp:spPr>
        <a:xfrm>
          <a:off x="355650" y="568049"/>
          <a:ext cx="3335458" cy="3335458"/>
        </a:xfrm>
        <a:prstGeom prst="pie">
          <a:avLst>
            <a:gd name="adj1" fmla="val 0"/>
            <a:gd name="adj2" fmla="val 5400000"/>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pt-BR" sz="1300" kern="1200" dirty="0" smtClean="0"/>
            <a:t>ADAPTAÇÃO DA ESPÉCIE AO MEIO (DARWIN)</a:t>
          </a:r>
          <a:endParaRPr lang="pt-BR" sz="1300" kern="1200" dirty="0"/>
        </a:p>
      </dsp:txBody>
      <dsp:txXfrm>
        <a:off x="2126223" y="2298914"/>
        <a:ext cx="1230943" cy="913280"/>
      </dsp:txXfrm>
    </dsp:sp>
    <dsp:sp modelId="{822FF60A-5F94-4FF3-8F50-73B7879DF40D}">
      <dsp:nvSpPr>
        <dsp:cNvPr id="0" name=""/>
        <dsp:cNvSpPr/>
      </dsp:nvSpPr>
      <dsp:spPr>
        <a:xfrm>
          <a:off x="243674" y="568049"/>
          <a:ext cx="3335458" cy="3335458"/>
        </a:xfrm>
        <a:prstGeom prst="pie">
          <a:avLst>
            <a:gd name="adj1" fmla="val 5400000"/>
            <a:gd name="adj2" fmla="val 108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pt-BR" sz="1300" kern="1200" dirty="0" smtClean="0"/>
            <a:t>COOPERAÇÃO POR MEIO DE SIMBIOSES (MARGULIS)</a:t>
          </a:r>
          <a:endParaRPr lang="pt-BR" sz="1300" kern="1200" dirty="0"/>
        </a:p>
      </dsp:txBody>
      <dsp:txXfrm>
        <a:off x="577617" y="2298914"/>
        <a:ext cx="1230943" cy="913280"/>
      </dsp:txXfrm>
    </dsp:sp>
    <dsp:sp modelId="{D1CEAAE9-34CD-456D-B5D0-3BFBFBC79008}">
      <dsp:nvSpPr>
        <dsp:cNvPr id="0" name=""/>
        <dsp:cNvSpPr/>
      </dsp:nvSpPr>
      <dsp:spPr>
        <a:xfrm>
          <a:off x="243674" y="456073"/>
          <a:ext cx="3335458" cy="3335458"/>
        </a:xfrm>
        <a:prstGeom prst="pie">
          <a:avLst>
            <a:gd name="adj1" fmla="val 108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pt-BR" sz="1300" kern="1200" dirty="0" smtClean="0"/>
            <a:t>ADAPTAÇÃO DO MEIO PELA ESPÉCIE (MARGULIS)</a:t>
          </a:r>
          <a:endParaRPr lang="pt-BR" sz="1300" kern="1200" dirty="0"/>
        </a:p>
      </dsp:txBody>
      <dsp:txXfrm>
        <a:off x="577617" y="1147387"/>
        <a:ext cx="1230943" cy="913280"/>
      </dsp:txXfrm>
    </dsp:sp>
    <dsp:sp modelId="{D06E37F7-B448-4060-B429-CD50E46C0BFE}">
      <dsp:nvSpPr>
        <dsp:cNvPr id="0" name=""/>
        <dsp:cNvSpPr/>
      </dsp:nvSpPr>
      <dsp:spPr>
        <a:xfrm>
          <a:off x="149170" y="249592"/>
          <a:ext cx="3748420" cy="3748420"/>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43F47FE-D0FA-49EB-AFF3-3B49BA20E76A}">
      <dsp:nvSpPr>
        <dsp:cNvPr id="0" name=""/>
        <dsp:cNvSpPr/>
      </dsp:nvSpPr>
      <dsp:spPr>
        <a:xfrm>
          <a:off x="149170" y="361569"/>
          <a:ext cx="3748420" cy="3748420"/>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A9FB686-51E9-4154-8BAB-EA89F644BA75}">
      <dsp:nvSpPr>
        <dsp:cNvPr id="0" name=""/>
        <dsp:cNvSpPr/>
      </dsp:nvSpPr>
      <dsp:spPr>
        <a:xfrm>
          <a:off x="37193" y="361569"/>
          <a:ext cx="3748420" cy="3748420"/>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68B5D85-0047-4242-AD14-6218EB65A769}">
      <dsp:nvSpPr>
        <dsp:cNvPr id="0" name=""/>
        <dsp:cNvSpPr/>
      </dsp:nvSpPr>
      <dsp:spPr>
        <a:xfrm>
          <a:off x="37193" y="249592"/>
          <a:ext cx="3748420" cy="3748420"/>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4B1DB8-AF2C-4DAB-AB0B-2CCCB0F1E21D}">
      <dsp:nvSpPr>
        <dsp:cNvPr id="0" name=""/>
        <dsp:cNvSpPr/>
      </dsp:nvSpPr>
      <dsp:spPr>
        <a:xfrm>
          <a:off x="0" y="48588"/>
          <a:ext cx="7128792" cy="1899153"/>
        </a:xfrm>
        <a:prstGeom prst="rightArrow">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FCE3B6C-8342-4EFC-93F9-4E081FBB81E0}">
      <dsp:nvSpPr>
        <dsp:cNvPr id="0" name=""/>
        <dsp:cNvSpPr/>
      </dsp:nvSpPr>
      <dsp:spPr>
        <a:xfrm>
          <a:off x="3876352" y="523377"/>
          <a:ext cx="2753356" cy="9495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ctr" anchorCtr="0">
          <a:noAutofit/>
        </a:bodyPr>
        <a:lstStyle/>
        <a:p>
          <a:pPr lvl="0" algn="ctr" defTabSz="622300">
            <a:lnSpc>
              <a:spcPct val="90000"/>
            </a:lnSpc>
            <a:spcBef>
              <a:spcPct val="0"/>
            </a:spcBef>
            <a:spcAft>
              <a:spcPct val="35000"/>
            </a:spcAft>
          </a:pPr>
          <a:r>
            <a:rPr lang="pt-BR" sz="1400" kern="1200" dirty="0" smtClean="0"/>
            <a:t>PROTOCTISTAS, FUNGOS, ANIMAIS E PLANTAS</a:t>
          </a:r>
        </a:p>
        <a:p>
          <a:pPr lvl="0" algn="ctr" defTabSz="622300">
            <a:lnSpc>
              <a:spcPct val="90000"/>
            </a:lnSpc>
            <a:spcBef>
              <a:spcPct val="0"/>
            </a:spcBef>
            <a:spcAft>
              <a:spcPct val="35000"/>
            </a:spcAft>
          </a:pPr>
          <a:r>
            <a:rPr lang="pt-BR" sz="1400" kern="1200" dirty="0" smtClean="0"/>
            <a:t>(CÉLULAS EUCARIÓTICAS)</a:t>
          </a:r>
          <a:endParaRPr lang="pt-BR" sz="1400" kern="1200" dirty="0"/>
        </a:p>
      </dsp:txBody>
      <dsp:txXfrm>
        <a:off x="3876352" y="523377"/>
        <a:ext cx="2753356" cy="949576"/>
      </dsp:txXfrm>
    </dsp:sp>
    <dsp:sp modelId="{CA1E88F1-4F28-4115-8C1C-708919A10727}">
      <dsp:nvSpPr>
        <dsp:cNvPr id="0" name=""/>
        <dsp:cNvSpPr/>
      </dsp:nvSpPr>
      <dsp:spPr>
        <a:xfrm>
          <a:off x="572324" y="523377"/>
          <a:ext cx="2753356" cy="9495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ctr" anchorCtr="0">
          <a:noAutofit/>
        </a:bodyPr>
        <a:lstStyle/>
        <a:p>
          <a:pPr lvl="0" algn="ctr" defTabSz="622300">
            <a:lnSpc>
              <a:spcPct val="90000"/>
            </a:lnSpc>
            <a:spcBef>
              <a:spcPct val="0"/>
            </a:spcBef>
            <a:spcAft>
              <a:spcPct val="35000"/>
            </a:spcAft>
          </a:pPr>
          <a:r>
            <a:rPr lang="pt-BR" sz="1400" kern="1200" dirty="0" smtClean="0"/>
            <a:t>BACTÉRIAS</a:t>
          </a:r>
        </a:p>
        <a:p>
          <a:pPr lvl="0" algn="ctr" defTabSz="622300">
            <a:lnSpc>
              <a:spcPct val="90000"/>
            </a:lnSpc>
            <a:spcBef>
              <a:spcPct val="0"/>
            </a:spcBef>
            <a:spcAft>
              <a:spcPct val="35000"/>
            </a:spcAft>
          </a:pPr>
          <a:r>
            <a:rPr lang="pt-BR" sz="1400" kern="1200" dirty="0" smtClean="0"/>
            <a:t>(CÉLULAS PROCARIÓTICAS)</a:t>
          </a:r>
          <a:endParaRPr lang="pt-BR" sz="1400" kern="1200" dirty="0"/>
        </a:p>
      </dsp:txBody>
      <dsp:txXfrm>
        <a:off x="572324" y="523377"/>
        <a:ext cx="2753356" cy="949576"/>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97D739-BAC2-40B4-BD27-EB7909A52C44}">
      <dsp:nvSpPr>
        <dsp:cNvPr id="0" name=""/>
        <dsp:cNvSpPr/>
      </dsp:nvSpPr>
      <dsp:spPr>
        <a:xfrm>
          <a:off x="229677" y="1834"/>
          <a:ext cx="1893621" cy="1136173"/>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pt-BR" sz="1900" kern="1200" dirty="0" smtClean="0"/>
            <a:t>SIMBIOSES DURADOURAS</a:t>
          </a:r>
          <a:endParaRPr lang="pt-BR" sz="1900" kern="1200" dirty="0"/>
        </a:p>
      </dsp:txBody>
      <dsp:txXfrm>
        <a:off x="262954" y="35111"/>
        <a:ext cx="1827067" cy="1069619"/>
      </dsp:txXfrm>
    </dsp:sp>
    <dsp:sp modelId="{E2F149C1-7F05-439D-8F1B-0A2BABB6E437}">
      <dsp:nvSpPr>
        <dsp:cNvPr id="0" name=""/>
        <dsp:cNvSpPr/>
      </dsp:nvSpPr>
      <dsp:spPr>
        <a:xfrm>
          <a:off x="2289938" y="335112"/>
          <a:ext cx="401447" cy="46961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pt-BR" sz="1500" kern="1200"/>
        </a:p>
      </dsp:txBody>
      <dsp:txXfrm>
        <a:off x="2289938" y="429036"/>
        <a:ext cx="281013" cy="281770"/>
      </dsp:txXfrm>
    </dsp:sp>
    <dsp:sp modelId="{D904F810-CA6C-42D1-B1BD-551DC7A43917}">
      <dsp:nvSpPr>
        <dsp:cNvPr id="0" name=""/>
        <dsp:cNvSpPr/>
      </dsp:nvSpPr>
      <dsp:spPr>
        <a:xfrm>
          <a:off x="2880748" y="1834"/>
          <a:ext cx="1893621" cy="1136173"/>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pt-BR" sz="1900" kern="1200" dirty="0" smtClean="0"/>
            <a:t>EVOLUÇÃO DAS CÉLULAS NUCLEADAS</a:t>
          </a:r>
          <a:endParaRPr lang="pt-BR" sz="1900" kern="1200" dirty="0"/>
        </a:p>
      </dsp:txBody>
      <dsp:txXfrm>
        <a:off x="2914025" y="35111"/>
        <a:ext cx="1827067" cy="1069619"/>
      </dsp:txXfrm>
    </dsp:sp>
    <dsp:sp modelId="{23075A33-1111-4D0F-A8E5-B42123ADEC5D}">
      <dsp:nvSpPr>
        <dsp:cNvPr id="0" name=""/>
        <dsp:cNvSpPr/>
      </dsp:nvSpPr>
      <dsp:spPr>
        <a:xfrm rot="5400000">
          <a:off x="3626835" y="1270561"/>
          <a:ext cx="401447" cy="46961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pt-BR" sz="1500" kern="1200"/>
        </a:p>
      </dsp:txBody>
      <dsp:txXfrm rot="-5400000">
        <a:off x="3686674" y="1304646"/>
        <a:ext cx="281770" cy="281013"/>
      </dsp:txXfrm>
    </dsp:sp>
    <dsp:sp modelId="{DB49FF1D-CB8B-482B-B68F-C04A52E6A841}">
      <dsp:nvSpPr>
        <dsp:cNvPr id="0" name=""/>
        <dsp:cNvSpPr/>
      </dsp:nvSpPr>
      <dsp:spPr>
        <a:xfrm>
          <a:off x="2880748" y="1895456"/>
          <a:ext cx="1893621" cy="1136173"/>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pt-BR" sz="1900" kern="1200" dirty="0" smtClean="0"/>
            <a:t>ORGANISMOS MAIS COMPLEXOS</a:t>
          </a:r>
          <a:endParaRPr lang="pt-BR" sz="1900" kern="1200" dirty="0"/>
        </a:p>
      </dsp:txBody>
      <dsp:txXfrm>
        <a:off x="2914025" y="1928733"/>
        <a:ext cx="1827067" cy="1069619"/>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2A4C17-277A-4C83-88F0-F81AE5DC8314}">
      <dsp:nvSpPr>
        <dsp:cNvPr id="0" name=""/>
        <dsp:cNvSpPr/>
      </dsp:nvSpPr>
      <dsp:spPr>
        <a:xfrm>
          <a:off x="1506" y="0"/>
          <a:ext cx="3213410" cy="1133797"/>
        </a:xfrm>
        <a:prstGeom prst="roundRect">
          <a:avLst>
            <a:gd name="adj" fmla="val 10000"/>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pt-BR" sz="3000" kern="1200" dirty="0" smtClean="0"/>
            <a:t>SIMBIOGÊNESE</a:t>
          </a:r>
          <a:endParaRPr lang="pt-BR" sz="3000" kern="1200" dirty="0"/>
        </a:p>
      </dsp:txBody>
      <dsp:txXfrm>
        <a:off x="34714" y="33208"/>
        <a:ext cx="3146994" cy="1067381"/>
      </dsp:txXfrm>
    </dsp:sp>
    <dsp:sp modelId="{87D198C8-9708-4BCA-82E7-EBA45B654407}">
      <dsp:nvSpPr>
        <dsp:cNvPr id="0" name=""/>
        <dsp:cNvSpPr/>
      </dsp:nvSpPr>
      <dsp:spPr>
        <a:xfrm>
          <a:off x="3536258" y="168435"/>
          <a:ext cx="681243" cy="7969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pt-BR" sz="2400" kern="1200"/>
        </a:p>
      </dsp:txBody>
      <dsp:txXfrm>
        <a:off x="3536258" y="327820"/>
        <a:ext cx="476870" cy="478155"/>
      </dsp:txXfrm>
    </dsp:sp>
    <dsp:sp modelId="{408A79B6-DFD5-4DA5-96FE-AD5939D0781C}">
      <dsp:nvSpPr>
        <dsp:cNvPr id="0" name=""/>
        <dsp:cNvSpPr/>
      </dsp:nvSpPr>
      <dsp:spPr>
        <a:xfrm>
          <a:off x="4500282" y="0"/>
          <a:ext cx="3213410" cy="113379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pt-BR" sz="3000" kern="1200" dirty="0" smtClean="0"/>
            <a:t>INOVAÇÃO EVOLUTIVA</a:t>
          </a:r>
          <a:endParaRPr lang="pt-BR" sz="3000" kern="1200" dirty="0"/>
        </a:p>
      </dsp:txBody>
      <dsp:txXfrm>
        <a:off x="4533490" y="33208"/>
        <a:ext cx="3146994" cy="1067381"/>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550423-1885-4CB8-90FB-638517B80E0A}">
      <dsp:nvSpPr>
        <dsp:cNvPr id="0" name=""/>
        <dsp:cNvSpPr/>
      </dsp:nvSpPr>
      <dsp:spPr>
        <a:xfrm>
          <a:off x="0" y="321579"/>
          <a:ext cx="8229600" cy="142740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pt-BR" sz="2000" kern="1200" smtClean="0"/>
            <a:t>Todos os organismos grandes o bastante para que possamos vê-los são compostos de micróbios antes independentes, agrupados para formar totalidades maiores. Ao se fundir, muitos perderam o que em retrospecto reconhecemos como sua antiga individualidade.</a:t>
          </a:r>
          <a:endParaRPr lang="pt-BR" sz="2000" kern="1200"/>
        </a:p>
      </dsp:txBody>
      <dsp:txXfrm>
        <a:off x="69680" y="391259"/>
        <a:ext cx="8090240" cy="1288040"/>
      </dsp:txXfrm>
    </dsp:sp>
    <dsp:sp modelId="{F7595980-FD90-4DEF-86DC-A1B6F7B3F11F}">
      <dsp:nvSpPr>
        <dsp:cNvPr id="0" name=""/>
        <dsp:cNvSpPr/>
      </dsp:nvSpPr>
      <dsp:spPr>
        <a:xfrm>
          <a:off x="0" y="1806580"/>
          <a:ext cx="8229600" cy="1427400"/>
        </a:xfrm>
        <a:prstGeom prst="roundRect">
          <a:avLst/>
        </a:prstGeom>
        <a:solidFill>
          <a:schemeClr val="accent5">
            <a:hueOff val="-918568"/>
            <a:satOff val="135"/>
            <a:lumOff val="-32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pt-BR" sz="2000" kern="1200" smtClean="0"/>
            <a:t>A Teoria da Endossimbiose Sequencial – TES de Lynn Margulis delineia precisamente as etapas que devem ter ocorrido no passado para formar as </a:t>
          </a:r>
          <a:r>
            <a:rPr lang="pt-BR" sz="2000" b="1" kern="1200" smtClean="0"/>
            <a:t>células eucarióticas</a:t>
          </a:r>
          <a:r>
            <a:rPr lang="pt-BR" sz="2000" kern="1200" smtClean="0"/>
            <a:t>. As quatro etapas da TES envolvem simbiogênese, incorporação e fusão de bactérias pela simbiose. </a:t>
          </a:r>
          <a:endParaRPr lang="pt-BR" sz="2000" kern="1200"/>
        </a:p>
      </dsp:txBody>
      <dsp:txXfrm>
        <a:off x="69680" y="1876260"/>
        <a:ext cx="8090240" cy="1288040"/>
      </dsp:txXfrm>
    </dsp:sp>
    <dsp:sp modelId="{FB7FDEB3-3617-4728-871E-A74428822871}">
      <dsp:nvSpPr>
        <dsp:cNvPr id="0" name=""/>
        <dsp:cNvSpPr/>
      </dsp:nvSpPr>
      <dsp:spPr>
        <a:xfrm>
          <a:off x="0" y="3291579"/>
          <a:ext cx="8229600" cy="1427400"/>
        </a:xfrm>
        <a:prstGeom prst="roundRect">
          <a:avLst/>
        </a:prstGeom>
        <a:solidFill>
          <a:schemeClr val="accent5">
            <a:hueOff val="-1837137"/>
            <a:satOff val="270"/>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pt-BR" sz="2000" kern="1200" smtClean="0"/>
            <a:t>A ideia é simples: </a:t>
          </a:r>
          <a:r>
            <a:rPr lang="pt-BR" sz="2000" b="1" kern="1200" smtClean="0"/>
            <a:t>quatro ancestrais </a:t>
          </a:r>
          <a:r>
            <a:rPr lang="pt-BR" sz="2000" kern="1200" smtClean="0"/>
            <a:t>antes inteiramente independentes e fisicamente separados</a:t>
          </a:r>
          <a:r>
            <a:rPr lang="pt-BR" sz="2000" b="1" kern="1200" smtClean="0"/>
            <a:t> se fundiram em uma ordem específica e se tornaram a célula verde das algas</a:t>
          </a:r>
          <a:r>
            <a:rPr lang="pt-BR" sz="2000" kern="1200" smtClean="0"/>
            <a:t>.</a:t>
          </a:r>
          <a:endParaRPr lang="pt-BR" sz="2000" kern="1200"/>
        </a:p>
      </dsp:txBody>
      <dsp:txXfrm>
        <a:off x="69680" y="3361259"/>
        <a:ext cx="8090240" cy="1288040"/>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D04DF0-E61F-4F4C-AAE7-AA5CE22C1986}">
      <dsp:nvSpPr>
        <dsp:cNvPr id="0" name=""/>
        <dsp:cNvSpPr/>
      </dsp:nvSpPr>
      <dsp:spPr>
        <a:xfrm>
          <a:off x="2768790" y="1413230"/>
          <a:ext cx="3423972" cy="3423972"/>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pt-BR" sz="2700" kern="1200" dirty="0" smtClean="0"/>
            <a:t>CÉLULA EUCARIÓTICA</a:t>
          </a:r>
          <a:endParaRPr lang="pt-BR" sz="2700" kern="1200" dirty="0"/>
        </a:p>
      </dsp:txBody>
      <dsp:txXfrm>
        <a:off x="3270219" y="1914659"/>
        <a:ext cx="2421114" cy="2421114"/>
      </dsp:txXfrm>
    </dsp:sp>
    <dsp:sp modelId="{EE4E928C-9405-4BFD-99C9-04F539262C94}">
      <dsp:nvSpPr>
        <dsp:cNvPr id="0" name=""/>
        <dsp:cNvSpPr/>
      </dsp:nvSpPr>
      <dsp:spPr>
        <a:xfrm>
          <a:off x="2430015" y="-216035"/>
          <a:ext cx="4215098" cy="2293376"/>
        </a:xfrm>
        <a:prstGeom prst="ellipse">
          <a:avLst/>
        </a:prstGeom>
        <a:solidFill>
          <a:schemeClr val="accent3">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pt-BR" sz="1900" kern="1200" dirty="0" smtClean="0"/>
            <a:t>1. </a:t>
          </a:r>
          <a:r>
            <a:rPr lang="pt-BR" sz="1900" b="1" kern="1200" dirty="0" smtClean="0"/>
            <a:t>Arqueobactéria Fermentante</a:t>
          </a:r>
          <a:r>
            <a:rPr lang="pt-BR" sz="1900" b="0" kern="1200" dirty="0" smtClean="0"/>
            <a:t> +</a:t>
          </a:r>
        </a:p>
        <a:p>
          <a:pPr lvl="0" algn="ctr" defTabSz="844550">
            <a:lnSpc>
              <a:spcPct val="90000"/>
            </a:lnSpc>
            <a:spcBef>
              <a:spcPct val="0"/>
            </a:spcBef>
            <a:spcAft>
              <a:spcPct val="35000"/>
            </a:spcAft>
          </a:pPr>
          <a:r>
            <a:rPr lang="pt-BR" sz="1900" b="1" kern="1200" dirty="0" smtClean="0"/>
            <a:t>Bactéria Natatória </a:t>
          </a:r>
          <a:r>
            <a:rPr lang="pt-BR" sz="1900" b="0" kern="1200" dirty="0" smtClean="0"/>
            <a:t>= Célula Nucleada</a:t>
          </a:r>
          <a:endParaRPr lang="pt-BR" sz="1900" b="0" kern="1200" dirty="0"/>
        </a:p>
      </dsp:txBody>
      <dsp:txXfrm>
        <a:off x="3047302" y="119822"/>
        <a:ext cx="2980524" cy="1621662"/>
      </dsp:txXfrm>
    </dsp:sp>
    <dsp:sp modelId="{5F4E8717-0C69-4D34-90F6-19EC811863F1}">
      <dsp:nvSpPr>
        <dsp:cNvPr id="0" name=""/>
        <dsp:cNvSpPr/>
      </dsp:nvSpPr>
      <dsp:spPr>
        <a:xfrm>
          <a:off x="5652480" y="1810805"/>
          <a:ext cx="3384014" cy="2441463"/>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pt-BR" sz="1900" kern="1200" dirty="0" smtClean="0"/>
            <a:t>2. </a:t>
          </a:r>
          <a:r>
            <a:rPr lang="pt-BR" sz="1900" b="0" kern="1200" dirty="0" smtClean="0"/>
            <a:t>Célula Nucleada + </a:t>
          </a:r>
          <a:r>
            <a:rPr lang="pt-BR" sz="1900" b="1" kern="1200" dirty="0" smtClean="0"/>
            <a:t>Ancestrais de Espiroquetas </a:t>
          </a:r>
          <a:r>
            <a:rPr lang="pt-BR" sz="1900" kern="1200" dirty="0" smtClean="0"/>
            <a:t>(organelas natatórias - cílios) </a:t>
          </a:r>
          <a:endParaRPr lang="pt-BR" sz="1900" kern="1200" dirty="0"/>
        </a:p>
      </dsp:txBody>
      <dsp:txXfrm>
        <a:off x="6148057" y="2168349"/>
        <a:ext cx="2392860" cy="1726375"/>
      </dsp:txXfrm>
    </dsp:sp>
    <dsp:sp modelId="{18AB9393-D7EE-4BBA-8158-C726C621ECD2}">
      <dsp:nvSpPr>
        <dsp:cNvPr id="0" name=""/>
        <dsp:cNvSpPr/>
      </dsp:nvSpPr>
      <dsp:spPr>
        <a:xfrm>
          <a:off x="2468442" y="4153496"/>
          <a:ext cx="4040218" cy="2138099"/>
        </a:xfrm>
        <a:prstGeom prst="ellipse">
          <a:avLst/>
        </a:prstGeom>
        <a:solidFill>
          <a:schemeClr val="accent5">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pt-BR" sz="1900" b="1" kern="1200" dirty="0" smtClean="0"/>
            <a:t>3. </a:t>
          </a:r>
          <a:r>
            <a:rPr lang="pt-BR" sz="1900" b="0" kern="1200" dirty="0" smtClean="0"/>
            <a:t>Célula Nucleada </a:t>
          </a:r>
          <a:r>
            <a:rPr lang="pt-BR" sz="1900" b="1" kern="1200" dirty="0" smtClean="0"/>
            <a:t>+ Bactérias Púrpura </a:t>
          </a:r>
          <a:r>
            <a:rPr lang="pt-BR" sz="1900" b="0" kern="1200" dirty="0" smtClean="0"/>
            <a:t>(mitocôndrias) = célula eucariótica animal</a:t>
          </a:r>
          <a:endParaRPr lang="pt-BR" sz="1900" b="0" kern="1200" dirty="0"/>
        </a:p>
      </dsp:txBody>
      <dsp:txXfrm>
        <a:off x="3060118" y="4466613"/>
        <a:ext cx="2856866" cy="1511865"/>
      </dsp:txXfrm>
    </dsp:sp>
    <dsp:sp modelId="{53FA2664-A20C-4B19-9D73-A1F1A15BF7B5}">
      <dsp:nvSpPr>
        <dsp:cNvPr id="0" name=""/>
        <dsp:cNvSpPr/>
      </dsp:nvSpPr>
      <dsp:spPr>
        <a:xfrm>
          <a:off x="95070" y="1800203"/>
          <a:ext cx="3234130" cy="2432030"/>
        </a:xfrm>
        <a:prstGeom prst="ellipse">
          <a:avLst/>
        </a:prstGeom>
        <a:solidFill>
          <a:schemeClr val="accent6">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pt-BR" sz="1900" kern="1200" dirty="0" smtClean="0"/>
            <a:t>4. + </a:t>
          </a:r>
          <a:r>
            <a:rPr lang="pt-BR" sz="1900" b="1" kern="1200" dirty="0" smtClean="0"/>
            <a:t>Cianobactérias </a:t>
          </a:r>
          <a:r>
            <a:rPr lang="pt-BR" sz="1900" kern="1200" dirty="0" smtClean="0"/>
            <a:t>(plastídios - cloroplastos) = célula eucariótica vegetal</a:t>
          </a:r>
          <a:endParaRPr lang="pt-BR" sz="1900" kern="1200" dirty="0"/>
        </a:p>
      </dsp:txBody>
      <dsp:txXfrm>
        <a:off x="568697" y="2156366"/>
        <a:ext cx="2286876" cy="17197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59E242-CE8D-48F2-9E01-73174358199D}">
      <dsp:nvSpPr>
        <dsp:cNvPr id="0" name=""/>
        <dsp:cNvSpPr/>
      </dsp:nvSpPr>
      <dsp:spPr>
        <a:xfrm>
          <a:off x="658417" y="1748"/>
          <a:ext cx="2754566" cy="159930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pt-BR" sz="1800" kern="1200" dirty="0" smtClean="0"/>
            <a:t>IMPREVISÍVEL </a:t>
          </a:r>
          <a:endParaRPr lang="pt-BR" kern="1200" dirty="0"/>
        </a:p>
      </dsp:txBody>
      <dsp:txXfrm>
        <a:off x="1061814" y="235961"/>
        <a:ext cx="1947772" cy="1130881"/>
      </dsp:txXfrm>
    </dsp:sp>
    <dsp:sp modelId="{32ED7B2C-8632-42CA-A909-F5FC89030229}">
      <dsp:nvSpPr>
        <dsp:cNvPr id="0" name=""/>
        <dsp:cNvSpPr/>
      </dsp:nvSpPr>
      <dsp:spPr>
        <a:xfrm>
          <a:off x="1571901" y="1730919"/>
          <a:ext cx="927598" cy="927598"/>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pt-BR" sz="1500" kern="1200"/>
        </a:p>
      </dsp:txBody>
      <dsp:txXfrm>
        <a:off x="1694854" y="2085632"/>
        <a:ext cx="681692" cy="218172"/>
      </dsp:txXfrm>
    </dsp:sp>
    <dsp:sp modelId="{257FC70B-D08E-4F10-8783-33FE40F5A225}">
      <dsp:nvSpPr>
        <dsp:cNvPr id="0" name=""/>
        <dsp:cNvSpPr/>
      </dsp:nvSpPr>
      <dsp:spPr>
        <a:xfrm>
          <a:off x="802435" y="2788381"/>
          <a:ext cx="2466531" cy="159930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pt-BR" sz="1800" kern="1200" dirty="0" smtClean="0"/>
            <a:t>INCERTO</a:t>
          </a:r>
          <a:endParaRPr lang="pt-BR" kern="1200" dirty="0"/>
        </a:p>
      </dsp:txBody>
      <dsp:txXfrm>
        <a:off x="1163650" y="3022594"/>
        <a:ext cx="1744101" cy="1130881"/>
      </dsp:txXfrm>
    </dsp:sp>
    <dsp:sp modelId="{16BE0670-CDE8-406E-B4E7-B1431137EF92}">
      <dsp:nvSpPr>
        <dsp:cNvPr id="0" name=""/>
        <dsp:cNvSpPr/>
      </dsp:nvSpPr>
      <dsp:spPr>
        <a:xfrm>
          <a:off x="3652880" y="1897247"/>
          <a:ext cx="508579" cy="59494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pt-BR" sz="2500" kern="1200"/>
        </a:p>
      </dsp:txBody>
      <dsp:txXfrm>
        <a:off x="3652880" y="2016235"/>
        <a:ext cx="356005" cy="356966"/>
      </dsp:txXfrm>
    </dsp:sp>
    <dsp:sp modelId="{F77A40F4-3408-4CF6-83FD-F9203FAB0F70}">
      <dsp:nvSpPr>
        <dsp:cNvPr id="0" name=""/>
        <dsp:cNvSpPr/>
      </dsp:nvSpPr>
      <dsp:spPr>
        <a:xfrm>
          <a:off x="4372568" y="595411"/>
          <a:ext cx="3198614" cy="3198614"/>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pt-BR" sz="2000" kern="1200" dirty="0" smtClean="0"/>
            <a:t>PROBABILIDADE</a:t>
          </a:r>
        </a:p>
        <a:p>
          <a:pPr lvl="0" defTabSz="2400300">
            <a:lnSpc>
              <a:spcPct val="90000"/>
            </a:lnSpc>
            <a:spcBef>
              <a:spcPct val="0"/>
            </a:spcBef>
            <a:spcAft>
              <a:spcPct val="35000"/>
            </a:spcAft>
          </a:pPr>
          <a:endParaRPr lang="pt-BR" kern="1200" dirty="0"/>
        </a:p>
      </dsp:txBody>
      <dsp:txXfrm>
        <a:off x="4840994" y="1063837"/>
        <a:ext cx="2261762" cy="226176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1B66E5-F464-48E9-99FB-73AD4F7D490F}">
      <dsp:nvSpPr>
        <dsp:cNvPr id="0" name=""/>
        <dsp:cNvSpPr/>
      </dsp:nvSpPr>
      <dsp:spPr>
        <a:xfrm>
          <a:off x="1956761" y="-287958"/>
          <a:ext cx="4773276" cy="4773276"/>
        </a:xfrm>
        <a:prstGeom prst="circularArrow">
          <a:avLst>
            <a:gd name="adj1" fmla="val 5689"/>
            <a:gd name="adj2" fmla="val 340510"/>
            <a:gd name="adj3" fmla="val 12352800"/>
            <a:gd name="adj4" fmla="val 18319271"/>
            <a:gd name="adj5" fmla="val 5908"/>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9A0F5C-9837-4549-9787-E660678E930B}">
      <dsp:nvSpPr>
        <dsp:cNvPr id="0" name=""/>
        <dsp:cNvSpPr/>
      </dsp:nvSpPr>
      <dsp:spPr>
        <a:xfrm>
          <a:off x="2640396" y="1685"/>
          <a:ext cx="3406006" cy="1703003"/>
        </a:xfrm>
        <a:prstGeom prst="round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pt-BR" sz="1800" kern="1200" dirty="0" smtClean="0"/>
            <a:t>CIÊNCIA DA COMPLEXIDADE </a:t>
          </a:r>
          <a:endParaRPr lang="pt-BR" kern="1200" dirty="0"/>
        </a:p>
      </dsp:txBody>
      <dsp:txXfrm>
        <a:off x="2723530" y="84819"/>
        <a:ext cx="3239738" cy="1536735"/>
      </dsp:txXfrm>
    </dsp:sp>
    <dsp:sp modelId="{538F1470-0586-4C83-BED8-89E66D04A437}">
      <dsp:nvSpPr>
        <dsp:cNvPr id="0" name=""/>
        <dsp:cNvSpPr/>
      </dsp:nvSpPr>
      <dsp:spPr>
        <a:xfrm>
          <a:off x="4449490" y="3135127"/>
          <a:ext cx="3406006" cy="170300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pt-BR" sz="1800" kern="1200" dirty="0" smtClean="0"/>
            <a:t>INCERTEZA</a:t>
          </a:r>
          <a:endParaRPr lang="pt-BR" kern="1200" dirty="0"/>
        </a:p>
      </dsp:txBody>
      <dsp:txXfrm>
        <a:off x="4532624" y="3218261"/>
        <a:ext cx="3239738" cy="1536735"/>
      </dsp:txXfrm>
    </dsp:sp>
    <dsp:sp modelId="{200B7022-B303-469B-876D-E2B14DD8B4C9}">
      <dsp:nvSpPr>
        <dsp:cNvPr id="0" name=""/>
        <dsp:cNvSpPr/>
      </dsp:nvSpPr>
      <dsp:spPr>
        <a:xfrm>
          <a:off x="831303" y="3135127"/>
          <a:ext cx="3406006" cy="170300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pt-BR" sz="1800" kern="1200" smtClean="0"/>
            <a:t>PROBABILIDADE</a:t>
          </a:r>
          <a:endParaRPr lang="pt-BR" sz="1800" kern="1200" dirty="0" smtClean="0"/>
        </a:p>
      </dsp:txBody>
      <dsp:txXfrm>
        <a:off x="914437" y="3218261"/>
        <a:ext cx="3239738" cy="15367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76004A-9D59-4687-A55C-FFABC27F0697}">
      <dsp:nvSpPr>
        <dsp:cNvPr id="0" name=""/>
        <dsp:cNvSpPr/>
      </dsp:nvSpPr>
      <dsp:spPr>
        <a:xfrm>
          <a:off x="3616" y="802679"/>
          <a:ext cx="3162448" cy="3162448"/>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4040" tIns="19050" rIns="174040" bIns="19050" numCol="1" spcCol="1270" anchor="ctr" anchorCtr="0">
          <a:noAutofit/>
        </a:bodyPr>
        <a:lstStyle/>
        <a:p>
          <a:pPr lvl="0" algn="ctr" defTabSz="666750" rtl="0">
            <a:lnSpc>
              <a:spcPct val="90000"/>
            </a:lnSpc>
            <a:spcBef>
              <a:spcPct val="0"/>
            </a:spcBef>
            <a:spcAft>
              <a:spcPct val="35000"/>
            </a:spcAft>
          </a:pPr>
          <a:r>
            <a:rPr lang="pt-BR" sz="1500" kern="1200" smtClean="0"/>
            <a:t>Segundo Paulo </a:t>
          </a:r>
          <a:r>
            <a:rPr lang="pt-BR" sz="1500" i="1" kern="1200" smtClean="0"/>
            <a:t>et al. </a:t>
          </a:r>
          <a:r>
            <a:rPr lang="pt-BR" sz="1500" kern="1200" smtClean="0"/>
            <a:t>(2012), dentre tantas características convém destacar que os sistemas complexos têm:</a:t>
          </a:r>
          <a:endParaRPr lang="pt-BR" sz="1500" kern="1200"/>
        </a:p>
      </dsp:txBody>
      <dsp:txXfrm>
        <a:off x="466746" y="1265809"/>
        <a:ext cx="2236188" cy="2236188"/>
      </dsp:txXfrm>
    </dsp:sp>
    <dsp:sp modelId="{A1CC9957-5863-4721-9B29-88888719CC53}">
      <dsp:nvSpPr>
        <dsp:cNvPr id="0" name=""/>
        <dsp:cNvSpPr/>
      </dsp:nvSpPr>
      <dsp:spPr>
        <a:xfrm>
          <a:off x="2533575" y="802679"/>
          <a:ext cx="3162448" cy="3162448"/>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4040" tIns="19050" rIns="174040" bIns="19050" numCol="1" spcCol="1270" anchor="ctr" anchorCtr="0">
          <a:noAutofit/>
        </a:bodyPr>
        <a:lstStyle/>
        <a:p>
          <a:pPr lvl="0" algn="ctr" defTabSz="666750" rtl="0">
            <a:lnSpc>
              <a:spcPct val="90000"/>
            </a:lnSpc>
            <a:spcBef>
              <a:spcPct val="0"/>
            </a:spcBef>
            <a:spcAft>
              <a:spcPct val="35000"/>
            </a:spcAft>
          </a:pPr>
          <a:r>
            <a:rPr lang="pt-BR" sz="1500" b="1" kern="1200" smtClean="0"/>
            <a:t>Dinamicidade fundamental</a:t>
          </a:r>
          <a:r>
            <a:rPr lang="pt-BR" sz="1500" kern="1200" smtClean="0"/>
            <a:t>: no corpo humano existem trilhões de células.</a:t>
          </a:r>
          <a:endParaRPr lang="pt-BR" sz="1500" kern="1200"/>
        </a:p>
      </dsp:txBody>
      <dsp:txXfrm>
        <a:off x="2996705" y="1265809"/>
        <a:ext cx="2236188" cy="2236188"/>
      </dsp:txXfrm>
    </dsp:sp>
    <dsp:sp modelId="{AA8F4FFA-33DA-4127-ACAD-D4C99A4552EE}">
      <dsp:nvSpPr>
        <dsp:cNvPr id="0" name=""/>
        <dsp:cNvSpPr/>
      </dsp:nvSpPr>
      <dsp:spPr>
        <a:xfrm>
          <a:off x="5063534" y="802679"/>
          <a:ext cx="3162448" cy="3162448"/>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4040" tIns="19050" rIns="174040" bIns="19050" numCol="1" spcCol="1270" anchor="ctr" anchorCtr="0">
          <a:noAutofit/>
        </a:bodyPr>
        <a:lstStyle/>
        <a:p>
          <a:pPr lvl="0" algn="ctr" defTabSz="666750" rtl="0">
            <a:lnSpc>
              <a:spcPct val="90000"/>
            </a:lnSpc>
            <a:spcBef>
              <a:spcPct val="0"/>
            </a:spcBef>
            <a:spcAft>
              <a:spcPct val="35000"/>
            </a:spcAft>
          </a:pPr>
          <a:r>
            <a:rPr lang="pt-BR" sz="1500" b="1" kern="1200" smtClean="0"/>
            <a:t>Interatividade</a:t>
          </a:r>
          <a:r>
            <a:rPr lang="pt-BR" sz="1500" kern="1200" smtClean="0"/>
            <a:t>: embora cada célula do nosso corpo tenha uma função específica, todas trabalham de maneira integrada, elas cooperam entre si para garantir a manutenção da vida.</a:t>
          </a:r>
          <a:endParaRPr lang="pt-BR" sz="1500" kern="1200"/>
        </a:p>
      </dsp:txBody>
      <dsp:txXfrm>
        <a:off x="5526664" y="1265809"/>
        <a:ext cx="2236188" cy="223618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F4509B-99B1-407A-AA74-B6A3E96EC55A}">
      <dsp:nvSpPr>
        <dsp:cNvPr id="0" name=""/>
        <dsp:cNvSpPr/>
      </dsp:nvSpPr>
      <dsp:spPr>
        <a:xfrm>
          <a:off x="185166" y="100190"/>
          <a:ext cx="4567428" cy="45674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rtl="0">
            <a:lnSpc>
              <a:spcPct val="90000"/>
            </a:lnSpc>
            <a:spcBef>
              <a:spcPct val="0"/>
            </a:spcBef>
            <a:spcAft>
              <a:spcPct val="35000"/>
            </a:spcAft>
          </a:pPr>
          <a:r>
            <a:rPr lang="pt-BR" sz="2600" b="1" kern="1200" smtClean="0"/>
            <a:t>Abertos</a:t>
          </a:r>
          <a:r>
            <a:rPr lang="pt-BR" sz="2600" kern="1200" smtClean="0"/>
            <a:t>: a reciclagem de nutrientes que fungos realizam, a germinação de uma semente, etc.</a:t>
          </a:r>
          <a:endParaRPr lang="pt-BR" sz="2600" kern="1200"/>
        </a:p>
      </dsp:txBody>
      <dsp:txXfrm>
        <a:off x="822959" y="638787"/>
        <a:ext cx="2633472" cy="3490232"/>
      </dsp:txXfrm>
    </dsp:sp>
    <dsp:sp modelId="{91A4E2F6-5562-458E-82A7-2D3BF3E1C057}">
      <dsp:nvSpPr>
        <dsp:cNvPr id="0" name=""/>
        <dsp:cNvSpPr/>
      </dsp:nvSpPr>
      <dsp:spPr>
        <a:xfrm>
          <a:off x="3477006" y="100190"/>
          <a:ext cx="4567428" cy="45674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rtl="0">
            <a:lnSpc>
              <a:spcPct val="90000"/>
            </a:lnSpc>
            <a:spcBef>
              <a:spcPct val="0"/>
            </a:spcBef>
            <a:spcAft>
              <a:spcPct val="35000"/>
            </a:spcAft>
          </a:pPr>
          <a:r>
            <a:rPr lang="pt-BR" sz="2600" b="1" kern="1200" smtClean="0"/>
            <a:t>Frustração</a:t>
          </a:r>
          <a:r>
            <a:rPr lang="pt-BR" sz="2600" kern="1200" smtClean="0"/>
            <a:t>: um neurônio pode disparar ou não uma resposta ao estímulo recebido, dentre vários outros recebidos naquele momento.</a:t>
          </a:r>
          <a:endParaRPr lang="pt-BR" sz="2600" kern="1200"/>
        </a:p>
      </dsp:txBody>
      <dsp:txXfrm>
        <a:off x="4773168" y="638787"/>
        <a:ext cx="2633472" cy="349023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48C9C4-7883-4FD7-8340-53EAA80B90CF}">
      <dsp:nvSpPr>
        <dsp:cNvPr id="0" name=""/>
        <dsp:cNvSpPr/>
      </dsp:nvSpPr>
      <dsp:spPr>
        <a:xfrm rot="21300000">
          <a:off x="25254" y="1915589"/>
          <a:ext cx="8179091" cy="936629"/>
        </a:xfrm>
        <a:prstGeom prst="mathMinus">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182B7B-494C-42EB-9AE1-57E4874142F3}">
      <dsp:nvSpPr>
        <dsp:cNvPr id="0" name=""/>
        <dsp:cNvSpPr/>
      </dsp:nvSpPr>
      <dsp:spPr>
        <a:xfrm>
          <a:off x="987552" y="238390"/>
          <a:ext cx="2468880" cy="1907123"/>
        </a:xfrm>
        <a:prstGeom prst="down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0B93E8-2363-47A9-A9FE-F9581392C858}">
      <dsp:nvSpPr>
        <dsp:cNvPr id="0" name=""/>
        <dsp:cNvSpPr/>
      </dsp:nvSpPr>
      <dsp:spPr>
        <a:xfrm>
          <a:off x="4361687" y="0"/>
          <a:ext cx="2633472" cy="20024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666750" rtl="0">
            <a:lnSpc>
              <a:spcPct val="90000"/>
            </a:lnSpc>
            <a:spcBef>
              <a:spcPct val="0"/>
            </a:spcBef>
            <a:spcAft>
              <a:spcPct val="35000"/>
            </a:spcAft>
          </a:pPr>
          <a:r>
            <a:rPr lang="pt-BR" sz="1500" b="1" kern="1200" smtClean="0"/>
            <a:t>Aprendizagem</a:t>
          </a:r>
          <a:r>
            <a:rPr lang="pt-BR" sz="1500" kern="1200" smtClean="0"/>
            <a:t>: nosso organismo é adaptativo e evolui na constante interação com o entorno, podemos ter um câncer estimulado pela alimentação industrializada e pela má gestão das emoções.</a:t>
          </a:r>
          <a:endParaRPr lang="pt-BR" sz="1500" kern="1200"/>
        </a:p>
      </dsp:txBody>
      <dsp:txXfrm>
        <a:off x="4361687" y="0"/>
        <a:ext cx="2633472" cy="2002479"/>
      </dsp:txXfrm>
    </dsp:sp>
    <dsp:sp modelId="{61CDB533-3220-4E5E-B77F-63B337DA9176}">
      <dsp:nvSpPr>
        <dsp:cNvPr id="0" name=""/>
        <dsp:cNvSpPr/>
      </dsp:nvSpPr>
      <dsp:spPr>
        <a:xfrm>
          <a:off x="4773168" y="2622294"/>
          <a:ext cx="2468880" cy="1907123"/>
        </a:xfrm>
        <a:prstGeom prst="up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8A0CB9-42D6-4F75-97FD-26EB3E3382FC}">
      <dsp:nvSpPr>
        <dsp:cNvPr id="0" name=""/>
        <dsp:cNvSpPr/>
      </dsp:nvSpPr>
      <dsp:spPr>
        <a:xfrm>
          <a:off x="1234440" y="2765328"/>
          <a:ext cx="2633472" cy="20024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666750" rtl="0">
            <a:lnSpc>
              <a:spcPct val="90000"/>
            </a:lnSpc>
            <a:spcBef>
              <a:spcPct val="0"/>
            </a:spcBef>
            <a:spcAft>
              <a:spcPct val="35000"/>
            </a:spcAft>
          </a:pPr>
          <a:r>
            <a:rPr lang="pt-BR" sz="1500" b="1" kern="1200" dirty="0" smtClean="0"/>
            <a:t>Aleatoriedade</a:t>
          </a:r>
          <a:r>
            <a:rPr lang="pt-BR" sz="1500" kern="1200" dirty="0" smtClean="0"/>
            <a:t>: nosso corpo pode combater o câncer com recursos que a ciência ignora ou subestima.</a:t>
          </a:r>
          <a:endParaRPr lang="pt-BR" sz="1500" kern="1200" dirty="0"/>
        </a:p>
      </dsp:txBody>
      <dsp:txXfrm>
        <a:off x="1234440" y="2765328"/>
        <a:ext cx="2633472" cy="200247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EAE7CF-1AC1-4096-AB3F-C4BDC0281AAA}">
      <dsp:nvSpPr>
        <dsp:cNvPr id="0" name=""/>
        <dsp:cNvSpPr/>
      </dsp:nvSpPr>
      <dsp:spPr>
        <a:xfrm>
          <a:off x="0" y="96859"/>
          <a:ext cx="8229600" cy="112265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rtl="0">
            <a:lnSpc>
              <a:spcPct val="90000"/>
            </a:lnSpc>
            <a:spcBef>
              <a:spcPct val="0"/>
            </a:spcBef>
            <a:spcAft>
              <a:spcPct val="35000"/>
            </a:spcAft>
          </a:pPr>
          <a:r>
            <a:rPr lang="pt-BR" sz="1300" kern="1200" smtClean="0"/>
            <a:t>Segundo Paulo </a:t>
          </a:r>
          <a:r>
            <a:rPr lang="pt-BR" sz="1300" i="1" kern="1200" smtClean="0"/>
            <a:t>et al. </a:t>
          </a:r>
          <a:r>
            <a:rPr lang="pt-BR" sz="1300" kern="1200" smtClean="0"/>
            <a:t>(2012), o único sistema isolado que podemos imaginar é o próprio Universo. Como não existe nada além do Universo e, portanto, não pode haver fluxos de entrada ou saída, ele é o único sistema isolado. </a:t>
          </a:r>
          <a:endParaRPr lang="pt-BR" sz="1300" kern="1200"/>
        </a:p>
      </dsp:txBody>
      <dsp:txXfrm>
        <a:off x="54804" y="151663"/>
        <a:ext cx="8119992" cy="1013050"/>
      </dsp:txXfrm>
    </dsp:sp>
    <dsp:sp modelId="{30962542-8F09-4497-B05C-F69217D63552}">
      <dsp:nvSpPr>
        <dsp:cNvPr id="0" name=""/>
        <dsp:cNvSpPr/>
      </dsp:nvSpPr>
      <dsp:spPr>
        <a:xfrm>
          <a:off x="0" y="1256957"/>
          <a:ext cx="8229600" cy="112265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rtl="0">
            <a:lnSpc>
              <a:spcPct val="90000"/>
            </a:lnSpc>
            <a:spcBef>
              <a:spcPct val="0"/>
            </a:spcBef>
            <a:spcAft>
              <a:spcPct val="35000"/>
            </a:spcAft>
          </a:pPr>
          <a:r>
            <a:rPr lang="pt-BR" sz="1300" kern="1200" smtClean="0"/>
            <a:t>De forma coerente com a Segunda Lei da Termodinâmica, a entropia total do Universo é crescente. Ilya Prigogine explica que embora a Segunda Lei da Termodinâmica estabeleça que a entropia dos sistemas tende a aumentar, é possível que, em determinadas situações, a entropia interna de um sistema diminua espontaneamente, processo que ele denominou </a:t>
          </a:r>
          <a:r>
            <a:rPr lang="pt-BR" sz="1300" b="1" kern="1200" smtClean="0"/>
            <a:t>AUTO-ORGANIZAÇÃO</a:t>
          </a:r>
          <a:r>
            <a:rPr lang="pt-BR" sz="1300" kern="1200" smtClean="0"/>
            <a:t>. </a:t>
          </a:r>
          <a:endParaRPr lang="pt-BR" sz="1300" kern="1200"/>
        </a:p>
      </dsp:txBody>
      <dsp:txXfrm>
        <a:off x="54804" y="1311761"/>
        <a:ext cx="8119992" cy="1013050"/>
      </dsp:txXfrm>
    </dsp:sp>
    <dsp:sp modelId="{7CCEAD35-7B0F-477F-BE36-72D424EFAB97}">
      <dsp:nvSpPr>
        <dsp:cNvPr id="0" name=""/>
        <dsp:cNvSpPr/>
      </dsp:nvSpPr>
      <dsp:spPr>
        <a:xfrm>
          <a:off x="0" y="2417056"/>
          <a:ext cx="8229600" cy="112265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rtl="0">
            <a:lnSpc>
              <a:spcPct val="90000"/>
            </a:lnSpc>
            <a:spcBef>
              <a:spcPct val="0"/>
            </a:spcBef>
            <a:spcAft>
              <a:spcPct val="35000"/>
            </a:spcAft>
          </a:pPr>
          <a:r>
            <a:rPr lang="pt-BR" sz="1300" kern="1200" smtClean="0"/>
            <a:t>Ou seja, auto-organização corresponde </a:t>
          </a:r>
          <a:r>
            <a:rPr lang="pt-BR" sz="1300" b="1" kern="1200" smtClean="0"/>
            <a:t>à diminuição espontânea da entropia interna de um sistema</a:t>
          </a:r>
          <a:r>
            <a:rPr lang="pt-BR" sz="1300" kern="1200" smtClean="0"/>
            <a:t>. Os fatores que provocam tal diminuição são as </a:t>
          </a:r>
          <a:r>
            <a:rPr lang="pt-BR" sz="1300" b="1" kern="1200" smtClean="0"/>
            <a:t>forças naturais: força gravitacional e a força eletromagnética. </a:t>
          </a:r>
          <a:endParaRPr lang="pt-BR" sz="1300" kern="1200"/>
        </a:p>
      </dsp:txBody>
      <dsp:txXfrm>
        <a:off x="54804" y="2471860"/>
        <a:ext cx="8119992" cy="1013050"/>
      </dsp:txXfrm>
    </dsp:sp>
    <dsp:sp modelId="{B7DA1DDE-CA7F-46C0-ADD1-E77180D65A9E}">
      <dsp:nvSpPr>
        <dsp:cNvPr id="0" name=""/>
        <dsp:cNvSpPr/>
      </dsp:nvSpPr>
      <dsp:spPr>
        <a:xfrm>
          <a:off x="0" y="3577154"/>
          <a:ext cx="8229600" cy="112265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rtl="0">
            <a:lnSpc>
              <a:spcPct val="90000"/>
            </a:lnSpc>
            <a:spcBef>
              <a:spcPct val="0"/>
            </a:spcBef>
            <a:spcAft>
              <a:spcPct val="35000"/>
            </a:spcAft>
          </a:pPr>
          <a:r>
            <a:rPr lang="pt-BR" sz="1300" kern="1200" smtClean="0"/>
            <a:t>Assim, no quadro geral do Universo, temos que </a:t>
          </a:r>
          <a:r>
            <a:rPr lang="pt-BR" sz="1300" b="1" kern="1200" smtClean="0"/>
            <a:t>os processos naturais ocorrem na tensão entre dois fatores antagônicos</a:t>
          </a:r>
          <a:r>
            <a:rPr lang="pt-BR" sz="1300" kern="1200" smtClean="0"/>
            <a:t>: de um lado está a Segunda Lei da Termodinâmica, que faz com que os sistemas fiquem cada vez mais desorganizados; de outro, as forças naturais, que tendem a organizar os sistemas. </a:t>
          </a:r>
          <a:endParaRPr lang="pt-BR" sz="1300" kern="1200"/>
        </a:p>
      </dsp:txBody>
      <dsp:txXfrm>
        <a:off x="54804" y="3631958"/>
        <a:ext cx="8119992" cy="1013050"/>
      </dsp:txXfrm>
    </dsp:sp>
    <dsp:sp modelId="{E448BEFF-2AE0-4F63-BCEB-9597F1172E43}">
      <dsp:nvSpPr>
        <dsp:cNvPr id="0" name=""/>
        <dsp:cNvSpPr/>
      </dsp:nvSpPr>
      <dsp:spPr>
        <a:xfrm>
          <a:off x="0" y="4737253"/>
          <a:ext cx="8229600" cy="112265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rtl="0">
            <a:lnSpc>
              <a:spcPct val="90000"/>
            </a:lnSpc>
            <a:spcBef>
              <a:spcPct val="0"/>
            </a:spcBef>
            <a:spcAft>
              <a:spcPct val="35000"/>
            </a:spcAft>
          </a:pPr>
          <a:r>
            <a:rPr lang="pt-BR" sz="1300" kern="1200" smtClean="0"/>
            <a:t>Ex: os seres vivos são autônomos, são auto-organizantes. Maturana e Varela (1997) explica que o ser vivo é, como ente, uma dinâmica molecular, não um conjunto de moléculas e o viver é a realização sem interrupção dessa dinâmica em uma configuração tal que as relações permitem um contínuo fluxo molecular. Viver é e existe como uma dinâmica molecular. Não é que o ser vivo utilize essa dinâmica para ser, produzir-se ou regenerar-se, mas que é essa dinâmica que de fato o constitui como ente vivo na autonomia do seu viver. </a:t>
          </a:r>
          <a:endParaRPr lang="pt-BR" sz="1300" kern="1200"/>
        </a:p>
      </dsp:txBody>
      <dsp:txXfrm>
        <a:off x="54804" y="4792057"/>
        <a:ext cx="8119992" cy="1013050"/>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8.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26CF7A-1D65-4255-B127-3281444B8B52}" type="datetimeFigureOut">
              <a:rPr lang="pt-BR" smtClean="0"/>
              <a:pPr/>
              <a:t>19/06/2015</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AD6BC9-F2C6-418B-B926-D9C7476989C4}" type="slidenum">
              <a:rPr lang="pt-BR" smtClean="0"/>
              <a:pPr/>
              <a:t>‹nº›</a:t>
            </a:fld>
            <a:endParaRPr lang="pt-BR"/>
          </a:p>
        </p:txBody>
      </p:sp>
    </p:spTree>
    <p:extLst>
      <p:ext uri="{BB962C8B-B14F-4D97-AF65-F5344CB8AC3E}">
        <p14:creationId xmlns:p14="http://schemas.microsoft.com/office/powerpoint/2010/main" val="4011211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85000" lnSpcReduction="20000"/>
          </a:bodyPr>
          <a:lstStyle/>
          <a:p>
            <a:r>
              <a:rPr lang="pt-BR" sz="1200" b="0" i="0" kern="1200" dirty="0" smtClean="0">
                <a:solidFill>
                  <a:schemeClr val="tx1"/>
                </a:solidFill>
                <a:latin typeface="+mn-lt"/>
                <a:ea typeface="+mn-ea"/>
                <a:cs typeface="+mn-cs"/>
              </a:rPr>
              <a:t>Os </a:t>
            </a:r>
            <a:r>
              <a:rPr lang="pt-BR" sz="1200" b="1" i="0" kern="1200" dirty="0" smtClean="0">
                <a:solidFill>
                  <a:schemeClr val="tx1"/>
                </a:solidFill>
                <a:latin typeface="+mn-lt"/>
                <a:ea typeface="+mn-ea"/>
                <a:cs typeface="+mn-cs"/>
              </a:rPr>
              <a:t>liquens</a:t>
            </a:r>
            <a:r>
              <a:rPr lang="pt-BR" sz="1200" b="0" i="0" kern="1200" dirty="0" smtClean="0">
                <a:solidFill>
                  <a:schemeClr val="tx1"/>
                </a:solidFill>
                <a:latin typeface="+mn-lt"/>
                <a:ea typeface="+mn-ea"/>
                <a:cs typeface="+mn-cs"/>
              </a:rPr>
              <a:t> são associações simbióticas de mutualismo entre fungos e algas. Os fungos que formam liquens são, em sua grande maioria, ascomicetos (98%), sendo o restante, basidiomicetos. As algas envolvidas nesta associação são as clorofíceas e cianobactérias. Os fungos desta associação recebem o nome de </a:t>
            </a:r>
            <a:r>
              <a:rPr lang="pt-BR" sz="1200" b="1" i="0" kern="1200" dirty="0" smtClean="0">
                <a:solidFill>
                  <a:schemeClr val="tx1"/>
                </a:solidFill>
                <a:latin typeface="+mn-lt"/>
                <a:ea typeface="+mn-ea"/>
                <a:cs typeface="+mn-cs"/>
              </a:rPr>
              <a:t>micobionte</a:t>
            </a:r>
            <a:r>
              <a:rPr lang="pt-BR" sz="1200" b="0" i="0" kern="1200" dirty="0" smtClean="0">
                <a:solidFill>
                  <a:schemeClr val="tx1"/>
                </a:solidFill>
                <a:latin typeface="+mn-lt"/>
                <a:ea typeface="+mn-ea"/>
                <a:cs typeface="+mn-cs"/>
              </a:rPr>
              <a:t> e a alga, </a:t>
            </a:r>
            <a:r>
              <a:rPr lang="pt-BR" sz="1200" b="1" i="0" kern="1200" dirty="0" smtClean="0">
                <a:solidFill>
                  <a:schemeClr val="tx1"/>
                </a:solidFill>
                <a:latin typeface="+mn-lt"/>
                <a:ea typeface="+mn-ea"/>
                <a:cs typeface="+mn-cs"/>
              </a:rPr>
              <a:t>fotobionte</a:t>
            </a:r>
            <a:r>
              <a:rPr lang="pt-BR" sz="1200" b="0" i="0" kern="1200" dirty="0" smtClean="0">
                <a:solidFill>
                  <a:schemeClr val="tx1"/>
                </a:solidFill>
                <a:latin typeface="+mn-lt"/>
                <a:ea typeface="+mn-ea"/>
                <a:cs typeface="+mn-cs"/>
              </a:rPr>
              <a:t>, pois é o organismo fotossintetizante da associação.</a:t>
            </a:r>
            <a:r>
              <a:rPr lang="pt-BR" dirty="0" smtClean="0"/>
              <a:t/>
            </a:r>
            <a:br>
              <a:rPr lang="pt-BR" dirty="0" smtClean="0"/>
            </a:br>
            <a:r>
              <a:rPr lang="pt-BR" dirty="0" smtClean="0"/>
              <a:t/>
            </a:r>
            <a:br>
              <a:rPr lang="pt-BR" dirty="0" smtClean="0"/>
            </a:br>
            <a:r>
              <a:rPr lang="pt-BR" sz="1200" b="0" i="0" kern="1200" dirty="0" smtClean="0">
                <a:solidFill>
                  <a:schemeClr val="tx1"/>
                </a:solidFill>
                <a:latin typeface="+mn-lt"/>
                <a:ea typeface="+mn-ea"/>
                <a:cs typeface="+mn-cs"/>
              </a:rPr>
              <a:t>A natureza dupla do líquen é facilmente demonstrada através do cultivo separado de seus componentes. Na associação, os fungos tomam formas diferentes daquelas que tinha quando isolados, grande parte do corpo do </a:t>
            </a:r>
            <a:r>
              <a:rPr lang="pt-BR" sz="1200" b="0" i="0" kern="1200" dirty="0" err="1" smtClean="0">
                <a:solidFill>
                  <a:schemeClr val="tx1"/>
                </a:solidFill>
                <a:latin typeface="+mn-lt"/>
                <a:ea typeface="+mn-ea"/>
                <a:cs typeface="+mn-cs"/>
              </a:rPr>
              <a:t>liquen</a:t>
            </a:r>
            <a:r>
              <a:rPr lang="pt-BR" sz="1200" b="0" i="0" kern="1200" dirty="0" smtClean="0">
                <a:solidFill>
                  <a:schemeClr val="tx1"/>
                </a:solidFill>
                <a:latin typeface="+mn-lt"/>
                <a:ea typeface="+mn-ea"/>
                <a:cs typeface="+mn-cs"/>
              </a:rPr>
              <a:t> é formado pelo fungo.</a:t>
            </a:r>
          </a:p>
          <a:p>
            <a:r>
              <a:rPr lang="pt-BR" sz="1200" b="1" i="0" kern="1200" dirty="0" smtClean="0">
                <a:solidFill>
                  <a:schemeClr val="tx1"/>
                </a:solidFill>
                <a:latin typeface="+mn-lt"/>
                <a:ea typeface="+mn-ea"/>
                <a:cs typeface="+mn-cs"/>
              </a:rPr>
              <a:t>Habitat</a:t>
            </a:r>
            <a:endParaRPr lang="pt-BR" sz="1200" b="0" i="0" kern="1200" dirty="0" smtClean="0">
              <a:solidFill>
                <a:schemeClr val="tx1"/>
              </a:solidFill>
              <a:latin typeface="+mn-lt"/>
              <a:ea typeface="+mn-ea"/>
              <a:cs typeface="+mn-cs"/>
            </a:endParaRPr>
          </a:p>
          <a:p>
            <a:r>
              <a:rPr lang="pt-BR" sz="1200" b="0" i="0" kern="1200" dirty="0" smtClean="0">
                <a:solidFill>
                  <a:schemeClr val="tx1"/>
                </a:solidFill>
                <a:latin typeface="+mn-lt"/>
                <a:ea typeface="+mn-ea"/>
                <a:cs typeface="+mn-cs"/>
              </a:rPr>
              <a:t>Os líquens possuem ampla distribuição e habitam as mais diferentes regiões. Normalmente os liquens </a:t>
            </a:r>
            <a:r>
              <a:rPr lang="pt-BR" sz="1200" b="0" i="0" kern="1200" dirty="0" err="1" smtClean="0">
                <a:solidFill>
                  <a:schemeClr val="tx1"/>
                </a:solidFill>
                <a:latin typeface="+mn-lt"/>
                <a:ea typeface="+mn-ea"/>
                <a:cs typeface="+mn-cs"/>
              </a:rPr>
              <a:t>são</a:t>
            </a:r>
            <a:r>
              <a:rPr lang="pt-BR" sz="1200" b="1" i="0" kern="1200" dirty="0" err="1" smtClean="0">
                <a:solidFill>
                  <a:schemeClr val="tx1"/>
                </a:solidFill>
                <a:latin typeface="+mn-lt"/>
                <a:ea typeface="+mn-ea"/>
                <a:cs typeface="+mn-cs"/>
              </a:rPr>
              <a:t>organismos</a:t>
            </a:r>
            <a:r>
              <a:rPr lang="pt-BR" sz="1200" b="1" i="0" kern="1200" dirty="0" smtClean="0">
                <a:solidFill>
                  <a:schemeClr val="tx1"/>
                </a:solidFill>
                <a:latin typeface="+mn-lt"/>
                <a:ea typeface="+mn-ea"/>
                <a:cs typeface="+mn-cs"/>
              </a:rPr>
              <a:t> pioneiros</a:t>
            </a:r>
            <a:r>
              <a:rPr lang="pt-BR" sz="1200" b="0" i="0" kern="1200" dirty="0" smtClean="0">
                <a:solidFill>
                  <a:schemeClr val="tx1"/>
                </a:solidFill>
                <a:latin typeface="+mn-lt"/>
                <a:ea typeface="+mn-ea"/>
                <a:cs typeface="+mn-cs"/>
              </a:rPr>
              <a:t> em um local, pois sobrevivem em locais de grande estresse ecológico. Podem viver em locais como superfícies de rochas, folhas, no solo, nos troncos de árvores, picos alpinos, etc. Existem liquens que são substratos para outros liquens.</a:t>
            </a:r>
            <a:br>
              <a:rPr lang="pt-BR" sz="1200" b="0" i="0" kern="1200" dirty="0" smtClean="0">
                <a:solidFill>
                  <a:schemeClr val="tx1"/>
                </a:solidFill>
                <a:latin typeface="+mn-lt"/>
                <a:ea typeface="+mn-ea"/>
                <a:cs typeface="+mn-cs"/>
              </a:rPr>
            </a:br>
            <a:r>
              <a:rPr lang="pt-BR" sz="1200" b="0" i="0" kern="1200" dirty="0" smtClean="0">
                <a:solidFill>
                  <a:schemeClr val="tx1"/>
                </a:solidFill>
                <a:latin typeface="+mn-lt"/>
                <a:ea typeface="+mn-ea"/>
                <a:cs typeface="+mn-cs"/>
              </a:rPr>
              <a:t/>
            </a:r>
            <a:br>
              <a:rPr lang="pt-BR" sz="1200" b="0" i="0" kern="1200" dirty="0" smtClean="0">
                <a:solidFill>
                  <a:schemeClr val="tx1"/>
                </a:solidFill>
                <a:latin typeface="+mn-lt"/>
                <a:ea typeface="+mn-ea"/>
                <a:cs typeface="+mn-cs"/>
              </a:rPr>
            </a:br>
            <a:r>
              <a:rPr lang="pt-BR" sz="1200" b="0" i="0" kern="1200" dirty="0" smtClean="0">
                <a:solidFill>
                  <a:schemeClr val="tx1"/>
                </a:solidFill>
                <a:latin typeface="+mn-lt"/>
                <a:ea typeface="+mn-ea"/>
                <a:cs typeface="+mn-cs"/>
              </a:rPr>
              <a:t>A capacidade do líquen de viver em locais de alto estresse ecológico deve-se a sua alta capacidade de dessecação. Quando um líquen desseca, a fotossíntese é interrompida e ele não sofre pela alta iluminação, escassez de água ou altas temperaturas. </a:t>
            </a:r>
            <a:r>
              <a:rPr lang="pt-BR" sz="1200" b="1" i="0" kern="1200" dirty="0" smtClean="0">
                <a:solidFill>
                  <a:schemeClr val="tx1"/>
                </a:solidFill>
                <a:latin typeface="+mn-lt"/>
                <a:ea typeface="+mn-ea"/>
                <a:cs typeface="+mn-cs"/>
              </a:rPr>
              <a:t>Por conta desta baixa na taxa de fotossíntese, os liquens apresentam baixa taxa de crescimento.</a:t>
            </a:r>
            <a:endParaRPr lang="pt-BR" sz="1200" b="0" i="0" kern="1200" dirty="0" smtClean="0">
              <a:solidFill>
                <a:schemeClr val="tx1"/>
              </a:solidFill>
              <a:latin typeface="+mn-lt"/>
              <a:ea typeface="+mn-ea"/>
              <a:cs typeface="+mn-cs"/>
            </a:endParaRPr>
          </a:p>
          <a:p>
            <a:r>
              <a:rPr lang="pt-BR" sz="1200" b="0" i="0" kern="1200" dirty="0" smtClean="0">
                <a:solidFill>
                  <a:schemeClr val="tx1"/>
                </a:solidFill>
                <a:latin typeface="+mn-lt"/>
                <a:ea typeface="+mn-ea"/>
                <a:cs typeface="+mn-cs"/>
              </a:rPr>
              <a:t/>
            </a:r>
            <a:br>
              <a:rPr lang="pt-BR" sz="1200" b="0" i="0" kern="1200" dirty="0" smtClean="0">
                <a:solidFill>
                  <a:schemeClr val="tx1"/>
                </a:solidFill>
                <a:latin typeface="+mn-lt"/>
                <a:ea typeface="+mn-ea"/>
                <a:cs typeface="+mn-cs"/>
              </a:rPr>
            </a:br>
            <a:r>
              <a:rPr lang="pt-BR" sz="1200" b="1" i="0" kern="1200" dirty="0" smtClean="0">
                <a:solidFill>
                  <a:schemeClr val="tx1"/>
                </a:solidFill>
                <a:latin typeface="+mn-lt"/>
                <a:ea typeface="+mn-ea"/>
                <a:cs typeface="+mn-cs"/>
              </a:rPr>
              <a:t/>
            </a:r>
            <a:br>
              <a:rPr lang="pt-BR" sz="1200" b="1" i="0" kern="1200" dirty="0" smtClean="0">
                <a:solidFill>
                  <a:schemeClr val="tx1"/>
                </a:solidFill>
                <a:latin typeface="+mn-lt"/>
                <a:ea typeface="+mn-ea"/>
                <a:cs typeface="+mn-cs"/>
              </a:rPr>
            </a:br>
            <a:r>
              <a:rPr lang="pt-BR" sz="1200" b="1" i="0" kern="1200" dirty="0" smtClean="0">
                <a:solidFill>
                  <a:schemeClr val="tx1"/>
                </a:solidFill>
                <a:latin typeface="+mn-lt"/>
                <a:ea typeface="+mn-ea"/>
                <a:cs typeface="+mn-cs"/>
              </a:rPr>
              <a:t>Importância Econômica</a:t>
            </a:r>
            <a:endParaRPr lang="pt-BR" sz="1200" b="0" i="0" kern="1200" dirty="0" smtClean="0">
              <a:solidFill>
                <a:schemeClr val="tx1"/>
              </a:solidFill>
              <a:latin typeface="+mn-lt"/>
              <a:ea typeface="+mn-ea"/>
              <a:cs typeface="+mn-cs"/>
            </a:endParaRPr>
          </a:p>
          <a:p>
            <a:r>
              <a:rPr lang="pt-BR" sz="1200" b="0" i="0" kern="1200" dirty="0" smtClean="0">
                <a:solidFill>
                  <a:schemeClr val="tx1"/>
                </a:solidFill>
                <a:latin typeface="+mn-lt"/>
                <a:ea typeface="+mn-ea"/>
                <a:cs typeface="+mn-cs"/>
              </a:rPr>
              <a:t>Os liquens produzem </a:t>
            </a:r>
            <a:r>
              <a:rPr lang="pt-BR" sz="1200" b="1" i="0" kern="1200" dirty="0" smtClean="0">
                <a:solidFill>
                  <a:schemeClr val="tx1"/>
                </a:solidFill>
                <a:latin typeface="+mn-lt"/>
                <a:ea typeface="+mn-ea"/>
                <a:cs typeface="+mn-cs"/>
              </a:rPr>
              <a:t>ácidos que degradam rochas e ajudam na formação do solo</a:t>
            </a:r>
            <a:r>
              <a:rPr lang="pt-BR" sz="1200" b="0" i="0" kern="1200" dirty="0" smtClean="0">
                <a:solidFill>
                  <a:schemeClr val="tx1"/>
                </a:solidFill>
                <a:latin typeface="+mn-lt"/>
                <a:ea typeface="+mn-ea"/>
                <a:cs typeface="+mn-cs"/>
              </a:rPr>
              <a:t>, tornando-se organismos pioneiros em diversos ambientes. Esses ácidos também possuem ação citotóxica e antibiótica.</a:t>
            </a:r>
            <a:br>
              <a:rPr lang="pt-BR" sz="1200" b="0" i="0" kern="1200" dirty="0" smtClean="0">
                <a:solidFill>
                  <a:schemeClr val="tx1"/>
                </a:solidFill>
                <a:latin typeface="+mn-lt"/>
                <a:ea typeface="+mn-ea"/>
                <a:cs typeface="+mn-cs"/>
              </a:rPr>
            </a:br>
            <a:r>
              <a:rPr lang="pt-BR" sz="1200" b="0" i="0" kern="1200" dirty="0" smtClean="0">
                <a:solidFill>
                  <a:schemeClr val="tx1"/>
                </a:solidFill>
                <a:latin typeface="+mn-lt"/>
                <a:ea typeface="+mn-ea"/>
                <a:cs typeface="+mn-cs"/>
              </a:rPr>
              <a:t/>
            </a:r>
            <a:br>
              <a:rPr lang="pt-BR" sz="1200" b="0" i="0" kern="1200" dirty="0" smtClean="0">
                <a:solidFill>
                  <a:schemeClr val="tx1"/>
                </a:solidFill>
                <a:latin typeface="+mn-lt"/>
                <a:ea typeface="+mn-ea"/>
                <a:cs typeface="+mn-cs"/>
              </a:rPr>
            </a:br>
            <a:r>
              <a:rPr lang="pt-BR" sz="1200" b="0" i="0" kern="1200" dirty="0" smtClean="0">
                <a:solidFill>
                  <a:schemeClr val="tx1"/>
                </a:solidFill>
                <a:latin typeface="+mn-lt"/>
                <a:ea typeface="+mn-ea"/>
                <a:cs typeface="+mn-cs"/>
              </a:rPr>
              <a:t>Quando a associação é com uma cianobactéria, os liquens são fixadores de nitrogênio, sendo importantes fontes de nitrogênio para o solo.</a:t>
            </a:r>
            <a:br>
              <a:rPr lang="pt-BR" sz="1200" b="0" i="0" kern="1200" dirty="0" smtClean="0">
                <a:solidFill>
                  <a:schemeClr val="tx1"/>
                </a:solidFill>
                <a:latin typeface="+mn-lt"/>
                <a:ea typeface="+mn-ea"/>
                <a:cs typeface="+mn-cs"/>
              </a:rPr>
            </a:br>
            <a:r>
              <a:rPr lang="pt-BR" sz="1200" b="0" i="0" kern="1200" dirty="0" smtClean="0">
                <a:solidFill>
                  <a:schemeClr val="tx1"/>
                </a:solidFill>
                <a:latin typeface="+mn-lt"/>
                <a:ea typeface="+mn-ea"/>
                <a:cs typeface="+mn-cs"/>
              </a:rPr>
              <a:t/>
            </a:r>
            <a:br>
              <a:rPr lang="pt-BR" sz="1200" b="0" i="0" kern="1200" dirty="0" smtClean="0">
                <a:solidFill>
                  <a:schemeClr val="tx1"/>
                </a:solidFill>
                <a:latin typeface="+mn-lt"/>
                <a:ea typeface="+mn-ea"/>
                <a:cs typeface="+mn-cs"/>
              </a:rPr>
            </a:br>
            <a:r>
              <a:rPr lang="pt-BR" sz="1200" b="0" i="0" kern="1200" dirty="0" smtClean="0">
                <a:solidFill>
                  <a:schemeClr val="tx1"/>
                </a:solidFill>
                <a:latin typeface="+mn-lt"/>
                <a:ea typeface="+mn-ea"/>
                <a:cs typeface="+mn-cs"/>
              </a:rPr>
              <a:t>Os liquens são extremamente sensíveis à poluição, sobrevivendo de bioindicadores de poluição, podendo indicar a qualidade do ar e até quantidade de metais pesados em áreas industriais.</a:t>
            </a:r>
            <a:br>
              <a:rPr lang="pt-BR" sz="1200" b="0" i="0" kern="1200" dirty="0" smtClean="0">
                <a:solidFill>
                  <a:schemeClr val="tx1"/>
                </a:solidFill>
                <a:latin typeface="+mn-lt"/>
                <a:ea typeface="+mn-ea"/>
                <a:cs typeface="+mn-cs"/>
              </a:rPr>
            </a:br>
            <a:r>
              <a:rPr lang="pt-BR" sz="1200" b="0" i="0" kern="1200" dirty="0" smtClean="0">
                <a:solidFill>
                  <a:schemeClr val="tx1"/>
                </a:solidFill>
                <a:latin typeface="+mn-lt"/>
                <a:ea typeface="+mn-ea"/>
                <a:cs typeface="+mn-cs"/>
              </a:rPr>
              <a:t/>
            </a:r>
            <a:br>
              <a:rPr lang="pt-BR" sz="1200" b="0" i="0" kern="1200" dirty="0" smtClean="0">
                <a:solidFill>
                  <a:schemeClr val="tx1"/>
                </a:solidFill>
                <a:latin typeface="+mn-lt"/>
                <a:ea typeface="+mn-ea"/>
                <a:cs typeface="+mn-cs"/>
              </a:rPr>
            </a:br>
            <a:r>
              <a:rPr lang="pt-BR" sz="1200" b="0" i="0" kern="1200" dirty="0" smtClean="0">
                <a:solidFill>
                  <a:schemeClr val="tx1"/>
                </a:solidFill>
                <a:latin typeface="+mn-lt"/>
                <a:ea typeface="+mn-ea"/>
                <a:cs typeface="+mn-cs"/>
              </a:rPr>
              <a:t>Algumas espécies são comestíveis, servindo de alimento para muitos animais. </a:t>
            </a:r>
          </a:p>
          <a:p>
            <a:r>
              <a:rPr lang="pt-BR" sz="1200" b="0" i="0" kern="1200" dirty="0" err="1" smtClean="0">
                <a:solidFill>
                  <a:schemeClr val="tx1"/>
                </a:solidFill>
                <a:latin typeface="+mn-lt"/>
                <a:ea typeface="+mn-ea"/>
                <a:cs typeface="+mn-cs"/>
              </a:rPr>
              <a:t>Fonte:http</a:t>
            </a:r>
            <a:r>
              <a:rPr lang="pt-BR" sz="1200" b="0" i="0" kern="1200" dirty="0" smtClean="0">
                <a:solidFill>
                  <a:schemeClr val="tx1"/>
                </a:solidFill>
                <a:latin typeface="+mn-lt"/>
                <a:ea typeface="+mn-ea"/>
                <a:cs typeface="+mn-cs"/>
              </a:rPr>
              <a:t>://www.sobiologia.com.br/conteudos/Reinos/biofungos4.php</a:t>
            </a:r>
          </a:p>
          <a:p>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3</a:t>
            </a:fld>
            <a:endParaRPr lang="pt-BR"/>
          </a:p>
        </p:txBody>
      </p:sp>
    </p:spTree>
    <p:extLst>
      <p:ext uri="{BB962C8B-B14F-4D97-AF65-F5344CB8AC3E}">
        <p14:creationId xmlns:p14="http://schemas.microsoft.com/office/powerpoint/2010/main" val="2635187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sz="1200" kern="1200" dirty="0" smtClean="0">
                <a:solidFill>
                  <a:schemeClr val="tx1"/>
                </a:solidFill>
                <a:effectLst/>
                <a:latin typeface="+mn-lt"/>
                <a:ea typeface="+mn-ea"/>
                <a:cs typeface="+mn-cs"/>
              </a:rPr>
              <a:t>Na célula eucariótica ou célula nucleada existe uma região entre a membrana plasmática e o núcleo, chamada </a:t>
            </a:r>
            <a:r>
              <a:rPr lang="pt-BR" sz="1200" b="1" kern="1200" dirty="0" smtClean="0">
                <a:solidFill>
                  <a:schemeClr val="tx1"/>
                </a:solidFill>
                <a:effectLst/>
                <a:latin typeface="+mn-lt"/>
                <a:ea typeface="+mn-ea"/>
                <a:cs typeface="+mn-cs"/>
              </a:rPr>
              <a:t>citoplasma</a:t>
            </a:r>
            <a:r>
              <a:rPr lang="pt-BR" sz="1200" kern="1200" dirty="0" smtClean="0">
                <a:solidFill>
                  <a:schemeClr val="tx1"/>
                </a:solidFill>
                <a:effectLst/>
                <a:latin typeface="+mn-lt"/>
                <a:ea typeface="+mn-ea"/>
                <a:cs typeface="+mn-cs"/>
              </a:rPr>
              <a:t>. No citoplasma há um material gelatinoso, o </a:t>
            </a:r>
            <a:r>
              <a:rPr lang="pt-BR" sz="1200" b="1" kern="1200" dirty="0" err="1" smtClean="0">
                <a:solidFill>
                  <a:schemeClr val="tx1"/>
                </a:solidFill>
                <a:effectLst/>
                <a:latin typeface="+mn-lt"/>
                <a:ea typeface="+mn-ea"/>
                <a:cs typeface="+mn-cs"/>
              </a:rPr>
              <a:t>citosol</a:t>
            </a:r>
            <a:r>
              <a:rPr lang="pt-BR" sz="1200" kern="1200" dirty="0" smtClean="0">
                <a:solidFill>
                  <a:schemeClr val="tx1"/>
                </a:solidFill>
                <a:effectLst/>
                <a:latin typeface="+mn-lt"/>
                <a:ea typeface="+mn-ea"/>
                <a:cs typeface="+mn-cs"/>
              </a:rPr>
              <a:t> (também chamado hialoplasma ou matriz do citoplasma) onde ocorrem diversas reações químicas do metabolismo e onde estão mergulhadas várias </a:t>
            </a:r>
            <a:r>
              <a:rPr lang="pt-BR" sz="1200" b="1" kern="1200" dirty="0" smtClean="0">
                <a:solidFill>
                  <a:schemeClr val="tx1"/>
                </a:solidFill>
                <a:effectLst/>
                <a:latin typeface="+mn-lt"/>
                <a:ea typeface="+mn-ea"/>
                <a:cs typeface="+mn-cs"/>
              </a:rPr>
              <a:t>organelas, </a:t>
            </a:r>
            <a:r>
              <a:rPr lang="pt-BR" sz="1200" kern="1200" dirty="0" smtClean="0">
                <a:solidFill>
                  <a:schemeClr val="tx1"/>
                </a:solidFill>
                <a:effectLst/>
                <a:latin typeface="+mn-lt"/>
                <a:ea typeface="+mn-ea"/>
                <a:cs typeface="+mn-cs"/>
              </a:rPr>
              <a:t>como: retículo endoplasmático liso e rugoso, ribossomos, sistema </a:t>
            </a:r>
            <a:r>
              <a:rPr lang="pt-BR" sz="1200" kern="1200" dirty="0" err="1" smtClean="0">
                <a:solidFill>
                  <a:schemeClr val="tx1"/>
                </a:solidFill>
                <a:effectLst/>
                <a:latin typeface="+mn-lt"/>
                <a:ea typeface="+mn-ea"/>
                <a:cs typeface="+mn-cs"/>
              </a:rPr>
              <a:t>golgiense</a:t>
            </a:r>
            <a:r>
              <a:rPr lang="pt-BR" sz="1200" kern="1200" dirty="0" smtClean="0">
                <a:solidFill>
                  <a:schemeClr val="tx1"/>
                </a:solidFill>
                <a:effectLst/>
                <a:latin typeface="+mn-lt"/>
                <a:ea typeface="+mn-ea"/>
                <a:cs typeface="+mn-cs"/>
              </a:rPr>
              <a:t>, lisossomos, </a:t>
            </a:r>
            <a:r>
              <a:rPr lang="pt-BR" sz="1200" kern="1200" dirty="0" err="1" smtClean="0">
                <a:solidFill>
                  <a:schemeClr val="tx1"/>
                </a:solidFill>
                <a:effectLst/>
                <a:latin typeface="+mn-lt"/>
                <a:ea typeface="+mn-ea"/>
                <a:cs typeface="+mn-cs"/>
              </a:rPr>
              <a:t>peroxissomos</a:t>
            </a:r>
            <a:r>
              <a:rPr lang="pt-BR" sz="1200" kern="1200" dirty="0" smtClean="0">
                <a:solidFill>
                  <a:schemeClr val="tx1"/>
                </a:solidFill>
                <a:effectLst/>
                <a:latin typeface="+mn-lt"/>
                <a:ea typeface="+mn-ea"/>
                <a:cs typeface="+mn-cs"/>
              </a:rPr>
              <a:t>, vacúolo, centríolos, cílios, flagelos, mitocôndria e cloroplasto (um dos tipos de plastídios). Cada organela tem uma ou mais função biológica. </a:t>
            </a:r>
          </a:p>
          <a:p>
            <a:r>
              <a:rPr lang="pt-BR" sz="1200" kern="1200" dirty="0" smtClean="0">
                <a:solidFill>
                  <a:schemeClr val="tx1"/>
                </a:solidFill>
                <a:effectLst/>
                <a:latin typeface="+mn-lt"/>
                <a:ea typeface="+mn-ea"/>
                <a:cs typeface="+mn-cs"/>
              </a:rPr>
              <a:t>Os </a:t>
            </a:r>
            <a:r>
              <a:rPr lang="pt-BR" sz="1200" b="1" kern="1200" dirty="0" smtClean="0">
                <a:solidFill>
                  <a:schemeClr val="tx1"/>
                </a:solidFill>
                <a:effectLst/>
                <a:latin typeface="+mn-lt"/>
                <a:ea typeface="+mn-ea"/>
                <a:cs typeface="+mn-cs"/>
              </a:rPr>
              <a:t>componentes do núcleo</a:t>
            </a:r>
            <a:r>
              <a:rPr lang="pt-BR" sz="1200" kern="1200" dirty="0" smtClean="0">
                <a:solidFill>
                  <a:schemeClr val="tx1"/>
                </a:solidFill>
                <a:effectLst/>
                <a:latin typeface="+mn-lt"/>
                <a:ea typeface="+mn-ea"/>
                <a:cs typeface="+mn-cs"/>
              </a:rPr>
              <a:t> são a </a:t>
            </a:r>
            <a:r>
              <a:rPr lang="pt-BR" sz="1200" b="1" kern="1200" dirty="0" smtClean="0">
                <a:solidFill>
                  <a:schemeClr val="tx1"/>
                </a:solidFill>
                <a:effectLst/>
                <a:latin typeface="+mn-lt"/>
                <a:ea typeface="+mn-ea"/>
                <a:cs typeface="+mn-cs"/>
              </a:rPr>
              <a:t>cromatina</a:t>
            </a:r>
            <a:r>
              <a:rPr lang="pt-BR" sz="1200" kern="1200" dirty="0" smtClean="0">
                <a:solidFill>
                  <a:schemeClr val="tx1"/>
                </a:solidFill>
                <a:effectLst/>
                <a:latin typeface="+mn-lt"/>
                <a:ea typeface="+mn-ea"/>
                <a:cs typeface="+mn-cs"/>
              </a:rPr>
              <a:t> (material genético = associação das moléculas de DNA com proteínas), os </a:t>
            </a:r>
            <a:r>
              <a:rPr lang="pt-BR" sz="1200" b="1" kern="1200" dirty="0" smtClean="0">
                <a:solidFill>
                  <a:schemeClr val="tx1"/>
                </a:solidFill>
                <a:effectLst/>
                <a:latin typeface="+mn-lt"/>
                <a:ea typeface="+mn-ea"/>
                <a:cs typeface="+mn-cs"/>
              </a:rPr>
              <a:t>nucléolos</a:t>
            </a:r>
            <a:r>
              <a:rPr lang="pt-BR" sz="1200" kern="1200" dirty="0" smtClean="0">
                <a:solidFill>
                  <a:schemeClr val="tx1"/>
                </a:solidFill>
                <a:effectLst/>
                <a:latin typeface="+mn-lt"/>
                <a:ea typeface="+mn-ea"/>
                <a:cs typeface="+mn-cs"/>
              </a:rPr>
              <a:t> e o </a:t>
            </a:r>
            <a:r>
              <a:rPr lang="pt-BR" sz="1200" b="1" kern="1200" dirty="0" smtClean="0">
                <a:solidFill>
                  <a:schemeClr val="tx1"/>
                </a:solidFill>
                <a:effectLst/>
                <a:latin typeface="+mn-lt"/>
                <a:ea typeface="+mn-ea"/>
                <a:cs typeface="+mn-cs"/>
              </a:rPr>
              <a:t>nucleoplasma</a:t>
            </a:r>
            <a:r>
              <a:rPr lang="pt-BR" sz="1200" kern="1200" dirty="0" smtClean="0">
                <a:solidFill>
                  <a:schemeClr val="tx1"/>
                </a:solidFill>
                <a:effectLst/>
                <a:latin typeface="+mn-lt"/>
                <a:ea typeface="+mn-ea"/>
                <a:cs typeface="+mn-cs"/>
              </a:rPr>
              <a:t>, todos envolvidos pelo envelope nuclear ou </a:t>
            </a:r>
            <a:r>
              <a:rPr lang="pt-BR" sz="1200" b="1" kern="1200" dirty="0" err="1" smtClean="0">
                <a:solidFill>
                  <a:schemeClr val="tx1"/>
                </a:solidFill>
                <a:effectLst/>
                <a:latin typeface="+mn-lt"/>
                <a:ea typeface="+mn-ea"/>
                <a:cs typeface="+mn-cs"/>
              </a:rPr>
              <a:t>carioteca</a:t>
            </a:r>
            <a:r>
              <a:rPr lang="pt-BR" sz="1200" kern="1200" dirty="0" smtClean="0">
                <a:solidFill>
                  <a:schemeClr val="tx1"/>
                </a:solidFill>
                <a:effectLst/>
                <a:latin typeface="+mn-lt"/>
                <a:ea typeface="+mn-ea"/>
                <a:cs typeface="+mn-cs"/>
              </a:rPr>
              <a:t>. O DNA (ácido desoxirribonucleico) é o material genético dos organismos. O </a:t>
            </a:r>
            <a:r>
              <a:rPr lang="pt-BR" sz="1200" b="1" kern="1200" dirty="0" smtClean="0">
                <a:solidFill>
                  <a:schemeClr val="tx1"/>
                </a:solidFill>
                <a:effectLst/>
                <a:latin typeface="+mn-lt"/>
                <a:ea typeface="+mn-ea"/>
                <a:cs typeface="+mn-cs"/>
              </a:rPr>
              <a:t>DNA</a:t>
            </a:r>
            <a:r>
              <a:rPr lang="pt-BR" sz="1200" kern="1200" dirty="0" smtClean="0">
                <a:solidFill>
                  <a:schemeClr val="tx1"/>
                </a:solidFill>
                <a:effectLst/>
                <a:latin typeface="+mn-lt"/>
                <a:ea typeface="+mn-ea"/>
                <a:cs typeface="+mn-cs"/>
              </a:rPr>
              <a:t> e o </a:t>
            </a:r>
            <a:r>
              <a:rPr lang="pt-BR" sz="1200" b="1" kern="1200" dirty="0" smtClean="0">
                <a:solidFill>
                  <a:schemeClr val="tx1"/>
                </a:solidFill>
                <a:effectLst/>
                <a:latin typeface="+mn-lt"/>
                <a:ea typeface="+mn-ea"/>
                <a:cs typeface="+mn-cs"/>
              </a:rPr>
              <a:t>RNA</a:t>
            </a:r>
            <a:r>
              <a:rPr lang="pt-BR" sz="1200" kern="1200" dirty="0" smtClean="0">
                <a:solidFill>
                  <a:schemeClr val="tx1"/>
                </a:solidFill>
                <a:effectLst/>
                <a:latin typeface="+mn-lt"/>
                <a:ea typeface="+mn-ea"/>
                <a:cs typeface="+mn-cs"/>
              </a:rPr>
              <a:t> são ácidos nucleicos, que em conjunto controlam a atividade da célula por meio da </a:t>
            </a:r>
            <a:r>
              <a:rPr lang="pt-BR" sz="1200" b="1" kern="1200" dirty="0" smtClean="0">
                <a:solidFill>
                  <a:schemeClr val="tx1"/>
                </a:solidFill>
                <a:effectLst/>
                <a:latin typeface="+mn-lt"/>
                <a:ea typeface="+mn-ea"/>
                <a:cs typeface="+mn-cs"/>
              </a:rPr>
              <a:t>síntese de proteínas</a:t>
            </a:r>
            <a:r>
              <a:rPr lang="pt-BR" sz="1200" kern="1200" dirty="0" smtClean="0">
                <a:solidFill>
                  <a:schemeClr val="tx1"/>
                </a:solidFill>
                <a:effectLst/>
                <a:latin typeface="+mn-lt"/>
                <a:ea typeface="+mn-ea"/>
                <a:cs typeface="+mn-cs"/>
              </a:rPr>
              <a:t>. O </a:t>
            </a:r>
            <a:r>
              <a:rPr lang="pt-BR" sz="1200" b="1" kern="1200" dirty="0" smtClean="0">
                <a:solidFill>
                  <a:schemeClr val="tx1"/>
                </a:solidFill>
                <a:effectLst/>
                <a:latin typeface="+mn-lt"/>
                <a:ea typeface="+mn-ea"/>
                <a:cs typeface="+mn-cs"/>
              </a:rPr>
              <a:t>DNA bacteriano</a:t>
            </a:r>
            <a:r>
              <a:rPr lang="pt-BR" sz="1200" kern="1200" dirty="0" smtClean="0">
                <a:solidFill>
                  <a:schemeClr val="tx1"/>
                </a:solidFill>
                <a:effectLst/>
                <a:latin typeface="+mn-lt"/>
                <a:ea typeface="+mn-ea"/>
                <a:cs typeface="+mn-cs"/>
              </a:rPr>
              <a:t> é circular, diferente do DNA dos eucariontes. </a:t>
            </a:r>
          </a:p>
          <a:p>
            <a:r>
              <a:rPr lang="pt-BR" sz="1200" b="1" kern="1200" dirty="0" smtClean="0">
                <a:solidFill>
                  <a:schemeClr val="tx1"/>
                </a:solidFill>
                <a:effectLst/>
                <a:latin typeface="+mn-lt"/>
                <a:ea typeface="+mn-ea"/>
                <a:cs typeface="+mn-cs"/>
              </a:rPr>
              <a:t>Gene</a:t>
            </a:r>
            <a:r>
              <a:rPr lang="pt-BR" sz="1200" kern="1200" dirty="0" smtClean="0">
                <a:solidFill>
                  <a:schemeClr val="tx1"/>
                </a:solidFill>
                <a:effectLst/>
                <a:latin typeface="+mn-lt"/>
                <a:ea typeface="+mn-ea"/>
                <a:cs typeface="+mn-cs"/>
              </a:rPr>
              <a:t> é um pedaço de DNA com uma informação sobre uma característica do organismo, seja ela morfológica ou do metabolismo. </a:t>
            </a:r>
            <a:r>
              <a:rPr lang="pt-BR" sz="1200" b="1" kern="1200" dirty="0" smtClean="0">
                <a:solidFill>
                  <a:schemeClr val="tx1"/>
                </a:solidFill>
                <a:effectLst/>
                <a:latin typeface="+mn-lt"/>
                <a:ea typeface="+mn-ea"/>
                <a:cs typeface="+mn-cs"/>
              </a:rPr>
              <a:t>Cromossomo</a:t>
            </a:r>
            <a:r>
              <a:rPr lang="pt-BR" sz="1200" kern="1200" dirty="0" smtClean="0">
                <a:solidFill>
                  <a:schemeClr val="tx1"/>
                </a:solidFill>
                <a:effectLst/>
                <a:latin typeface="+mn-lt"/>
                <a:ea typeface="+mn-ea"/>
                <a:cs typeface="+mn-cs"/>
              </a:rPr>
              <a:t> é o filamento que contém o material genético da célula, ou seja, é a fita de DNA. </a:t>
            </a:r>
            <a:r>
              <a:rPr lang="pt-BR" sz="1200" b="1" kern="1200" dirty="0" smtClean="0">
                <a:solidFill>
                  <a:schemeClr val="tx1"/>
                </a:solidFill>
                <a:effectLst/>
                <a:latin typeface="+mn-lt"/>
                <a:ea typeface="+mn-ea"/>
                <a:cs typeface="+mn-cs"/>
              </a:rPr>
              <a:t>Cromossomos homólogos</a:t>
            </a:r>
            <a:r>
              <a:rPr lang="pt-BR" sz="1200" kern="1200" dirty="0" smtClean="0">
                <a:solidFill>
                  <a:schemeClr val="tx1"/>
                </a:solidFill>
                <a:effectLst/>
                <a:latin typeface="+mn-lt"/>
                <a:ea typeface="+mn-ea"/>
                <a:cs typeface="+mn-cs"/>
              </a:rPr>
              <a:t> são os cromossomos que </a:t>
            </a:r>
            <a:r>
              <a:rPr lang="pt-BR" sz="1200" b="1" kern="1200" dirty="0" smtClean="0">
                <a:solidFill>
                  <a:schemeClr val="tx1"/>
                </a:solidFill>
                <a:effectLst/>
                <a:latin typeface="+mn-lt"/>
                <a:ea typeface="+mn-ea"/>
                <a:cs typeface="+mn-cs"/>
              </a:rPr>
              <a:t>ocorrem aos pares</a:t>
            </a:r>
            <a:r>
              <a:rPr lang="pt-BR" sz="1200" kern="1200" dirty="0" smtClean="0">
                <a:solidFill>
                  <a:schemeClr val="tx1"/>
                </a:solidFill>
                <a:effectLst/>
                <a:latin typeface="+mn-lt"/>
                <a:ea typeface="+mn-ea"/>
                <a:cs typeface="+mn-cs"/>
              </a:rPr>
              <a:t>, com forma e tamanho </a:t>
            </a:r>
            <a:r>
              <a:rPr lang="pt-BR" sz="1200" b="1" kern="1200" dirty="0" smtClean="0">
                <a:solidFill>
                  <a:schemeClr val="tx1"/>
                </a:solidFill>
                <a:effectLst/>
                <a:latin typeface="+mn-lt"/>
                <a:ea typeface="+mn-ea"/>
                <a:cs typeface="+mn-cs"/>
              </a:rPr>
              <a:t>semelhantes</a:t>
            </a:r>
            <a:r>
              <a:rPr lang="pt-BR" sz="1200" kern="1200" dirty="0" smtClean="0">
                <a:solidFill>
                  <a:schemeClr val="tx1"/>
                </a:solidFill>
                <a:effectLst/>
                <a:latin typeface="+mn-lt"/>
                <a:ea typeface="+mn-ea"/>
                <a:cs typeface="+mn-cs"/>
              </a:rPr>
              <a:t> e com os mesmos lócus gênicos. </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46</a:t>
            </a:fld>
            <a:endParaRPr lang="pt-BR"/>
          </a:p>
        </p:txBody>
      </p:sp>
    </p:spTree>
    <p:extLst>
      <p:ext uri="{BB962C8B-B14F-4D97-AF65-F5344CB8AC3E}">
        <p14:creationId xmlns:p14="http://schemas.microsoft.com/office/powerpoint/2010/main" val="895142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200" kern="1200" dirty="0" smtClean="0">
                <a:solidFill>
                  <a:schemeClr val="tx1"/>
                </a:solidFill>
                <a:effectLst/>
                <a:latin typeface="+mn-lt"/>
                <a:ea typeface="+mn-ea"/>
                <a:cs typeface="+mn-cs"/>
              </a:rPr>
              <a:t>As </a:t>
            </a:r>
            <a:r>
              <a:rPr lang="pt-BR" sz="1200" b="1" kern="1200" dirty="0" smtClean="0">
                <a:solidFill>
                  <a:schemeClr val="tx1"/>
                </a:solidFill>
                <a:effectLst/>
                <a:latin typeface="+mn-lt"/>
                <a:ea typeface="+mn-ea"/>
                <a:cs typeface="+mn-cs"/>
              </a:rPr>
              <a:t>mitocôndrias</a:t>
            </a:r>
            <a:r>
              <a:rPr lang="pt-BR" sz="1200" kern="1200" dirty="0" smtClean="0">
                <a:solidFill>
                  <a:schemeClr val="tx1"/>
                </a:solidFill>
                <a:effectLst/>
                <a:latin typeface="+mn-lt"/>
                <a:ea typeface="+mn-ea"/>
                <a:cs typeface="+mn-cs"/>
              </a:rPr>
              <a:t> participam da </a:t>
            </a:r>
            <a:r>
              <a:rPr lang="pt-BR" sz="1200" b="1" kern="1200" dirty="0" smtClean="0">
                <a:solidFill>
                  <a:schemeClr val="tx1"/>
                </a:solidFill>
                <a:effectLst/>
                <a:latin typeface="+mn-lt"/>
                <a:ea typeface="+mn-ea"/>
                <a:cs typeface="+mn-cs"/>
              </a:rPr>
              <a:t>respiração celular</a:t>
            </a:r>
            <a:r>
              <a:rPr lang="pt-BR" sz="1200" kern="1200" dirty="0" smtClean="0">
                <a:solidFill>
                  <a:schemeClr val="tx1"/>
                </a:solidFill>
                <a:effectLst/>
                <a:latin typeface="+mn-lt"/>
                <a:ea typeface="+mn-ea"/>
                <a:cs typeface="+mn-cs"/>
              </a:rPr>
              <a:t>, processo pelo qual a célula obtém energia para realizar suas funções vitais. </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50</a:t>
            </a:fld>
            <a:endParaRPr lang="pt-BR"/>
          </a:p>
        </p:txBody>
      </p:sp>
    </p:spTree>
    <p:extLst>
      <p:ext uri="{BB962C8B-B14F-4D97-AF65-F5344CB8AC3E}">
        <p14:creationId xmlns:p14="http://schemas.microsoft.com/office/powerpoint/2010/main" val="29629359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200" kern="1200" dirty="0" smtClean="0">
                <a:solidFill>
                  <a:schemeClr val="tx1"/>
                </a:solidFill>
                <a:effectLst/>
                <a:latin typeface="+mn-lt"/>
                <a:ea typeface="+mn-ea"/>
                <a:cs typeface="+mn-cs"/>
              </a:rPr>
              <a:t>No </a:t>
            </a:r>
            <a:r>
              <a:rPr lang="pt-BR" sz="1200" b="1" kern="1200" dirty="0" smtClean="0">
                <a:solidFill>
                  <a:schemeClr val="tx1"/>
                </a:solidFill>
                <a:effectLst/>
                <a:latin typeface="+mn-lt"/>
                <a:ea typeface="+mn-ea"/>
                <a:cs typeface="+mn-cs"/>
              </a:rPr>
              <a:t>cloroplasto</a:t>
            </a:r>
            <a:r>
              <a:rPr lang="pt-BR" sz="1200" kern="1200" dirty="0" smtClean="0">
                <a:solidFill>
                  <a:schemeClr val="tx1"/>
                </a:solidFill>
                <a:effectLst/>
                <a:latin typeface="+mn-lt"/>
                <a:ea typeface="+mn-ea"/>
                <a:cs typeface="+mn-cs"/>
              </a:rPr>
              <a:t> acontece a </a:t>
            </a:r>
            <a:r>
              <a:rPr lang="pt-BR" sz="1200" b="1" kern="1200" dirty="0" smtClean="0">
                <a:solidFill>
                  <a:schemeClr val="tx1"/>
                </a:solidFill>
                <a:effectLst/>
                <a:latin typeface="+mn-lt"/>
                <a:ea typeface="+mn-ea"/>
                <a:cs typeface="+mn-cs"/>
              </a:rPr>
              <a:t>fotossíntese</a:t>
            </a:r>
            <a:r>
              <a:rPr lang="pt-BR" sz="1200" kern="1200" dirty="0" smtClean="0">
                <a:solidFill>
                  <a:schemeClr val="tx1"/>
                </a:solidFill>
                <a:effectLst/>
                <a:latin typeface="+mn-lt"/>
                <a:ea typeface="+mn-ea"/>
                <a:cs typeface="+mn-cs"/>
              </a:rPr>
              <a:t>, processo pelo qual a célula produz seu alimento, a glicose. Os </a:t>
            </a:r>
            <a:r>
              <a:rPr lang="pt-BR" sz="1200" b="1" kern="1200" dirty="0" smtClean="0">
                <a:solidFill>
                  <a:schemeClr val="tx1"/>
                </a:solidFill>
                <a:effectLst/>
                <a:latin typeface="+mn-lt"/>
                <a:ea typeface="+mn-ea"/>
                <a:cs typeface="+mn-cs"/>
              </a:rPr>
              <a:t>plastídios ou </a:t>
            </a:r>
            <a:r>
              <a:rPr lang="pt-BR" sz="1200" b="1" kern="1200" dirty="0" err="1" smtClean="0">
                <a:solidFill>
                  <a:schemeClr val="tx1"/>
                </a:solidFill>
                <a:effectLst/>
                <a:latin typeface="+mn-lt"/>
                <a:ea typeface="+mn-ea"/>
                <a:cs typeface="+mn-cs"/>
              </a:rPr>
              <a:t>plastos</a:t>
            </a:r>
            <a:r>
              <a:rPr lang="pt-BR" sz="1200" kern="1200" dirty="0" smtClean="0">
                <a:solidFill>
                  <a:schemeClr val="tx1"/>
                </a:solidFill>
                <a:effectLst/>
                <a:latin typeface="+mn-lt"/>
                <a:ea typeface="+mn-ea"/>
                <a:cs typeface="+mn-cs"/>
              </a:rPr>
              <a:t> são organelas celulares encontradas apenas em células eucarióticas vegetais que apresentam funções de </a:t>
            </a:r>
            <a:r>
              <a:rPr lang="pt-BR" sz="1200" b="1" kern="1200" dirty="0" smtClean="0">
                <a:solidFill>
                  <a:schemeClr val="tx1"/>
                </a:solidFill>
                <a:effectLst/>
                <a:latin typeface="+mn-lt"/>
                <a:ea typeface="+mn-ea"/>
                <a:cs typeface="+mn-cs"/>
              </a:rPr>
              <a:t>fotossíntese, síntese de aminoácidos e ácidos graxos, além de armazenamento</a:t>
            </a:r>
            <a:r>
              <a:rPr lang="pt-BR" sz="1200" kern="1200" dirty="0" smtClean="0">
                <a:solidFill>
                  <a:schemeClr val="tx1"/>
                </a:solidFill>
                <a:effectLst/>
                <a:latin typeface="+mn-lt"/>
                <a:ea typeface="+mn-ea"/>
                <a:cs typeface="+mn-cs"/>
              </a:rPr>
              <a:t>. Os plastídios são classificados de acordo com o pigmento que possuem, sendo chamados de </a:t>
            </a:r>
            <a:r>
              <a:rPr lang="pt-BR" sz="1200" b="1" kern="1200" dirty="0" smtClean="0">
                <a:solidFill>
                  <a:schemeClr val="tx1"/>
                </a:solidFill>
                <a:effectLst/>
                <a:latin typeface="+mn-lt"/>
                <a:ea typeface="+mn-ea"/>
                <a:cs typeface="+mn-cs"/>
              </a:rPr>
              <a:t>cloroplastos</a:t>
            </a:r>
            <a:r>
              <a:rPr lang="pt-BR" sz="1200" kern="1200" dirty="0" smtClean="0">
                <a:solidFill>
                  <a:schemeClr val="tx1"/>
                </a:solidFill>
                <a:effectLst/>
                <a:latin typeface="+mn-lt"/>
                <a:ea typeface="+mn-ea"/>
                <a:cs typeface="+mn-cs"/>
              </a:rPr>
              <a:t>, </a:t>
            </a:r>
            <a:r>
              <a:rPr lang="pt-BR" sz="1200" b="1" kern="1200" dirty="0" err="1" smtClean="0">
                <a:solidFill>
                  <a:schemeClr val="tx1"/>
                </a:solidFill>
                <a:effectLst/>
                <a:latin typeface="+mn-lt"/>
                <a:ea typeface="+mn-ea"/>
                <a:cs typeface="+mn-cs"/>
              </a:rPr>
              <a:t>cromoplastos</a:t>
            </a:r>
            <a:r>
              <a:rPr lang="pt-BR" sz="1200" kern="1200" dirty="0" smtClean="0">
                <a:solidFill>
                  <a:schemeClr val="tx1"/>
                </a:solidFill>
                <a:effectLst/>
                <a:latin typeface="+mn-lt"/>
                <a:ea typeface="+mn-ea"/>
                <a:cs typeface="+mn-cs"/>
              </a:rPr>
              <a:t> e </a:t>
            </a:r>
            <a:r>
              <a:rPr lang="pt-BR" sz="1200" b="1" kern="1200" dirty="0" err="1" smtClean="0">
                <a:solidFill>
                  <a:schemeClr val="tx1"/>
                </a:solidFill>
                <a:effectLst/>
                <a:latin typeface="+mn-lt"/>
                <a:ea typeface="+mn-ea"/>
                <a:cs typeface="+mn-cs"/>
              </a:rPr>
              <a:t>leucoplastos</a:t>
            </a:r>
            <a:r>
              <a:rPr lang="pt-BR" sz="1200" kern="1200" dirty="0" smtClean="0">
                <a:solidFill>
                  <a:schemeClr val="tx1"/>
                </a:solidFill>
                <a:effectLst/>
                <a:latin typeface="+mn-lt"/>
                <a:ea typeface="+mn-ea"/>
                <a:cs typeface="+mn-cs"/>
              </a:rPr>
              <a:t>. </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51</a:t>
            </a:fld>
            <a:endParaRPr lang="pt-BR"/>
          </a:p>
        </p:txBody>
      </p:sp>
    </p:spTree>
    <p:extLst>
      <p:ext uri="{BB962C8B-B14F-4D97-AF65-F5344CB8AC3E}">
        <p14:creationId xmlns:p14="http://schemas.microsoft.com/office/powerpoint/2010/main" val="4102123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200" b="1" kern="1200" dirty="0" smtClean="0">
                <a:solidFill>
                  <a:schemeClr val="tx1"/>
                </a:solidFill>
                <a:effectLst/>
                <a:latin typeface="+mn-lt"/>
                <a:ea typeface="+mn-ea"/>
                <a:cs typeface="+mn-cs"/>
              </a:rPr>
              <a:t>Cílios e flagelos</a:t>
            </a:r>
            <a:r>
              <a:rPr lang="pt-BR" sz="1200" kern="1200" dirty="0" smtClean="0">
                <a:solidFill>
                  <a:schemeClr val="tx1"/>
                </a:solidFill>
                <a:effectLst/>
                <a:latin typeface="+mn-lt"/>
                <a:ea typeface="+mn-ea"/>
                <a:cs typeface="+mn-cs"/>
              </a:rPr>
              <a:t> participam da locomoção da célula. Os </a:t>
            </a:r>
            <a:r>
              <a:rPr lang="pt-BR" sz="1200" b="1" kern="1200" dirty="0" smtClean="0">
                <a:solidFill>
                  <a:schemeClr val="tx1"/>
                </a:solidFill>
                <a:effectLst/>
                <a:latin typeface="+mn-lt"/>
                <a:ea typeface="+mn-ea"/>
                <a:cs typeface="+mn-cs"/>
              </a:rPr>
              <a:t>centríolos</a:t>
            </a:r>
            <a:r>
              <a:rPr lang="pt-BR" sz="1200" kern="1200" dirty="0" smtClean="0">
                <a:solidFill>
                  <a:schemeClr val="tx1"/>
                </a:solidFill>
                <a:effectLst/>
                <a:latin typeface="+mn-lt"/>
                <a:ea typeface="+mn-ea"/>
                <a:cs typeface="+mn-cs"/>
              </a:rPr>
              <a:t> colaboram na formação dos cílios e flagelos e participam da divisão celular em células animais.</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53</a:t>
            </a:fld>
            <a:endParaRPr lang="pt-BR"/>
          </a:p>
        </p:txBody>
      </p:sp>
    </p:spTree>
    <p:extLst>
      <p:ext uri="{BB962C8B-B14F-4D97-AF65-F5344CB8AC3E}">
        <p14:creationId xmlns:p14="http://schemas.microsoft.com/office/powerpoint/2010/main" val="518523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40000" lnSpcReduction="20000"/>
          </a:bodyPr>
          <a:lstStyle/>
          <a:p>
            <a:r>
              <a:rPr lang="pt-BR" dirty="0" smtClean="0"/>
              <a:t>Ideias</a:t>
            </a:r>
            <a:r>
              <a:rPr lang="pt-BR" baseline="0" dirty="0" smtClean="0"/>
              <a:t>-chaves (Apostila TC/ Iramaia e Sergio):</a:t>
            </a:r>
          </a:p>
          <a:p>
            <a:pPr>
              <a:buFontTx/>
              <a:buChar char="-"/>
            </a:pPr>
            <a:r>
              <a:rPr lang="pt-BR" baseline="0" dirty="0" smtClean="0"/>
              <a:t>O principal objetivo da ciência é compreender e descrever o mundo que habitamos.</a:t>
            </a:r>
          </a:p>
          <a:p>
            <a:pPr>
              <a:buFontTx/>
              <a:buChar char="-"/>
            </a:pPr>
            <a:r>
              <a:rPr lang="pt-BR" baseline="0" dirty="0" smtClean="0"/>
              <a:t> A </a:t>
            </a:r>
            <a:r>
              <a:rPr lang="pt-BR" b="1" baseline="0" dirty="0" smtClean="0"/>
              <a:t>ciência moderna ou tradicional </a:t>
            </a:r>
            <a:r>
              <a:rPr lang="pt-BR" baseline="0" dirty="0" smtClean="0"/>
              <a:t>deu conta de responder a várias perguntas, solucionar e explicar vários fenômenos até agora, mas surgiram alguns desafios contemporâneos que </a:t>
            </a:r>
            <a:r>
              <a:rPr lang="pt-BR" b="1" baseline="0" dirty="0" smtClean="0"/>
              <a:t>não</a:t>
            </a:r>
            <a:r>
              <a:rPr lang="pt-BR" baseline="0" dirty="0" smtClean="0"/>
              <a:t> são respondidos pela ciência moderna. A ciência moderna ou tradicional obedece o pensamento cartesiano e suas bases filosóficas são: </a:t>
            </a:r>
            <a:r>
              <a:rPr lang="pt-BR" b="1" baseline="0" dirty="0" smtClean="0"/>
              <a:t>racionalismo</a:t>
            </a:r>
            <a:r>
              <a:rPr lang="pt-BR" baseline="0" dirty="0" smtClean="0"/>
              <a:t> (os fenômenos naturais podem ser compreendidos racionalmente); </a:t>
            </a:r>
            <a:r>
              <a:rPr lang="pt-BR" b="1" baseline="0" dirty="0" smtClean="0"/>
              <a:t>determinismo</a:t>
            </a:r>
            <a:r>
              <a:rPr lang="pt-BR" baseline="0" dirty="0" smtClean="0"/>
              <a:t> (os fenômenos naturais podem ser compreendidos em termos de causa e efeito); e </a:t>
            </a:r>
            <a:r>
              <a:rPr lang="pt-BR" b="1" baseline="0" dirty="0" smtClean="0"/>
              <a:t>compartimentalização</a:t>
            </a:r>
            <a:r>
              <a:rPr lang="pt-BR" baseline="0" dirty="0" smtClean="0"/>
              <a:t> (o universo funciona como um relógio, que pode ser entendido se compreendermos cada uma de suas partes). Paulo (2002) nos explica que a ciência moderna usa portanto, do </a:t>
            </a:r>
            <a:r>
              <a:rPr lang="pt-BR" b="1" baseline="0" dirty="0" smtClean="0"/>
              <a:t>método científico</a:t>
            </a:r>
            <a:r>
              <a:rPr lang="pt-BR" baseline="0" dirty="0" smtClean="0"/>
              <a:t>, no qual os sistemas são descritos isoladamente, tendo como metodologia os estudos feitos em laboratório, mantendo diversas variáveis sob controle. Os sistemas que têm as variáveis sob controle são os chamados </a:t>
            </a:r>
            <a:r>
              <a:rPr lang="pt-BR" b="1" baseline="0" dirty="0" smtClean="0"/>
              <a:t>sistemas isolados</a:t>
            </a:r>
            <a:r>
              <a:rPr lang="pt-BR" baseline="0" dirty="0" smtClean="0"/>
              <a:t>, ou seja, sistemas em equilíbrio e que têm como característica a </a:t>
            </a:r>
            <a:r>
              <a:rPr lang="pt-BR" b="1" baseline="0" dirty="0" smtClean="0"/>
              <a:t>previsibilidade, a causalidade e seu comportamento descrito por leis determinísticas</a:t>
            </a:r>
            <a:r>
              <a:rPr lang="pt-BR" baseline="0" dirty="0" smtClean="0"/>
              <a:t>. Essa ciência desenvolvida entre os séculos XVI e XX teve como objeto de estudo os sistemas isolados. Os sistemas isolados podem ser considerados como sistemas próximos do equilíbrio, já que, se os fluxos de entrada e saída forem interrompidos, os sistema tende ao equilíbrio.</a:t>
            </a:r>
          </a:p>
          <a:p>
            <a:pPr>
              <a:buFontTx/>
              <a:buChar char="-"/>
            </a:pPr>
            <a:r>
              <a:rPr lang="pt-BR" baseline="0" dirty="0" smtClean="0"/>
              <a:t> Mas na primeira metade do século XX surge a </a:t>
            </a:r>
            <a:r>
              <a:rPr lang="pt-BR" b="1" baseline="0" dirty="0" smtClean="0"/>
              <a:t>Mecânica Quântica</a:t>
            </a:r>
            <a:r>
              <a:rPr lang="pt-BR" baseline="0" dirty="0" smtClean="0"/>
              <a:t>, que descreve os fenômenos relacionados ao mundo atômico desconhecidos até então. A observação do mundo microscópico mostrou que a </a:t>
            </a:r>
            <a:r>
              <a:rPr lang="pt-BR" b="1" baseline="0" dirty="0" smtClean="0"/>
              <a:t>interação entre sujeito e objeto interfere na medida</a:t>
            </a:r>
            <a:r>
              <a:rPr lang="pt-BR" baseline="0" dirty="0" smtClean="0"/>
              <a:t> a que estamos estudando, é então legítimo que o mundo microscópico, segundo a interpretação de Copenhagen se torna imprevisível e a incerteza uma das peças fundamentais do Universo. Assim a Mecânica Quântica descreve os sistemas à luz da </a:t>
            </a:r>
            <a:r>
              <a:rPr lang="pt-BR" b="1" baseline="0" dirty="0" smtClean="0"/>
              <a:t>probabilidade</a:t>
            </a:r>
            <a:r>
              <a:rPr lang="pt-BR" baseline="0" dirty="0" smtClean="0"/>
              <a:t>.</a:t>
            </a:r>
          </a:p>
          <a:p>
            <a:pPr>
              <a:buFontTx/>
              <a:buChar char="-"/>
            </a:pPr>
            <a:r>
              <a:rPr lang="pt-BR" baseline="0" dirty="0" smtClean="0"/>
              <a:t> Depois disso várias áreas do conhecimento começaram a perceber que tanto as relações humanas como os fenômenos da natureza se constituíam em sistemas abertos não sendo possível estudar suas partes separadamente. Assim começa a nascer o </a:t>
            </a:r>
            <a:r>
              <a:rPr lang="pt-BR" b="1" baseline="0" dirty="0" smtClean="0"/>
              <a:t>pensamento sistêmico</a:t>
            </a:r>
            <a:r>
              <a:rPr lang="pt-BR" baseline="0" dirty="0" smtClean="0"/>
              <a:t>.</a:t>
            </a:r>
          </a:p>
          <a:p>
            <a:pPr>
              <a:buFontTx/>
              <a:buChar char="-"/>
            </a:pPr>
            <a:r>
              <a:rPr lang="pt-BR" baseline="0" dirty="0" smtClean="0"/>
              <a:t> A </a:t>
            </a:r>
            <a:r>
              <a:rPr lang="pt-BR" b="1" baseline="0" dirty="0" smtClean="0"/>
              <a:t>Biologia</a:t>
            </a:r>
            <a:r>
              <a:rPr lang="pt-BR" baseline="0" dirty="0" smtClean="0"/>
              <a:t> foi uma das primeiras áreas a olhar a natureza com uma </a:t>
            </a:r>
            <a:r>
              <a:rPr lang="pt-BR" b="1" baseline="0" dirty="0" smtClean="0"/>
              <a:t>perspectiva sistêmica</a:t>
            </a:r>
            <a:r>
              <a:rPr lang="pt-BR" baseline="0" dirty="0" smtClean="0"/>
              <a:t>. Uma abordagem recente, a Teoria da Endossimbiose Sequencial – TES da pesquisadora Lynn Margulis, advoga que </a:t>
            </a:r>
            <a:r>
              <a:rPr lang="pt-BR" b="1" baseline="0" dirty="0" smtClean="0"/>
              <a:t>a evolução não depende somente da adaptação da espécie ao meio</a:t>
            </a:r>
            <a:r>
              <a:rPr lang="pt-BR" baseline="0" dirty="0" smtClean="0"/>
              <a:t>, mas que também </a:t>
            </a:r>
            <a:r>
              <a:rPr lang="pt-BR" b="1" baseline="0" dirty="0" smtClean="0"/>
              <a:t>os seres vivos modificam o meio no processo</a:t>
            </a:r>
            <a:r>
              <a:rPr lang="pt-BR" baseline="0" dirty="0" smtClean="0"/>
              <a:t>. Margulis (2002) explica que </a:t>
            </a:r>
            <a:r>
              <a:rPr lang="pt-BR" b="1" baseline="0" dirty="0" smtClean="0"/>
              <a:t>Darwin</a:t>
            </a:r>
            <a:r>
              <a:rPr lang="pt-BR" baseline="0" dirty="0" smtClean="0"/>
              <a:t> já havia introduzido a </a:t>
            </a:r>
            <a:r>
              <a:rPr lang="pt-BR" b="1" baseline="0" dirty="0" smtClean="0"/>
              <a:t>aleatoriedade</a:t>
            </a:r>
            <a:r>
              <a:rPr lang="pt-BR" baseline="0" dirty="0" smtClean="0"/>
              <a:t> na biologia com seu trabalho baseado na hipótese que na reprodução, a progênie não nasce com as mesmas características dos pais, mas com </a:t>
            </a:r>
            <a:r>
              <a:rPr lang="pt-BR" b="1" baseline="0" dirty="0" smtClean="0"/>
              <a:t>pequenas variações que são produzidas aleatoriamente</a:t>
            </a:r>
            <a:r>
              <a:rPr lang="pt-BR" baseline="0" dirty="0" smtClean="0"/>
              <a:t>, o que esquiva de uma perspectiva determinista. Para Darwin essas pequenas variações genéticas tornaria um ou outra variante de uma espécie mais apta a viver num dado ambiente, ou seja, o ambiente naturalmente selecionaria a espécime com a variante mais adaptável aquela situação</a:t>
            </a:r>
            <a:r>
              <a:rPr lang="pt-BR" sz="1200" kern="1200" dirty="0" smtClean="0">
                <a:solidFill>
                  <a:schemeClr val="tx1"/>
                </a:solidFill>
                <a:latin typeface="+mn-lt"/>
                <a:ea typeface="+mn-ea"/>
                <a:cs typeface="+mn-cs"/>
              </a:rPr>
              <a:t>, para ele isso é </a:t>
            </a:r>
            <a:r>
              <a:rPr lang="pt-BR" sz="1200" b="1" kern="1200" dirty="0" smtClean="0">
                <a:solidFill>
                  <a:schemeClr val="tx1"/>
                </a:solidFill>
                <a:latin typeface="+mn-lt"/>
                <a:ea typeface="+mn-ea"/>
                <a:cs typeface="+mn-cs"/>
              </a:rPr>
              <a:t>seleção natural</a:t>
            </a:r>
            <a:r>
              <a:rPr lang="pt-BR" baseline="0" dirty="0" smtClean="0"/>
              <a:t>.</a:t>
            </a:r>
          </a:p>
          <a:p>
            <a:pPr>
              <a:buFontTx/>
              <a:buChar char="-"/>
            </a:pPr>
            <a:r>
              <a:rPr lang="pt-BR" baseline="0" dirty="0" smtClean="0"/>
              <a:t> Alguns fenômenos contemporâneos como as mudanças climáticas, a variabilidade do comportamento da economia, o surgimento e desaparecimento de novas configurações sociais, o funcionamento imunológico, a plasticidade cerebral, e a evolução ou extinção de espécies vêm sendo abordados de modo diferente da ciência moderna, pois essa não dá conta de explicar esses fenômenos. Surge então um </a:t>
            </a:r>
            <a:r>
              <a:rPr lang="pt-BR" b="1" baseline="0" dirty="0" smtClean="0"/>
              <a:t>novo paradigma na ciência</a:t>
            </a:r>
            <a:r>
              <a:rPr lang="pt-BR" baseline="0" dirty="0" smtClean="0"/>
              <a:t>, um novo modo de pensar e fazer ciência: a </a:t>
            </a:r>
            <a:r>
              <a:rPr lang="pt-BR" b="1" baseline="0" dirty="0" smtClean="0"/>
              <a:t>Teoria dos Sistemas Complexos ou Teoria da Complexidade</a:t>
            </a:r>
            <a:r>
              <a:rPr lang="pt-BR" baseline="0" dirty="0" smtClean="0"/>
              <a:t>.</a:t>
            </a:r>
          </a:p>
          <a:p>
            <a:pPr>
              <a:buFontTx/>
              <a:buChar char="-"/>
            </a:pPr>
            <a:r>
              <a:rPr lang="pt-BR" baseline="0" dirty="0" smtClean="0"/>
              <a:t> O termo complexidade aqui é entendido como qualidade do que é complexo. </a:t>
            </a:r>
            <a:r>
              <a:rPr lang="pt-BR" b="1" baseline="0" dirty="0" smtClean="0"/>
              <a:t>Complexo</a:t>
            </a:r>
            <a:r>
              <a:rPr lang="pt-BR" baseline="0" dirty="0" smtClean="0"/>
              <a:t> é </a:t>
            </a:r>
            <a:r>
              <a:rPr lang="pt-BR" sz="1200" kern="1200" dirty="0" smtClean="0">
                <a:solidFill>
                  <a:schemeClr val="tx1"/>
                </a:solidFill>
                <a:latin typeface="+mn-lt"/>
                <a:ea typeface="+mn-ea"/>
                <a:cs typeface="+mn-cs"/>
              </a:rPr>
              <a:t>construção composta de numerosos elementos interligados ou que funcionam como um todo, e ainda passível de ser encarado ou apreciado sob diversos ângulos.</a:t>
            </a:r>
            <a:endParaRPr lang="pt-BR" baseline="0" dirty="0" smtClean="0"/>
          </a:p>
          <a:p>
            <a:pPr>
              <a:buFontTx/>
              <a:buChar char="-"/>
            </a:pPr>
            <a:r>
              <a:rPr lang="pt-BR" baseline="0" dirty="0" smtClean="0"/>
              <a:t> </a:t>
            </a:r>
            <a:r>
              <a:rPr lang="pt-BR" b="1" baseline="0" dirty="0" smtClean="0"/>
              <a:t>Complexidade</a:t>
            </a:r>
            <a:r>
              <a:rPr lang="pt-BR" baseline="0" dirty="0" smtClean="0"/>
              <a:t> é a ciência que estuda os </a:t>
            </a:r>
            <a:r>
              <a:rPr lang="pt-BR" b="1" baseline="0" dirty="0" smtClean="0"/>
              <a:t>sistemas abertos</a:t>
            </a:r>
            <a:r>
              <a:rPr lang="pt-BR" baseline="0" dirty="0" smtClean="0"/>
              <a:t>, que são sistemas fora do equilíbrio. “Abertos” significa que o sistema é caracterizado pela existência de </a:t>
            </a:r>
            <a:r>
              <a:rPr lang="pt-BR" b="1" baseline="0" dirty="0" smtClean="0"/>
              <a:t>fluxos de entrada e saída</a:t>
            </a:r>
            <a:r>
              <a:rPr lang="pt-BR" baseline="0" dirty="0" smtClean="0"/>
              <a:t>. Os fluxos podem ser constituídos por matéria, energia ou quantidade de movimento.</a:t>
            </a:r>
          </a:p>
          <a:p>
            <a:pPr>
              <a:buFontTx/>
              <a:buChar char="-"/>
            </a:pPr>
            <a:r>
              <a:rPr lang="pt-BR" dirty="0" smtClean="0"/>
              <a:t> A </a:t>
            </a:r>
            <a:r>
              <a:rPr lang="pt-BR" b="1" dirty="0" smtClean="0"/>
              <a:t>caracterização dos</a:t>
            </a:r>
            <a:r>
              <a:rPr lang="pt-BR" b="1" baseline="0" dirty="0" smtClean="0"/>
              <a:t> sistemas complexos </a:t>
            </a:r>
            <a:r>
              <a:rPr lang="pt-BR" baseline="0" dirty="0" smtClean="0"/>
              <a:t>está em construção, mas </a:t>
            </a:r>
            <a:r>
              <a:rPr lang="pt-BR" b="1" baseline="0" dirty="0" smtClean="0"/>
              <a:t>Ilya Prigogine, </a:t>
            </a:r>
            <a:r>
              <a:rPr lang="pt-BR" b="1" baseline="0" dirty="0" err="1" smtClean="0"/>
              <a:t>Grégoire</a:t>
            </a:r>
            <a:r>
              <a:rPr lang="pt-BR" b="1" baseline="0" dirty="0" smtClean="0"/>
              <a:t> </a:t>
            </a:r>
            <a:r>
              <a:rPr lang="pt-BR" b="1" baseline="0" dirty="0" err="1" smtClean="0"/>
              <a:t>Nicolis</a:t>
            </a:r>
            <a:r>
              <a:rPr lang="pt-BR" b="1" baseline="0" dirty="0" smtClean="0"/>
              <a:t> e Moisés </a:t>
            </a:r>
            <a:r>
              <a:rPr lang="pt-BR" b="1" baseline="0" dirty="0" err="1" smtClean="0"/>
              <a:t>Nussenszweig</a:t>
            </a:r>
            <a:r>
              <a:rPr lang="pt-BR" b="1" baseline="0" dirty="0" smtClean="0"/>
              <a:t> </a:t>
            </a:r>
            <a:r>
              <a:rPr lang="pt-BR" baseline="0" dirty="0" smtClean="0"/>
              <a:t>nos ajudam a entendê-los. Esses autores explicam que a complexidade é encontrada em diversos contextos e tem a ver com a própria </a:t>
            </a:r>
            <a:r>
              <a:rPr lang="pt-BR" b="1" baseline="0" dirty="0" smtClean="0"/>
              <a:t>manifestação da vida</a:t>
            </a:r>
            <a:r>
              <a:rPr lang="pt-BR" baseline="0" dirty="0" smtClean="0"/>
              <a:t>. E como tal para estudar esses sistemas complexos é preciso compreender </a:t>
            </a:r>
            <a:r>
              <a:rPr lang="pt-BR" b="1" baseline="0" dirty="0" smtClean="0"/>
              <a:t>como a vida surge e se mantém</a:t>
            </a:r>
            <a:r>
              <a:rPr lang="pt-BR" baseline="0" dirty="0" smtClean="0"/>
              <a:t>. Existem três princípios onipresentes nos processos de organização da vida: adaptabilidade, estabilidade e inter-relacionamento. Os sistemas complexos são simples, criativos e geram padrões complexos. </a:t>
            </a:r>
          </a:p>
          <a:p>
            <a:pPr>
              <a:buFontTx/>
              <a:buChar char="-"/>
            </a:pPr>
            <a:r>
              <a:rPr lang="pt-BR" baseline="0" dirty="0" smtClean="0"/>
              <a:t>Dentre tantas características convém destacar que os sistemas complexos têm:</a:t>
            </a:r>
          </a:p>
          <a:p>
            <a:pPr>
              <a:buFont typeface="Arial" pitchFamily="34" charset="0"/>
              <a:buChar char="•"/>
            </a:pPr>
            <a:r>
              <a:rPr lang="pt-BR" baseline="0" dirty="0" smtClean="0"/>
              <a:t> uma </a:t>
            </a:r>
            <a:r>
              <a:rPr lang="pt-BR" b="1" baseline="0" dirty="0" smtClean="0"/>
              <a:t>dinamicidade fundamental</a:t>
            </a:r>
            <a:r>
              <a:rPr lang="pt-BR" baseline="0" dirty="0" smtClean="0"/>
              <a:t>, uma vez que os mesmos estão em </a:t>
            </a:r>
            <a:r>
              <a:rPr lang="pt-BR" b="1" baseline="0" dirty="0" smtClean="0"/>
              <a:t>constante evolução </a:t>
            </a:r>
            <a:r>
              <a:rPr lang="pt-BR" baseline="0" dirty="0" smtClean="0"/>
              <a:t>sendo formados por várias unidades, que são </a:t>
            </a:r>
            <a:r>
              <a:rPr lang="pt-BR" b="1" baseline="0" dirty="0" smtClean="0"/>
              <a:t>totalidades integradas </a:t>
            </a:r>
            <a:r>
              <a:rPr lang="pt-BR" baseline="0" dirty="0" smtClean="0"/>
              <a:t>e só podem ser entendidas dentro de um contexto do todo maior. EX: no corpo humano existem trilhões de células.</a:t>
            </a:r>
          </a:p>
          <a:p>
            <a:pPr>
              <a:buFont typeface="Arial" pitchFamily="34" charset="0"/>
              <a:buChar char="•"/>
            </a:pPr>
            <a:r>
              <a:rPr lang="pt-BR" baseline="0" dirty="0" smtClean="0"/>
              <a:t> </a:t>
            </a:r>
            <a:r>
              <a:rPr lang="pt-BR" b="1" baseline="0" dirty="0" smtClean="0"/>
              <a:t>interatividade</a:t>
            </a:r>
            <a:r>
              <a:rPr lang="pt-BR" baseline="0" dirty="0" smtClean="0"/>
              <a:t>, uma vez que cada unidade interage com seus pares e com várias unidades do próprio sistema. EX: embora cada célula do nosso corpo tenha uma função específica, todas trabalham de maneira integrada, elas cooperam entre si para garantir a manutenção da vida.</a:t>
            </a:r>
          </a:p>
          <a:p>
            <a:pPr>
              <a:buFont typeface="Arial" pitchFamily="34" charset="0"/>
              <a:buChar char="•"/>
            </a:pPr>
            <a:r>
              <a:rPr lang="pt-BR" baseline="0" dirty="0" smtClean="0"/>
              <a:t> são </a:t>
            </a:r>
            <a:r>
              <a:rPr lang="pt-BR" b="1" baseline="0" dirty="0" smtClean="0"/>
              <a:t>abertos</a:t>
            </a:r>
            <a:r>
              <a:rPr lang="pt-BR" baseline="0" dirty="0" smtClean="0"/>
              <a:t>, interagem com o meio ambiente, se sustentando por um </a:t>
            </a:r>
            <a:r>
              <a:rPr lang="pt-BR" b="1" baseline="0" dirty="0" smtClean="0"/>
              <a:t>contínuo fluxo de energia e matéria</a:t>
            </a:r>
            <a:r>
              <a:rPr lang="pt-BR" baseline="0" dirty="0" smtClean="0"/>
              <a:t>. EX: a reciclagem de nutrientes que fungos realizam, </a:t>
            </a:r>
            <a:r>
              <a:rPr lang="pt-BR" sz="1200" kern="1200" dirty="0" smtClean="0">
                <a:solidFill>
                  <a:schemeClr val="tx1"/>
                </a:solidFill>
                <a:latin typeface="+mn-lt"/>
                <a:ea typeface="+mn-ea"/>
                <a:cs typeface="+mn-cs"/>
              </a:rPr>
              <a:t>a germinação de uma semente, etc.</a:t>
            </a:r>
            <a:endParaRPr lang="pt-BR" baseline="0" dirty="0" smtClean="0"/>
          </a:p>
          <a:p>
            <a:pPr>
              <a:buFont typeface="Arial" pitchFamily="34" charset="0"/>
              <a:buChar char="•"/>
            </a:pPr>
            <a:r>
              <a:rPr lang="pt-BR" baseline="0" dirty="0" smtClean="0"/>
              <a:t> </a:t>
            </a:r>
            <a:r>
              <a:rPr lang="pt-BR" b="1" baseline="0" dirty="0" smtClean="0"/>
              <a:t>frustração</a:t>
            </a:r>
            <a:r>
              <a:rPr lang="pt-BR" baseline="0" dirty="0" smtClean="0"/>
              <a:t>, uma vez que nem todos os estímulos são bem recebidos resultando em interações importantes para o sistema, ou seja, </a:t>
            </a:r>
            <a:r>
              <a:rPr lang="pt-BR" b="1" baseline="0" dirty="0" smtClean="0"/>
              <a:t>o estímulo recebido pode ser excitatório ou inibitório</a:t>
            </a:r>
            <a:r>
              <a:rPr lang="pt-BR" baseline="0" dirty="0" smtClean="0"/>
              <a:t>. EX: um neurônio pode disparar ou não uma resposta ao estímulo recebido, dentre vários outros recebidos naquele momento.</a:t>
            </a:r>
          </a:p>
          <a:p>
            <a:pPr>
              <a:buFont typeface="Arial" pitchFamily="34" charset="0"/>
              <a:buChar char="•"/>
            </a:pPr>
            <a:r>
              <a:rPr lang="pt-BR" baseline="0" dirty="0" smtClean="0"/>
              <a:t> </a:t>
            </a:r>
            <a:r>
              <a:rPr lang="pt-BR" b="1" baseline="0" dirty="0" smtClean="0"/>
              <a:t>aprendizagem</a:t>
            </a:r>
            <a:r>
              <a:rPr lang="pt-BR" baseline="0" dirty="0" smtClean="0"/>
              <a:t>, que ocorre quando a arquitetura básica interna do sistema vai mudando, à medida que evolui e interage com o meio externo, criando novos comportamentos num processo adaptativo. EX: nosso organismo é adaptativo e evolui na constante interação com o entorno, podemos ter um câncer estimulado pela alimentação industrializada e pela má gestão das emoções.</a:t>
            </a:r>
          </a:p>
          <a:p>
            <a:pPr>
              <a:buFont typeface="Arial" pitchFamily="34" charset="0"/>
              <a:buChar char="•"/>
            </a:pPr>
            <a:r>
              <a:rPr lang="pt-BR" baseline="0" dirty="0" smtClean="0"/>
              <a:t> </a:t>
            </a:r>
            <a:r>
              <a:rPr lang="pt-BR" b="1" baseline="0" dirty="0" smtClean="0"/>
              <a:t>aleatoriedade</a:t>
            </a:r>
            <a:r>
              <a:rPr lang="pt-BR" baseline="0" dirty="0" smtClean="0"/>
              <a:t>, algumas características do sistema são distribuídas ao acaso, dependendo das flutuações do meio. EX: nosso corpo pode combater o câncer com recursos que a ciência ignora ou subestima.</a:t>
            </a:r>
          </a:p>
          <a:p>
            <a:pPr>
              <a:buFont typeface="Arial" pitchFamily="34" charset="0"/>
              <a:buChar char="•"/>
            </a:pPr>
            <a:r>
              <a:rPr lang="pt-BR" baseline="0" dirty="0" smtClean="0"/>
              <a:t> uma </a:t>
            </a:r>
            <a:r>
              <a:rPr lang="pt-BR" b="1" baseline="0" dirty="0" smtClean="0"/>
              <a:t>ordem emergente</a:t>
            </a:r>
            <a:r>
              <a:rPr lang="pt-BR" baseline="0" dirty="0" smtClean="0"/>
              <a:t>, uma vez que os sistemas complexos </a:t>
            </a:r>
            <a:r>
              <a:rPr lang="pt-BR" b="1" baseline="0" dirty="0" smtClean="0"/>
              <a:t>se auto-organizam de maneira espontânea</a:t>
            </a:r>
            <a:r>
              <a:rPr lang="pt-BR" baseline="0" dirty="0" smtClean="0"/>
              <a:t>, pois existe uma emergência espontânea de novas estruturas e de novas formas de comportamento oriundo do fluxo constante de energia e matéria que mantém os sistemas complexos afastados do equilíbrio. Caso os sistemas complexos cheguem ao equilíbrio eles morrem. Na ciência tradicional, há uma grandeza que pode medir o estado de equilíbrio de um sistema: a </a:t>
            </a:r>
            <a:r>
              <a:rPr lang="pt-BR" b="1" baseline="0" dirty="0" smtClean="0"/>
              <a:t>entropia</a:t>
            </a:r>
            <a:r>
              <a:rPr lang="pt-BR" baseline="0" dirty="0" smtClean="0"/>
              <a:t>. De um ponto de vista informal, a entropia pode ser tida como o </a:t>
            </a:r>
            <a:r>
              <a:rPr lang="pt-BR" b="1" baseline="0" dirty="0" smtClean="0"/>
              <a:t>grau de desorganização de um sistema</a:t>
            </a:r>
            <a:r>
              <a:rPr lang="pt-BR" baseline="0" dirty="0" smtClean="0"/>
              <a:t>. A tendência de um sistema ficar cada vez menos organizado é formalizada pela chamada </a:t>
            </a:r>
            <a:r>
              <a:rPr lang="pt-BR" b="1" baseline="0" dirty="0" smtClean="0"/>
              <a:t>Segunda Lei da Termodinâmica</a:t>
            </a:r>
            <a:r>
              <a:rPr lang="pt-BR" baseline="0" dirty="0" smtClean="0"/>
              <a:t>, que expressa: A ENTROPIA DE UM SISTEMA ISOLADO SEMPRE TENDE A AUMENTAR. Contudo há processos espontâneos naturais que parecem desafiar esse princípio. Vale então perguntar, existe algum sistema </a:t>
            </a:r>
            <a:r>
              <a:rPr lang="pt-BR" b="1" baseline="0" dirty="0" smtClean="0"/>
              <a:t>realmente isolado</a:t>
            </a:r>
            <a:r>
              <a:rPr lang="pt-BR" baseline="0" dirty="0" smtClean="0"/>
              <a:t>? O único sistema isolado que podemos imaginar é o próprio Universo. Como não existe nada além do Universo e, portanto, não pode haver fluxos de entrada ou saída, ele é o único sistema isolado. De forma coerente com a Segunda Lei da Termodinâmica, a entropia total do Universo é crescente. Ilya Prigogine explica que embora a Segunda Lei da Termodinâmica estabeleça que a entropia dos sistemas tende a aumentar, é possível que, em determinadas situações, a entropia interna de um sistema diminua espontaneamente, processo que ele denominou </a:t>
            </a:r>
            <a:r>
              <a:rPr lang="pt-BR" b="1" baseline="0" dirty="0" smtClean="0"/>
              <a:t>auto-organização</a:t>
            </a:r>
            <a:r>
              <a:rPr lang="pt-BR" baseline="0" dirty="0" smtClean="0"/>
              <a:t>. Ou seja, auto-organização corresponde </a:t>
            </a:r>
            <a:r>
              <a:rPr lang="pt-BR" b="1" baseline="0" dirty="0" smtClean="0"/>
              <a:t>à diminuição espontânea da entropia interna de um sistema</a:t>
            </a:r>
            <a:r>
              <a:rPr lang="pt-BR" baseline="0" dirty="0" smtClean="0"/>
              <a:t>. Os fatores que provocam tal diminuição são as </a:t>
            </a:r>
            <a:r>
              <a:rPr lang="pt-BR" b="1" baseline="0" dirty="0" smtClean="0"/>
              <a:t>forças naturais: força gravitacional e a força eletromagnética. </a:t>
            </a:r>
            <a:r>
              <a:rPr lang="pt-BR" baseline="0" dirty="0" smtClean="0"/>
              <a:t>Assim, no quadro geral do Universo, temos que </a:t>
            </a:r>
            <a:r>
              <a:rPr lang="pt-BR" b="1" baseline="0" dirty="0" smtClean="0"/>
              <a:t>os processos naturais ocorrem na tensão entre dois fatores antagônicos</a:t>
            </a:r>
            <a:r>
              <a:rPr lang="pt-BR" baseline="0" dirty="0" smtClean="0"/>
              <a:t>: de um lado está a Segunda Lei da Termodinâmica, que faz com que os sistemas fiquem cada vez mais desorganizados; de outro, as forças naturais, que tendem a organizar os sistemas. EX: os seres vivos são autônomos, são auto-organizantes. Maturana e Varela (1997) explica que o ser vivo é, como ente, uma dinâmica molecular, não um conjunto de moléculas e o viver é a realização sem interrupção dessa dinâmica em uma configuração tal que  as relações permitem um contínuo fluxo molecular. Viver é e existe como uma dinâmica molecular. Não é que o ser vivo utilize essa dinâmica para ser, produzir-se ou regenerar-se, mas que é essa dinâmica que de fato o constitui como ente vivo na autonomia do seu viver. </a:t>
            </a:r>
          </a:p>
          <a:p>
            <a:pPr>
              <a:buFont typeface="Arial" pitchFamily="34" charset="0"/>
              <a:buChar char="•"/>
            </a:pPr>
            <a:r>
              <a:rPr lang="pt-BR" baseline="0" dirty="0" smtClean="0"/>
              <a:t> uma </a:t>
            </a:r>
            <a:r>
              <a:rPr lang="pt-BR" b="1" baseline="0" dirty="0" smtClean="0"/>
              <a:t>hierarquia</a:t>
            </a:r>
            <a:r>
              <a:rPr lang="pt-BR" baseline="0" dirty="0" smtClean="0"/>
              <a:t>, já que um estímulo é </a:t>
            </a:r>
            <a:r>
              <a:rPr lang="pt-BR" b="1" baseline="0" dirty="0" smtClean="0"/>
              <a:t>tratado em níveis diferentes dependendo do grau de interação ou importância </a:t>
            </a:r>
            <a:r>
              <a:rPr lang="pt-BR" baseline="0" dirty="0" smtClean="0"/>
              <a:t>para o sistema. EX: um sinal luminoso que atinge nossos olhos é tratado em diferentes níveis ao atingir nossa retina, até ser decodificado pelo cérebro como uma imagem.</a:t>
            </a:r>
          </a:p>
          <a:p>
            <a:pPr>
              <a:buFont typeface="Arial" pitchFamily="34" charset="0"/>
              <a:buChar char="•"/>
            </a:pPr>
            <a:r>
              <a:rPr lang="pt-BR" baseline="0" dirty="0" smtClean="0"/>
              <a:t> </a:t>
            </a:r>
            <a:r>
              <a:rPr lang="pt-BR" b="1" baseline="0" dirty="0" err="1" smtClean="0"/>
              <a:t>atratores</a:t>
            </a:r>
            <a:r>
              <a:rPr lang="pt-BR" b="1" baseline="0" dirty="0" smtClean="0"/>
              <a:t> e estrutura fractal</a:t>
            </a:r>
            <a:r>
              <a:rPr lang="pt-BR" baseline="0" dirty="0" smtClean="0"/>
              <a:t>, já que os sistemas abertos </a:t>
            </a:r>
            <a:r>
              <a:rPr lang="pt-BR" b="1" baseline="0" dirty="0" smtClean="0"/>
              <a:t>sendo dinâmicos tendem a se estabilizar exibindo uma imagem que representa sua geometria fractal</a:t>
            </a:r>
            <a:r>
              <a:rPr lang="pt-BR" baseline="0" dirty="0" smtClean="0"/>
              <a:t>. Sistemas complexos apresentam dimensionalidade fracionária, nada na natureza é absolutamente tridimensional, cada forma apresenta um desenho intrincado com orifícios, saliências, reentrâncias, sinuosidades e inúmeras irregularidades estruturais. Todas as formas da natureza são formas fractais, e são elas que regem os sistemas complexos. A dimensão fractal quantifica, de certo modo, o </a:t>
            </a:r>
            <a:r>
              <a:rPr lang="pt-BR" b="1" baseline="0" dirty="0" smtClean="0"/>
              <a:t>grau de irregularidade ou fragmentação </a:t>
            </a:r>
            <a:r>
              <a:rPr lang="pt-BR" baseline="0" dirty="0" smtClean="0"/>
              <a:t>do conjunto considerado. Mandelbrot explica que uma propriedade notável das formas na natureza ou fractais, é que apresentam padrões característicos que se repetem em uma escala descendente, de modo que suas partes, em qualquer escala, guardam um formato semelhante ao todo, essa propriedade se chama </a:t>
            </a:r>
            <a:r>
              <a:rPr lang="pt-BR" b="1" baseline="0" dirty="0" smtClean="0"/>
              <a:t>auto-similaridade</a:t>
            </a:r>
            <a:r>
              <a:rPr lang="pt-BR" baseline="0" dirty="0" smtClean="0"/>
              <a:t>. Ou seja, </a:t>
            </a:r>
            <a:r>
              <a:rPr lang="pt-BR" b="1" baseline="0" dirty="0" smtClean="0"/>
              <a:t>a forma do todo é semelhante a si mesma em todos os níveis de escala</a:t>
            </a:r>
            <a:r>
              <a:rPr lang="pt-BR" baseline="0" dirty="0" smtClean="0"/>
              <a:t>, o mesmo padrão se repete muitas vezes. EX: couve-flor, se analisarmos um pedaço veremos que se parece exatamente com uma couve-flor miniatura, guardando semelhança com o todo; outros exemplos são ramificações de relâmpagos, bordas de nuvens, bifurcações de grandes rios, ramificações de uma árvore, samambaia, ramificações dos vasos sanguíneos, etc.</a:t>
            </a:r>
          </a:p>
          <a:p>
            <a:pPr>
              <a:buFont typeface="Arial" pitchFamily="34" charset="0"/>
              <a:buChar char="•"/>
            </a:pPr>
            <a:r>
              <a:rPr lang="pt-BR" baseline="0" dirty="0" smtClean="0"/>
              <a:t> </a:t>
            </a:r>
            <a:r>
              <a:rPr lang="pt-BR" b="1" baseline="0" dirty="0" smtClean="0"/>
              <a:t>histerese</a:t>
            </a:r>
            <a:r>
              <a:rPr lang="pt-BR" baseline="0" dirty="0" smtClean="0"/>
              <a:t>, já que o sistema pode </a:t>
            </a:r>
            <a:r>
              <a:rPr lang="pt-BR" b="1" baseline="0" dirty="0" smtClean="0"/>
              <a:t>manter sua estabilidade por algum tempo</a:t>
            </a:r>
            <a:r>
              <a:rPr lang="pt-BR" baseline="0" dirty="0" smtClean="0"/>
              <a:t>, numa certa “paisagem”, dependendo criticamente da sua história anterior. EX:?</a:t>
            </a:r>
          </a:p>
          <a:p>
            <a:pPr>
              <a:buFont typeface="Arial" pitchFamily="34" charset="0"/>
              <a:buChar char="•"/>
            </a:pPr>
            <a:r>
              <a:rPr lang="pt-BR" baseline="0" dirty="0" smtClean="0"/>
              <a:t> </a:t>
            </a:r>
            <a:r>
              <a:rPr lang="pt-BR" b="1" baseline="0" dirty="0" smtClean="0"/>
              <a:t>propriedades coletivas emergentes</a:t>
            </a:r>
            <a:r>
              <a:rPr lang="pt-BR" baseline="0" dirty="0" smtClean="0"/>
              <a:t>, que são características qualitativamente </a:t>
            </a:r>
            <a:r>
              <a:rPr lang="pt-BR" b="1" baseline="0" dirty="0" smtClean="0"/>
              <a:t>novas</a:t>
            </a:r>
            <a:r>
              <a:rPr lang="pt-BR" baseline="0" dirty="0" smtClean="0"/>
              <a:t> que </a:t>
            </a:r>
            <a:r>
              <a:rPr lang="pt-BR" b="1" baseline="0" dirty="0" smtClean="0"/>
              <a:t>surgem a partir da multiplicidade de interações entre suas unidades</a:t>
            </a:r>
            <a:r>
              <a:rPr lang="pt-BR" baseline="0" dirty="0" smtClean="0"/>
              <a:t>, que por sua vez </a:t>
            </a:r>
            <a:r>
              <a:rPr lang="pt-BR" b="1" baseline="0" dirty="0" smtClean="0"/>
              <a:t>competem</a:t>
            </a:r>
            <a:r>
              <a:rPr lang="pt-BR" baseline="0" dirty="0" smtClean="0"/>
              <a:t> ou </a:t>
            </a:r>
            <a:r>
              <a:rPr lang="pt-BR" b="1" baseline="0" dirty="0" smtClean="0"/>
              <a:t>cooperam</a:t>
            </a:r>
            <a:r>
              <a:rPr lang="pt-BR" baseline="0" dirty="0" smtClean="0"/>
              <a:t> entre si. EX: a aprendizagem e a memória.</a:t>
            </a:r>
          </a:p>
          <a:p>
            <a:pPr>
              <a:buFontTx/>
              <a:buChar char="-"/>
            </a:pPr>
            <a:endParaRPr lang="pt-BR" baseline="0" dirty="0" smtClean="0"/>
          </a:p>
          <a:p>
            <a:pPr>
              <a:buFontTx/>
              <a:buChar char="-"/>
            </a:pP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70</a:t>
            </a:fld>
            <a:endParaRPr lang="pt-BR"/>
          </a:p>
        </p:txBody>
      </p:sp>
    </p:spTree>
    <p:extLst>
      <p:ext uri="{BB962C8B-B14F-4D97-AF65-F5344CB8AC3E}">
        <p14:creationId xmlns:p14="http://schemas.microsoft.com/office/powerpoint/2010/main" val="1273852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92500" lnSpcReduction="20000"/>
          </a:bodyPr>
          <a:lstStyle/>
          <a:p>
            <a:r>
              <a:rPr lang="pt-BR" dirty="0" smtClean="0"/>
              <a:t>Ideias</a:t>
            </a:r>
            <a:r>
              <a:rPr lang="pt-BR" baseline="0" dirty="0" smtClean="0"/>
              <a:t>-chaves (Apostila TC/ Iramaia e Sergio):</a:t>
            </a:r>
          </a:p>
          <a:p>
            <a:r>
              <a:rPr lang="pt-BR" baseline="0" dirty="0" smtClean="0"/>
              <a:t>- A interação entre os seres vivos, biosfera, geosfera, hidrosfera e atmosfera da Terra é um fenômeno complexo, cujos processos podem ser descritos em termos da Teoria da Complexidade. </a:t>
            </a:r>
            <a:r>
              <a:rPr lang="pt-BR" b="1" baseline="0" dirty="0" smtClean="0"/>
              <a:t>Lynn Margulis </a:t>
            </a:r>
            <a:r>
              <a:rPr lang="pt-BR" baseline="0" dirty="0" smtClean="0"/>
              <a:t>(1938-2011) tem mostrado que </a:t>
            </a:r>
            <a:r>
              <a:rPr lang="pt-BR" b="1" baseline="0" dirty="0" smtClean="0"/>
              <a:t>a evolução das espécies obedece a processos de auto-organização e auto-regulação. </a:t>
            </a:r>
            <a:r>
              <a:rPr lang="pt-BR" baseline="0" dirty="0" smtClean="0"/>
              <a:t>Enquanto </a:t>
            </a:r>
            <a:r>
              <a:rPr lang="pt-BR" b="1" baseline="0" dirty="0" smtClean="0"/>
              <a:t>Darwin</a:t>
            </a:r>
            <a:r>
              <a:rPr lang="pt-BR" baseline="0" dirty="0" smtClean="0"/>
              <a:t> vê na natureza </a:t>
            </a:r>
            <a:r>
              <a:rPr lang="pt-BR" b="1" baseline="0" dirty="0" smtClean="0"/>
              <a:t>o adaptacionismo e a competição </a:t>
            </a:r>
            <a:r>
              <a:rPr lang="pt-BR" baseline="0" dirty="0" smtClean="0"/>
              <a:t>como aspectos mais fundamentais no processo evolutivo das espécies, enquanto Margulis defende a </a:t>
            </a:r>
            <a:r>
              <a:rPr lang="pt-BR" b="1" baseline="0" dirty="0" smtClean="0"/>
              <a:t>cooperação, por meio de simbioses</a:t>
            </a:r>
            <a:r>
              <a:rPr lang="pt-BR" baseline="0" dirty="0" smtClean="0"/>
              <a:t>. Em sua obra, TES, existe o conceito de </a:t>
            </a:r>
            <a:r>
              <a:rPr lang="pt-BR" b="1" baseline="0" dirty="0" smtClean="0"/>
              <a:t>acoplamento estrutural </a:t>
            </a:r>
            <a:r>
              <a:rPr lang="pt-BR" baseline="0" dirty="0" smtClean="0"/>
              <a:t>na perspectiva da complexidade. Margulis explica que os seres vivos interagem entre si e com o meio externo, sendo eles interdependentes e estruturalmente dinâmicos. Lynn advoga que as espécies que mais tempo permanecem no planeta desenvolvem habilidades de cooperação e ainda que em geral os indivíduos de uma espécie adaptam o meio para otimizar sua permanência.</a:t>
            </a:r>
          </a:p>
          <a:p>
            <a:pPr>
              <a:buFontTx/>
              <a:buChar char="-"/>
            </a:pPr>
            <a:r>
              <a:rPr lang="pt-BR" baseline="0" dirty="0" smtClean="0"/>
              <a:t>É justamente a </a:t>
            </a:r>
            <a:r>
              <a:rPr lang="pt-BR" b="1" baseline="0" dirty="0" smtClean="0"/>
              <a:t>compatibilidade entre o indivíduo e a estrutura do meio</a:t>
            </a:r>
            <a:r>
              <a:rPr lang="pt-BR" baseline="0" dirty="0" smtClean="0"/>
              <a:t>, perturbando-se mutuamente, desencadeando alternâncias, </a:t>
            </a:r>
            <a:r>
              <a:rPr lang="pt-BR" b="1" baseline="0" dirty="0" smtClean="0"/>
              <a:t>mudanças</a:t>
            </a:r>
            <a:r>
              <a:rPr lang="pt-BR" baseline="0" dirty="0" smtClean="0"/>
              <a:t>, mas de maneira </a:t>
            </a:r>
            <a:r>
              <a:rPr lang="pt-BR" b="1" baseline="0" dirty="0" smtClean="0"/>
              <a:t>não destrutiva </a:t>
            </a:r>
            <a:r>
              <a:rPr lang="pt-BR" baseline="0" dirty="0" smtClean="0"/>
              <a:t>que se denomina </a:t>
            </a:r>
            <a:r>
              <a:rPr lang="pt-BR" b="1" baseline="0" dirty="0" smtClean="0"/>
              <a:t>acoplamento estrutural </a:t>
            </a:r>
            <a:r>
              <a:rPr lang="pt-BR" baseline="0" dirty="0" smtClean="0"/>
              <a:t>(MATURANA e VARELA, 2001). Segundo esses autores o acoplamento estrutural com o meio é uma condição de existência, abrange todas as dimensões das interações celulares. As células dos </a:t>
            </a:r>
            <a:r>
              <a:rPr lang="pt-BR" b="1" baseline="0" dirty="0" smtClean="0"/>
              <a:t>sistemas multicelulares </a:t>
            </a:r>
            <a:r>
              <a:rPr lang="pt-BR" baseline="0" dirty="0" smtClean="0"/>
              <a:t>normalmente existem em estreita junção com outras células, como meio de realização de sua </a:t>
            </a:r>
            <a:r>
              <a:rPr lang="pt-BR" b="1" baseline="0" dirty="0" smtClean="0"/>
              <a:t>autopoiese</a:t>
            </a:r>
            <a:r>
              <a:rPr lang="pt-BR" baseline="0" dirty="0" smtClean="0"/>
              <a:t>. </a:t>
            </a:r>
            <a:r>
              <a:rPr lang="pt-BR" b="1" baseline="0" dirty="0" smtClean="0"/>
              <a:t>Sistemas autopoiéticos</a:t>
            </a:r>
            <a:r>
              <a:rPr lang="pt-BR" baseline="0" dirty="0" smtClean="0"/>
              <a:t> são sistemas que </a:t>
            </a:r>
            <a:r>
              <a:rPr lang="pt-BR" b="1" baseline="0" dirty="0" smtClean="0"/>
              <a:t>continuamente especificam e produzem sua própria organização </a:t>
            </a:r>
            <a:r>
              <a:rPr lang="pt-BR" baseline="0" dirty="0" smtClean="0"/>
              <a:t>através da produção de seus próprios componentes. Tais sistemas são o resultado da deriva natural de linhagens nas quais se manteve essa junção. O acoplamento estrutural entre essas células leva uma junção tão íntima que elas acabam se fundindo levando a formação de um </a:t>
            </a:r>
            <a:r>
              <a:rPr lang="pt-BR" b="1" baseline="0" dirty="0" smtClean="0"/>
              <a:t>único corpo</a:t>
            </a:r>
            <a:r>
              <a:rPr lang="pt-BR" baseline="0" dirty="0" smtClean="0"/>
              <a:t>. Em síntese, podemos pensar que “auto” tem a ver com sistemas “auto-organizadores” e portanto autônomos no processo de organização de si mesmos, e “</a:t>
            </a:r>
            <a:r>
              <a:rPr lang="pt-BR" baseline="0" dirty="0" err="1" smtClean="0"/>
              <a:t>poiese</a:t>
            </a:r>
            <a:r>
              <a:rPr lang="pt-BR" baseline="0" dirty="0" smtClean="0"/>
              <a:t>”, tem a ver com construção, logo </a:t>
            </a:r>
            <a:r>
              <a:rPr lang="pt-BR" b="1" baseline="0" dirty="0" smtClean="0"/>
              <a:t>“autopoiese” implica em auto-organização</a:t>
            </a:r>
            <a:r>
              <a:rPr lang="pt-BR" baseline="0" dirty="0" smtClean="0"/>
              <a:t>. Todos os seres vivos são autopoiéticos.</a:t>
            </a:r>
          </a:p>
          <a:p>
            <a:pPr>
              <a:buFontTx/>
              <a:buChar char="-"/>
            </a:pPr>
            <a:r>
              <a:rPr lang="pt-BR" baseline="0" dirty="0" smtClean="0"/>
              <a:t> E nesse sentido a complexidade aparece quando o grau de interação entre os vários componentes do sistema é suficientemente alto para que a análise dos sistemas em subsistemas não faça mais sentido.</a:t>
            </a:r>
          </a:p>
          <a:p>
            <a:pPr>
              <a:buFontTx/>
              <a:buChar char="-"/>
            </a:pP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83</a:t>
            </a:fld>
            <a:endParaRPr lang="pt-BR"/>
          </a:p>
        </p:txBody>
      </p:sp>
    </p:spTree>
    <p:extLst>
      <p:ext uri="{BB962C8B-B14F-4D97-AF65-F5344CB8AC3E}">
        <p14:creationId xmlns:p14="http://schemas.microsoft.com/office/powerpoint/2010/main" val="2244028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102</a:t>
            </a:fld>
            <a:endParaRPr lang="pt-BR"/>
          </a:p>
        </p:txBody>
      </p:sp>
    </p:spTree>
    <p:extLst>
      <p:ext uri="{BB962C8B-B14F-4D97-AF65-F5344CB8AC3E}">
        <p14:creationId xmlns:p14="http://schemas.microsoft.com/office/powerpoint/2010/main" val="505776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103</a:t>
            </a:fld>
            <a:endParaRPr lang="pt-BR"/>
          </a:p>
        </p:txBody>
      </p:sp>
    </p:spTree>
    <p:extLst>
      <p:ext uri="{BB962C8B-B14F-4D97-AF65-F5344CB8AC3E}">
        <p14:creationId xmlns:p14="http://schemas.microsoft.com/office/powerpoint/2010/main" val="1270612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104</a:t>
            </a:fld>
            <a:endParaRPr lang="pt-BR"/>
          </a:p>
        </p:txBody>
      </p:sp>
    </p:spTree>
    <p:extLst>
      <p:ext uri="{BB962C8B-B14F-4D97-AF65-F5344CB8AC3E}">
        <p14:creationId xmlns:p14="http://schemas.microsoft.com/office/powerpoint/2010/main" val="2398315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77500" lnSpcReduction="20000"/>
          </a:bodyPr>
          <a:lstStyle/>
          <a:p>
            <a:r>
              <a:rPr lang="pt-BR" sz="1200" kern="1200" dirty="0" smtClean="0">
                <a:solidFill>
                  <a:schemeClr val="tx1"/>
                </a:solidFill>
                <a:latin typeface="+mn-lt"/>
                <a:ea typeface="+mn-ea"/>
                <a:cs typeface="+mn-cs"/>
              </a:rPr>
              <a:t>	Para Margulis o estudo da genética é o caminho certo para reconstruir a evolução. Durante</a:t>
            </a:r>
            <a:r>
              <a:rPr lang="pt-BR" sz="1200" kern="1200" baseline="0" dirty="0" smtClean="0">
                <a:solidFill>
                  <a:schemeClr val="tx1"/>
                </a:solidFill>
                <a:latin typeface="+mn-lt"/>
                <a:ea typeface="+mn-ea"/>
                <a:cs typeface="+mn-cs"/>
              </a:rPr>
              <a:t> o mestrado </a:t>
            </a:r>
            <a:r>
              <a:rPr lang="pt-BR" sz="1200" kern="1200" dirty="0" smtClean="0">
                <a:solidFill>
                  <a:schemeClr val="tx1"/>
                </a:solidFill>
                <a:latin typeface="+mn-lt"/>
                <a:ea typeface="+mn-ea"/>
                <a:cs typeface="+mn-cs"/>
              </a:rPr>
              <a:t>ela se perguntava: </a:t>
            </a:r>
            <a:r>
              <a:rPr lang="pt-BR" sz="1200" b="1" kern="1200" dirty="0" smtClean="0">
                <a:solidFill>
                  <a:schemeClr val="tx1"/>
                </a:solidFill>
                <a:latin typeface="+mn-lt"/>
                <a:ea typeface="+mn-ea"/>
                <a:cs typeface="+mn-cs"/>
              </a:rPr>
              <a:t>o que aconteceu com a vida em si mesma na Terra em seus primeiros dias?</a:t>
            </a:r>
          </a:p>
          <a:p>
            <a:r>
              <a:rPr lang="pt-BR" sz="1200" kern="1200" dirty="0" smtClean="0">
                <a:solidFill>
                  <a:schemeClr val="tx1"/>
                </a:solidFill>
                <a:latin typeface="+mn-lt"/>
                <a:ea typeface="+mn-ea"/>
                <a:cs typeface="+mn-cs"/>
              </a:rPr>
              <a:t>	Margulis não estava propensa a se concentrar de forma monomaníaca no núcleo da célula como seus colegas faziam. Seu trabalho começou de forma não convencional, </a:t>
            </a:r>
            <a:r>
              <a:rPr lang="pt-BR" sz="1200" b="1" kern="1200" dirty="0" smtClean="0">
                <a:solidFill>
                  <a:schemeClr val="tx1"/>
                </a:solidFill>
                <a:latin typeface="+mn-lt"/>
                <a:ea typeface="+mn-ea"/>
                <a:cs typeface="+mn-cs"/>
              </a:rPr>
              <a:t>ela estudava os sistemas genéticos residentes em estruturas celulares (organelas) fora do núcleo, os genes citoplasmáticos</a:t>
            </a:r>
            <a:r>
              <a:rPr lang="pt-BR" sz="1200" kern="1200" dirty="0" smtClean="0">
                <a:solidFill>
                  <a:schemeClr val="tx1"/>
                </a:solidFill>
                <a:latin typeface="+mn-lt"/>
                <a:ea typeface="+mn-ea"/>
                <a:cs typeface="+mn-cs"/>
              </a:rPr>
              <a:t>, área da genética ignorada naquela época, que se chamava </a:t>
            </a:r>
            <a:r>
              <a:rPr lang="pt-BR" sz="1200" b="1" kern="1200" dirty="0" smtClean="0">
                <a:solidFill>
                  <a:schemeClr val="tx1"/>
                </a:solidFill>
                <a:latin typeface="+mn-lt"/>
                <a:ea typeface="+mn-ea"/>
                <a:cs typeface="+mn-cs"/>
              </a:rPr>
              <a:t>hereditariedade citoplasmática</a:t>
            </a:r>
            <a:r>
              <a:rPr lang="pt-BR" sz="1200" kern="1200" dirty="0" smtClean="0">
                <a:solidFill>
                  <a:schemeClr val="tx1"/>
                </a:solidFill>
                <a:latin typeface="+mn-lt"/>
                <a:ea typeface="+mn-ea"/>
                <a:cs typeface="+mn-cs"/>
              </a:rPr>
              <a:t> ou </a:t>
            </a:r>
            <a:r>
              <a:rPr lang="pt-BR" sz="1200" b="1" kern="1200" dirty="0" smtClean="0">
                <a:solidFill>
                  <a:schemeClr val="tx1"/>
                </a:solidFill>
                <a:latin typeface="+mn-lt"/>
                <a:ea typeface="+mn-ea"/>
                <a:cs typeface="+mn-cs"/>
              </a:rPr>
              <a:t>genética citoplasmática</a:t>
            </a:r>
            <a:r>
              <a:rPr lang="pt-BR" sz="1200" kern="1200" dirty="0" smtClean="0">
                <a:solidFill>
                  <a:schemeClr val="tx1"/>
                </a:solidFill>
                <a:latin typeface="+mn-lt"/>
                <a:ea typeface="+mn-ea"/>
                <a:cs typeface="+mn-cs"/>
              </a:rPr>
              <a:t>.</a:t>
            </a:r>
            <a:r>
              <a:rPr lang="pt-BR" sz="1200" kern="1200" baseline="0" dirty="0" smtClean="0">
                <a:solidFill>
                  <a:schemeClr val="tx1"/>
                </a:solidFill>
                <a:latin typeface="+mn-lt"/>
                <a:ea typeface="+mn-ea"/>
                <a:cs typeface="+mn-cs"/>
              </a:rPr>
              <a:t> As </a:t>
            </a:r>
            <a:r>
              <a:rPr lang="pt-BR" sz="1200" kern="1200" dirty="0" smtClean="0">
                <a:solidFill>
                  <a:schemeClr val="tx1"/>
                </a:solidFill>
                <a:latin typeface="+mn-lt"/>
                <a:ea typeface="+mn-ea"/>
                <a:cs typeface="+mn-cs"/>
              </a:rPr>
              <a:t>pesquisas em</a:t>
            </a:r>
            <a:r>
              <a:rPr lang="pt-BR" sz="1200" kern="1200" baseline="0" dirty="0" smtClean="0">
                <a:solidFill>
                  <a:schemeClr val="tx1"/>
                </a:solidFill>
                <a:latin typeface="+mn-lt"/>
                <a:ea typeface="+mn-ea"/>
                <a:cs typeface="+mn-cs"/>
              </a:rPr>
              <a:t> genética</a:t>
            </a:r>
            <a:r>
              <a:rPr lang="pt-BR" sz="1200" kern="1200" dirty="0" smtClean="0">
                <a:solidFill>
                  <a:schemeClr val="tx1"/>
                </a:solidFill>
                <a:latin typeface="+mn-lt"/>
                <a:ea typeface="+mn-ea"/>
                <a:cs typeface="+mn-cs"/>
              </a:rPr>
              <a:t> tiveram início com a </a:t>
            </a:r>
            <a:r>
              <a:rPr lang="pt-BR" sz="1200" b="1" kern="1200" dirty="0" smtClean="0">
                <a:solidFill>
                  <a:schemeClr val="tx1"/>
                </a:solidFill>
                <a:latin typeface="+mn-lt"/>
                <a:ea typeface="+mn-ea"/>
                <a:cs typeface="+mn-cs"/>
              </a:rPr>
              <a:t>redescoberta em 1990</a:t>
            </a:r>
            <a:r>
              <a:rPr lang="pt-BR" sz="1200" kern="1200" dirty="0" smtClean="0">
                <a:solidFill>
                  <a:schemeClr val="tx1"/>
                </a:solidFill>
                <a:latin typeface="+mn-lt"/>
                <a:ea typeface="+mn-ea"/>
                <a:cs typeface="+mn-cs"/>
              </a:rPr>
              <a:t> do trabalho de </a:t>
            </a:r>
            <a:r>
              <a:rPr lang="pt-BR" sz="1200" b="1" kern="1200" dirty="0" smtClean="0">
                <a:solidFill>
                  <a:schemeClr val="tx1"/>
                </a:solidFill>
                <a:latin typeface="+mn-lt"/>
                <a:ea typeface="+mn-ea"/>
                <a:cs typeface="+mn-cs"/>
              </a:rPr>
              <a:t>Gregor Mendel</a:t>
            </a:r>
            <a:r>
              <a:rPr lang="pt-BR" sz="1200" kern="1200" dirty="0" smtClean="0">
                <a:solidFill>
                  <a:schemeClr val="tx1"/>
                </a:solidFill>
                <a:latin typeface="+mn-lt"/>
                <a:ea typeface="+mn-ea"/>
                <a:cs typeface="+mn-cs"/>
              </a:rPr>
              <a:t>, que havia estabelecido em </a:t>
            </a:r>
            <a:r>
              <a:rPr lang="pt-BR" sz="1200" b="1" kern="1200" dirty="0" smtClean="0">
                <a:solidFill>
                  <a:schemeClr val="tx1"/>
                </a:solidFill>
                <a:latin typeface="+mn-lt"/>
                <a:ea typeface="+mn-ea"/>
                <a:cs typeface="+mn-cs"/>
              </a:rPr>
              <a:t>1860</a:t>
            </a:r>
            <a:r>
              <a:rPr lang="pt-BR" sz="1200" kern="1200" dirty="0" smtClean="0">
                <a:solidFill>
                  <a:schemeClr val="tx1"/>
                </a:solidFill>
                <a:latin typeface="+mn-lt"/>
                <a:ea typeface="+mn-ea"/>
                <a:cs typeface="+mn-cs"/>
              </a:rPr>
              <a:t> a existência </a:t>
            </a:r>
            <a:r>
              <a:rPr lang="pt-BR" sz="1200" b="1" kern="1200" dirty="0" smtClean="0">
                <a:solidFill>
                  <a:schemeClr val="tx1"/>
                </a:solidFill>
                <a:latin typeface="+mn-lt"/>
                <a:ea typeface="+mn-ea"/>
                <a:cs typeface="+mn-cs"/>
              </a:rPr>
              <a:t>somente dos genes nucleares, que chamou de “fatores</a:t>
            </a:r>
            <a:r>
              <a:rPr lang="pt-BR" sz="1200" kern="1200" dirty="0" smtClean="0">
                <a:solidFill>
                  <a:schemeClr val="tx1"/>
                </a:solidFill>
                <a:latin typeface="+mn-lt"/>
                <a:ea typeface="+mn-ea"/>
                <a:cs typeface="+mn-cs"/>
              </a:rPr>
              <a:t>”. Esses fatores nucleares de Mendel (que se tornaram os genes nucleares) </a:t>
            </a:r>
            <a:r>
              <a:rPr lang="pt-BR" sz="1200" b="1" kern="1200" dirty="0" smtClean="0">
                <a:solidFill>
                  <a:schemeClr val="tx1"/>
                </a:solidFill>
                <a:latin typeface="+mn-lt"/>
                <a:ea typeface="+mn-ea"/>
                <a:cs typeface="+mn-cs"/>
              </a:rPr>
              <a:t>não</a:t>
            </a:r>
            <a:r>
              <a:rPr lang="pt-BR" sz="1200" kern="1200" dirty="0" smtClean="0">
                <a:solidFill>
                  <a:schemeClr val="tx1"/>
                </a:solidFill>
                <a:latin typeface="+mn-lt"/>
                <a:ea typeface="+mn-ea"/>
                <a:cs typeface="+mn-cs"/>
              </a:rPr>
              <a:t> estavam sozinhos no processo hereditário, </a:t>
            </a:r>
            <a:r>
              <a:rPr lang="pt-BR" sz="1200" b="1" kern="1200" dirty="0" smtClean="0">
                <a:solidFill>
                  <a:schemeClr val="tx1"/>
                </a:solidFill>
                <a:latin typeface="+mn-lt"/>
                <a:ea typeface="+mn-ea"/>
                <a:cs typeface="+mn-cs"/>
              </a:rPr>
              <a:t>haviam também sistemas genéticos não nucleares</a:t>
            </a:r>
            <a:r>
              <a:rPr lang="pt-BR" sz="1200" kern="1200" dirty="0" smtClean="0">
                <a:solidFill>
                  <a:schemeClr val="tx1"/>
                </a:solidFill>
                <a:latin typeface="+mn-lt"/>
                <a:ea typeface="+mn-ea"/>
                <a:cs typeface="+mn-cs"/>
              </a:rPr>
              <a:t> (ou citoplasmáticos). Mendel não viu indício algum de que as espécies mudavam e evoluíam, portanto os </a:t>
            </a:r>
            <a:r>
              <a:rPr lang="pt-BR" sz="1200" b="1" kern="1200" dirty="0" smtClean="0">
                <a:solidFill>
                  <a:schemeClr val="tx1"/>
                </a:solidFill>
                <a:latin typeface="+mn-lt"/>
                <a:ea typeface="+mn-ea"/>
                <a:cs typeface="+mn-cs"/>
              </a:rPr>
              <a:t>fatores de Mendel</a:t>
            </a:r>
            <a:r>
              <a:rPr lang="pt-BR" sz="1200" kern="1200" dirty="0" smtClean="0">
                <a:solidFill>
                  <a:schemeClr val="tx1"/>
                </a:solidFill>
                <a:latin typeface="+mn-lt"/>
                <a:ea typeface="+mn-ea"/>
                <a:cs typeface="+mn-cs"/>
              </a:rPr>
              <a:t> foram correlacionados à </a:t>
            </a:r>
            <a:r>
              <a:rPr lang="pt-BR" sz="1200" b="1" kern="1200" dirty="0" smtClean="0">
                <a:solidFill>
                  <a:schemeClr val="tx1"/>
                </a:solidFill>
                <a:latin typeface="+mn-lt"/>
                <a:ea typeface="+mn-ea"/>
                <a:cs typeface="+mn-cs"/>
              </a:rPr>
              <a:t>hereditariedade de características inalteradas</a:t>
            </a:r>
            <a:r>
              <a:rPr lang="pt-BR" sz="1200" kern="1200" dirty="0" smtClean="0">
                <a:solidFill>
                  <a:schemeClr val="tx1"/>
                </a:solidFill>
                <a:latin typeface="+mn-lt"/>
                <a:ea typeface="+mn-ea"/>
                <a:cs typeface="+mn-cs"/>
              </a:rPr>
              <a:t>. </a:t>
            </a:r>
          </a:p>
          <a:p>
            <a:r>
              <a:rPr lang="pt-BR" sz="1200" kern="1200" dirty="0" smtClean="0">
                <a:solidFill>
                  <a:schemeClr val="tx1"/>
                </a:solidFill>
                <a:latin typeface="+mn-lt"/>
                <a:ea typeface="+mn-ea"/>
                <a:cs typeface="+mn-cs"/>
              </a:rPr>
              <a:t>	Era tido como verdade que </a:t>
            </a:r>
            <a:r>
              <a:rPr lang="pt-BR" sz="1200" b="1" kern="1200" dirty="0" smtClean="0">
                <a:solidFill>
                  <a:schemeClr val="tx1"/>
                </a:solidFill>
                <a:latin typeface="+mn-lt"/>
                <a:ea typeface="+mn-ea"/>
                <a:cs typeface="+mn-cs"/>
              </a:rPr>
              <a:t>os genes ficavam nos cromossomos dentro do núcleo da célula</a:t>
            </a:r>
            <a:r>
              <a:rPr lang="pt-BR" sz="1200" kern="1200" dirty="0" smtClean="0">
                <a:solidFill>
                  <a:schemeClr val="tx1"/>
                </a:solidFill>
                <a:latin typeface="+mn-lt"/>
                <a:ea typeface="+mn-ea"/>
                <a:cs typeface="+mn-cs"/>
              </a:rPr>
              <a:t>, esse conhecimento podia ser resumido como a “base cromossômica da hereditariedade”. Entretanto embriologistas e botânicos continuaram a afirmar que </a:t>
            </a:r>
            <a:r>
              <a:rPr lang="pt-BR" sz="1200" b="1" kern="1200" dirty="0" smtClean="0">
                <a:solidFill>
                  <a:schemeClr val="tx1"/>
                </a:solidFill>
                <a:latin typeface="+mn-lt"/>
                <a:ea typeface="+mn-ea"/>
                <a:cs typeface="+mn-cs"/>
              </a:rPr>
              <a:t>os genes citoplasmáticos</a:t>
            </a:r>
            <a:r>
              <a:rPr lang="pt-BR" sz="1200" kern="1200" dirty="0" smtClean="0">
                <a:solidFill>
                  <a:schemeClr val="tx1"/>
                </a:solidFill>
                <a:latin typeface="+mn-lt"/>
                <a:ea typeface="+mn-ea"/>
                <a:cs typeface="+mn-cs"/>
              </a:rPr>
              <a:t> nos óvulos de plantas e animais, não dentro do núcleo, </a:t>
            </a:r>
            <a:r>
              <a:rPr lang="pt-BR" sz="1200" b="1" kern="1200" dirty="0" smtClean="0">
                <a:solidFill>
                  <a:schemeClr val="tx1"/>
                </a:solidFill>
                <a:latin typeface="+mn-lt"/>
                <a:ea typeface="+mn-ea"/>
                <a:cs typeface="+mn-cs"/>
              </a:rPr>
              <a:t>também exerciam controle sobre a hereditariedade</a:t>
            </a:r>
            <a:r>
              <a:rPr lang="pt-BR" sz="1200" kern="1200" dirty="0" smtClean="0">
                <a:solidFill>
                  <a:schemeClr val="tx1"/>
                </a:solidFill>
                <a:latin typeface="+mn-lt"/>
                <a:ea typeface="+mn-ea"/>
                <a:cs typeface="+mn-cs"/>
              </a:rPr>
              <a:t>. </a:t>
            </a:r>
            <a:r>
              <a:rPr lang="pt-BR" sz="1200" b="1" kern="1200" dirty="0" smtClean="0">
                <a:solidFill>
                  <a:schemeClr val="tx1"/>
                </a:solidFill>
                <a:latin typeface="+mn-lt"/>
                <a:ea typeface="+mn-ea"/>
                <a:cs typeface="+mn-cs"/>
              </a:rPr>
              <a:t>A hereditariedade da célula, tanto nuclear como citoplasmática, sempre deve ser considerada para toda a célula, todo o organismo</a:t>
            </a:r>
            <a:r>
              <a:rPr lang="pt-BR" sz="1200" kern="1200" dirty="0" smtClean="0">
                <a:solidFill>
                  <a:schemeClr val="tx1"/>
                </a:solidFill>
                <a:latin typeface="+mn-lt"/>
                <a:ea typeface="+mn-ea"/>
                <a:cs typeface="+mn-cs"/>
              </a:rPr>
              <a:t>.</a:t>
            </a:r>
          </a:p>
          <a:p>
            <a:r>
              <a:rPr lang="pt-BR" sz="1200" kern="1200" dirty="0" smtClean="0">
                <a:solidFill>
                  <a:schemeClr val="tx1"/>
                </a:solidFill>
                <a:latin typeface="+mn-lt"/>
                <a:ea typeface="+mn-ea"/>
                <a:cs typeface="+mn-cs"/>
              </a:rPr>
              <a:t>	Margulis explica que desde a </a:t>
            </a:r>
            <a:r>
              <a:rPr lang="pt-BR" sz="1200" b="1" kern="1200" dirty="0" smtClean="0">
                <a:solidFill>
                  <a:schemeClr val="tx1"/>
                </a:solidFill>
                <a:latin typeface="+mn-lt"/>
                <a:ea typeface="+mn-ea"/>
                <a:cs typeface="+mn-cs"/>
              </a:rPr>
              <a:t>década de 1930</a:t>
            </a:r>
            <a:r>
              <a:rPr lang="pt-BR" sz="1200" kern="1200" dirty="0" smtClean="0">
                <a:solidFill>
                  <a:schemeClr val="tx1"/>
                </a:solidFill>
                <a:latin typeface="+mn-lt"/>
                <a:ea typeface="+mn-ea"/>
                <a:cs typeface="+mn-cs"/>
              </a:rPr>
              <a:t>, quando os primeiros trabalhos sobre bioquímica foram realizados na Alemanha e na Inglaterra, estabeleceu-se, que a </a:t>
            </a:r>
            <a:r>
              <a:rPr lang="pt-BR" sz="1200" b="1" kern="1200" dirty="0" smtClean="0">
                <a:solidFill>
                  <a:schemeClr val="tx1"/>
                </a:solidFill>
                <a:latin typeface="+mn-lt"/>
                <a:ea typeface="+mn-ea"/>
                <a:cs typeface="+mn-cs"/>
              </a:rPr>
              <a:t>partir de leveduras e outros fungos, que a mitocôndria contém seus próprios genes.</a:t>
            </a:r>
            <a:r>
              <a:rPr lang="pt-BR" sz="1200" kern="1200" dirty="0" smtClean="0">
                <a:solidFill>
                  <a:schemeClr val="tx1"/>
                </a:solidFill>
                <a:latin typeface="+mn-lt"/>
                <a:ea typeface="+mn-ea"/>
                <a:cs typeface="+mn-cs"/>
              </a:rPr>
              <a:t> Na virada do século </a:t>
            </a:r>
            <a:r>
              <a:rPr lang="pt-BR" sz="1200" b="1" kern="1200" dirty="0" smtClean="0">
                <a:solidFill>
                  <a:schemeClr val="tx1"/>
                </a:solidFill>
                <a:latin typeface="+mn-lt"/>
                <a:ea typeface="+mn-ea"/>
                <a:cs typeface="+mn-cs"/>
              </a:rPr>
              <a:t>XIX para o XX</a:t>
            </a:r>
            <a:r>
              <a:rPr lang="pt-BR" sz="1200" kern="1200" dirty="0" smtClean="0">
                <a:solidFill>
                  <a:schemeClr val="tx1"/>
                </a:solidFill>
                <a:latin typeface="+mn-lt"/>
                <a:ea typeface="+mn-ea"/>
                <a:cs typeface="+mn-cs"/>
              </a:rPr>
              <a:t>, os botânicos </a:t>
            </a:r>
            <a:r>
              <a:rPr lang="pt-BR" sz="1200" b="1" kern="1200" dirty="0" smtClean="0">
                <a:solidFill>
                  <a:schemeClr val="tx1"/>
                </a:solidFill>
                <a:latin typeface="+mn-lt"/>
                <a:ea typeface="+mn-ea"/>
                <a:cs typeface="+mn-cs"/>
              </a:rPr>
              <a:t>H. De </a:t>
            </a:r>
            <a:r>
              <a:rPr lang="pt-BR" sz="1200" b="1" kern="1200" dirty="0" err="1" smtClean="0">
                <a:solidFill>
                  <a:schemeClr val="tx1"/>
                </a:solidFill>
                <a:latin typeface="+mn-lt"/>
                <a:ea typeface="+mn-ea"/>
                <a:cs typeface="+mn-cs"/>
              </a:rPr>
              <a:t>Vries</a:t>
            </a:r>
            <a:r>
              <a:rPr lang="pt-BR" sz="1200" b="1" kern="1200" dirty="0" smtClean="0">
                <a:solidFill>
                  <a:schemeClr val="tx1"/>
                </a:solidFill>
                <a:latin typeface="+mn-lt"/>
                <a:ea typeface="+mn-ea"/>
                <a:cs typeface="+mn-cs"/>
              </a:rPr>
              <a:t> e C. </a:t>
            </a:r>
            <a:r>
              <a:rPr lang="pt-BR" sz="1200" b="1" kern="1200" dirty="0" err="1" smtClean="0">
                <a:solidFill>
                  <a:schemeClr val="tx1"/>
                </a:solidFill>
                <a:latin typeface="+mn-lt"/>
                <a:ea typeface="+mn-ea"/>
                <a:cs typeface="+mn-cs"/>
              </a:rPr>
              <a:t>Correns</a:t>
            </a:r>
            <a:r>
              <a:rPr lang="pt-BR" sz="1200" kern="1200" dirty="0" smtClean="0">
                <a:solidFill>
                  <a:schemeClr val="tx1"/>
                </a:solidFill>
                <a:latin typeface="+mn-lt"/>
                <a:ea typeface="+mn-ea"/>
                <a:cs typeface="+mn-cs"/>
              </a:rPr>
              <a:t> descobriram que </a:t>
            </a:r>
            <a:r>
              <a:rPr lang="pt-BR" sz="1200" b="1" kern="1200" dirty="0" smtClean="0">
                <a:solidFill>
                  <a:schemeClr val="tx1"/>
                </a:solidFill>
                <a:latin typeface="+mn-lt"/>
                <a:ea typeface="+mn-ea"/>
                <a:cs typeface="+mn-cs"/>
              </a:rPr>
              <a:t>os cloroplastos das algas e das plantas também contêm seus próprios genes</a:t>
            </a:r>
            <a:r>
              <a:rPr lang="pt-BR" sz="1200" kern="1200" dirty="0" smtClean="0">
                <a:solidFill>
                  <a:schemeClr val="tx1"/>
                </a:solidFill>
                <a:latin typeface="+mn-lt"/>
                <a:ea typeface="+mn-ea"/>
                <a:cs typeface="+mn-cs"/>
              </a:rPr>
              <a:t>.</a:t>
            </a:r>
          </a:p>
          <a:p>
            <a:r>
              <a:rPr lang="pt-BR" sz="1200" kern="1200" dirty="0" smtClean="0">
                <a:solidFill>
                  <a:schemeClr val="tx1"/>
                </a:solidFill>
                <a:latin typeface="+mn-lt"/>
                <a:ea typeface="+mn-ea"/>
                <a:cs typeface="+mn-cs"/>
              </a:rPr>
              <a:t>	Margulis confirmava cada vez mais sua suspeita da graduação de que havia alguma coisa reducionista demais, limitadora demais na ideia de que os genes no núcleo determinam todas as características de animais e plantas.</a:t>
            </a:r>
          </a:p>
          <a:p>
            <a:pPr marL="0" marR="0" indent="0" algn="l" defTabSz="914400" rtl="0" eaLnBrk="1" fontAlgn="auto" latinLnBrk="0" hangingPunct="1">
              <a:lnSpc>
                <a:spcPct val="100000"/>
              </a:lnSpc>
              <a:spcBef>
                <a:spcPts val="0"/>
              </a:spcBef>
              <a:spcAft>
                <a:spcPts val="0"/>
              </a:spcAft>
              <a:buClrTx/>
              <a:buSzTx/>
              <a:buFontTx/>
              <a:buNone/>
              <a:tabLst/>
              <a:defRPr/>
            </a:pPr>
            <a:r>
              <a:rPr lang="pt-BR" sz="1200" kern="1200" dirty="0" smtClean="0">
                <a:solidFill>
                  <a:schemeClr val="tx1"/>
                </a:solidFill>
                <a:latin typeface="+mn-lt"/>
                <a:ea typeface="+mn-ea"/>
                <a:cs typeface="+mn-cs"/>
              </a:rPr>
              <a:t>Ela estudou os trabalhos de </a:t>
            </a:r>
            <a:r>
              <a:rPr lang="pt-BR" sz="1200" b="1" kern="1200" dirty="0" smtClean="0">
                <a:solidFill>
                  <a:schemeClr val="tx1"/>
                </a:solidFill>
                <a:latin typeface="+mn-lt"/>
                <a:ea typeface="+mn-ea"/>
                <a:cs typeface="+mn-cs"/>
              </a:rPr>
              <a:t>Ruth </a:t>
            </a:r>
            <a:r>
              <a:rPr lang="pt-BR" sz="1200" b="1" kern="1200" dirty="0" err="1" smtClean="0">
                <a:solidFill>
                  <a:schemeClr val="tx1"/>
                </a:solidFill>
                <a:latin typeface="+mn-lt"/>
                <a:ea typeface="+mn-ea"/>
                <a:cs typeface="+mn-cs"/>
              </a:rPr>
              <a:t>Sager</a:t>
            </a:r>
            <a:r>
              <a:rPr lang="pt-BR" sz="1200" b="1" kern="1200" dirty="0" smtClean="0">
                <a:solidFill>
                  <a:schemeClr val="tx1"/>
                </a:solidFill>
                <a:latin typeface="+mn-lt"/>
                <a:ea typeface="+mn-ea"/>
                <a:cs typeface="+mn-cs"/>
              </a:rPr>
              <a:t> e Francis Ryan</a:t>
            </a:r>
            <a:r>
              <a:rPr lang="pt-BR" sz="1200" kern="1200" dirty="0" smtClean="0">
                <a:solidFill>
                  <a:schemeClr val="tx1"/>
                </a:solidFill>
                <a:latin typeface="+mn-lt"/>
                <a:ea typeface="+mn-ea"/>
                <a:cs typeface="+mn-cs"/>
              </a:rPr>
              <a:t> sobre os genes citoplasmáticos de bolores coletados pelo pesquisador italiano Gino </a:t>
            </a:r>
            <a:r>
              <a:rPr lang="pt-BR" sz="1200" kern="1200" dirty="0" err="1" smtClean="0">
                <a:solidFill>
                  <a:schemeClr val="tx1"/>
                </a:solidFill>
                <a:latin typeface="+mn-lt"/>
                <a:ea typeface="+mn-ea"/>
                <a:cs typeface="+mn-cs"/>
              </a:rPr>
              <a:t>Pontecorvo</a:t>
            </a:r>
            <a:r>
              <a:rPr lang="pt-BR" sz="1200" kern="1200" dirty="0" smtClean="0">
                <a:solidFill>
                  <a:schemeClr val="tx1"/>
                </a:solidFill>
                <a:latin typeface="+mn-lt"/>
                <a:ea typeface="+mn-ea"/>
                <a:cs typeface="+mn-cs"/>
              </a:rPr>
              <a:t>. Segundo Margulis (2001), experiências descritas por esses autores mostraram que </a:t>
            </a:r>
            <a:r>
              <a:rPr lang="pt-BR" sz="1200" b="1" kern="1200" dirty="0" smtClean="0">
                <a:solidFill>
                  <a:schemeClr val="tx1"/>
                </a:solidFill>
                <a:latin typeface="+mn-lt"/>
                <a:ea typeface="+mn-ea"/>
                <a:cs typeface="+mn-cs"/>
              </a:rPr>
              <a:t>dois tipos de organelas, estruturas fechadas por membranas dentro das células mas fora do núcleo, plastídios e mitocôndrias, haviam influenciado de forma significativa a hereditariedade</a:t>
            </a:r>
            <a:r>
              <a:rPr lang="pt-BR" sz="1200" kern="1200" dirty="0" smtClean="0">
                <a:solidFill>
                  <a:schemeClr val="tx1"/>
                </a:solidFill>
                <a:latin typeface="+mn-lt"/>
                <a:ea typeface="+mn-ea"/>
                <a:cs typeface="+mn-cs"/>
              </a:rPr>
              <a:t>. As referências nesses livros a levaram a </a:t>
            </a:r>
            <a:r>
              <a:rPr lang="pt-BR" sz="1200" i="1" kern="1200" dirty="0" err="1" smtClean="0">
                <a:solidFill>
                  <a:schemeClr val="tx1"/>
                </a:solidFill>
                <a:latin typeface="+mn-lt"/>
                <a:ea typeface="+mn-ea"/>
                <a:cs typeface="+mn-cs"/>
              </a:rPr>
              <a:t>The</a:t>
            </a:r>
            <a:r>
              <a:rPr lang="pt-BR" sz="1200" i="1" kern="1200" dirty="0" smtClean="0">
                <a:solidFill>
                  <a:schemeClr val="tx1"/>
                </a:solidFill>
                <a:latin typeface="+mn-lt"/>
                <a:ea typeface="+mn-ea"/>
                <a:cs typeface="+mn-cs"/>
              </a:rPr>
              <a:t> </a:t>
            </a:r>
            <a:r>
              <a:rPr lang="pt-BR" sz="1200" i="1" kern="1200" dirty="0" err="1" smtClean="0">
                <a:solidFill>
                  <a:schemeClr val="tx1"/>
                </a:solidFill>
                <a:latin typeface="+mn-lt"/>
                <a:ea typeface="+mn-ea"/>
                <a:cs typeface="+mn-cs"/>
              </a:rPr>
              <a:t>Cell</a:t>
            </a:r>
            <a:r>
              <a:rPr lang="pt-BR" sz="1200" i="1" kern="1200" dirty="0" smtClean="0">
                <a:solidFill>
                  <a:schemeClr val="tx1"/>
                </a:solidFill>
                <a:latin typeface="+mn-lt"/>
                <a:ea typeface="+mn-ea"/>
                <a:cs typeface="+mn-cs"/>
              </a:rPr>
              <a:t> in </a:t>
            </a:r>
            <a:r>
              <a:rPr lang="pt-BR" sz="1200" i="1" kern="1200" dirty="0" err="1" smtClean="0">
                <a:solidFill>
                  <a:schemeClr val="tx1"/>
                </a:solidFill>
                <a:latin typeface="+mn-lt"/>
                <a:ea typeface="+mn-ea"/>
                <a:cs typeface="+mn-cs"/>
              </a:rPr>
              <a:t>Development</a:t>
            </a:r>
            <a:r>
              <a:rPr lang="pt-BR" sz="1200" i="1" kern="1200" dirty="0" smtClean="0">
                <a:solidFill>
                  <a:schemeClr val="tx1"/>
                </a:solidFill>
                <a:latin typeface="+mn-lt"/>
                <a:ea typeface="+mn-ea"/>
                <a:cs typeface="+mn-cs"/>
              </a:rPr>
              <a:t> </a:t>
            </a:r>
            <a:r>
              <a:rPr lang="pt-BR" sz="1200" i="1" kern="1200" dirty="0" err="1" smtClean="0">
                <a:solidFill>
                  <a:schemeClr val="tx1"/>
                </a:solidFill>
                <a:latin typeface="+mn-lt"/>
                <a:ea typeface="+mn-ea"/>
                <a:cs typeface="+mn-cs"/>
              </a:rPr>
              <a:t>and</a:t>
            </a:r>
            <a:r>
              <a:rPr lang="pt-BR" sz="1200" i="1" kern="1200" dirty="0" smtClean="0">
                <a:solidFill>
                  <a:schemeClr val="tx1"/>
                </a:solidFill>
                <a:latin typeface="+mn-lt"/>
                <a:ea typeface="+mn-ea"/>
                <a:cs typeface="+mn-cs"/>
              </a:rPr>
              <a:t> </a:t>
            </a:r>
            <a:r>
              <a:rPr lang="pt-BR" sz="1200" i="1" kern="1200" dirty="0" err="1" smtClean="0">
                <a:solidFill>
                  <a:schemeClr val="tx1"/>
                </a:solidFill>
                <a:latin typeface="+mn-lt"/>
                <a:ea typeface="+mn-ea"/>
                <a:cs typeface="+mn-cs"/>
              </a:rPr>
              <a:t>Heredity</a:t>
            </a:r>
            <a:r>
              <a:rPr lang="pt-BR" sz="1200" kern="1200" dirty="0" smtClean="0">
                <a:solidFill>
                  <a:schemeClr val="tx1"/>
                </a:solidFill>
                <a:latin typeface="+mn-lt"/>
                <a:ea typeface="+mn-ea"/>
                <a:cs typeface="+mn-cs"/>
              </a:rPr>
              <a:t>, a obra-prima de </a:t>
            </a:r>
            <a:r>
              <a:rPr lang="pt-BR" sz="1200" b="1" kern="1200" dirty="0" smtClean="0">
                <a:solidFill>
                  <a:schemeClr val="tx1"/>
                </a:solidFill>
                <a:latin typeface="+mn-lt"/>
                <a:ea typeface="+mn-ea"/>
                <a:cs typeface="+mn-cs"/>
              </a:rPr>
              <a:t>1928 de E. B. Wilson</a:t>
            </a:r>
            <a:r>
              <a:rPr lang="pt-BR" sz="1200" kern="1200" dirty="0" smtClean="0">
                <a:solidFill>
                  <a:schemeClr val="tx1"/>
                </a:solidFill>
                <a:latin typeface="+mn-lt"/>
                <a:ea typeface="+mn-ea"/>
                <a:cs typeface="+mn-cs"/>
              </a:rPr>
              <a:t>. Wilson reviu antigos livros que falavam sobre a </a:t>
            </a:r>
            <a:r>
              <a:rPr lang="pt-BR" sz="1200" b="1" kern="1200" dirty="0" smtClean="0">
                <a:solidFill>
                  <a:schemeClr val="tx1"/>
                </a:solidFill>
                <a:latin typeface="+mn-lt"/>
                <a:ea typeface="+mn-ea"/>
                <a:cs typeface="+mn-cs"/>
              </a:rPr>
              <a:t>similaridade das organelas celulares, os plastídios e as mitocôndrias, com micróbios livres.</a:t>
            </a:r>
            <a:r>
              <a:rPr lang="pt-BR" sz="1200" kern="1200" dirty="0" smtClean="0">
                <a:solidFill>
                  <a:schemeClr val="tx1"/>
                </a:solidFill>
                <a:latin typeface="+mn-lt"/>
                <a:ea typeface="+mn-ea"/>
                <a:cs typeface="+mn-cs"/>
              </a:rPr>
              <a:t> Essa pista levou Margulis a estudar os micróbios na literatura sobre </a:t>
            </a:r>
            <a:r>
              <a:rPr lang="pt-BR" sz="1200" b="1" kern="1200" dirty="0" smtClean="0">
                <a:solidFill>
                  <a:schemeClr val="tx1"/>
                </a:solidFill>
                <a:latin typeface="+mn-lt"/>
                <a:ea typeface="+mn-ea"/>
                <a:cs typeface="+mn-cs"/>
              </a:rPr>
              <a:t>simbiose</a:t>
            </a:r>
            <a:r>
              <a:rPr lang="pt-BR" sz="1200" kern="1200" dirty="0" smtClean="0">
                <a:solidFill>
                  <a:schemeClr val="tx1"/>
                </a:solidFill>
                <a:latin typeface="+mn-lt"/>
                <a:ea typeface="+mn-ea"/>
                <a:cs typeface="+mn-cs"/>
              </a:rPr>
              <a:t>. </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106</a:t>
            </a:fld>
            <a:endParaRPr lang="pt-BR"/>
          </a:p>
        </p:txBody>
      </p:sp>
    </p:spTree>
    <p:extLst>
      <p:ext uri="{BB962C8B-B14F-4D97-AF65-F5344CB8AC3E}">
        <p14:creationId xmlns:p14="http://schemas.microsoft.com/office/powerpoint/2010/main" val="33899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sz="1200" b="1" i="0" kern="1200" dirty="0" err="1" smtClean="0">
                <a:solidFill>
                  <a:schemeClr val="tx1"/>
                </a:solidFill>
                <a:latin typeface="+mn-lt"/>
                <a:ea typeface="+mn-ea"/>
                <a:cs typeface="+mn-cs"/>
              </a:rPr>
              <a:t>Crostoso</a:t>
            </a:r>
            <a:r>
              <a:rPr lang="pt-BR" sz="1200" b="0" i="0" kern="1200" dirty="0" smtClean="0">
                <a:solidFill>
                  <a:schemeClr val="tx1"/>
                </a:solidFill>
                <a:latin typeface="+mn-lt"/>
                <a:ea typeface="+mn-ea"/>
                <a:cs typeface="+mn-cs"/>
              </a:rPr>
              <a:t>: o talo é semelhante a uma crosta e encontra-se fortemente aderido ao substrato.</a:t>
            </a:r>
          </a:p>
          <a:p>
            <a:r>
              <a:rPr lang="pt-BR" sz="1200" b="1" i="0" kern="1200" dirty="0" err="1" smtClean="0">
                <a:solidFill>
                  <a:schemeClr val="tx1"/>
                </a:solidFill>
                <a:latin typeface="+mn-lt"/>
                <a:ea typeface="+mn-ea"/>
                <a:cs typeface="+mn-cs"/>
              </a:rPr>
              <a:t>Folioso</a:t>
            </a:r>
            <a:r>
              <a:rPr lang="pt-BR" sz="1200" b="0" i="0" kern="1200" dirty="0" smtClean="0">
                <a:solidFill>
                  <a:schemeClr val="tx1"/>
                </a:solidFill>
                <a:latin typeface="+mn-lt"/>
                <a:ea typeface="+mn-ea"/>
                <a:cs typeface="+mn-cs"/>
              </a:rPr>
              <a:t>: o talo é parecido com </a:t>
            </a:r>
            <a:r>
              <a:rPr lang="pt-BR" sz="1200" b="0" i="0" kern="1200" dirty="0" err="1" smtClean="0">
                <a:solidFill>
                  <a:schemeClr val="tx1"/>
                </a:solidFill>
                <a:latin typeface="+mn-lt"/>
                <a:ea typeface="+mn-ea"/>
                <a:cs typeface="+mn-cs"/>
              </a:rPr>
              <a:t>folhashante</a:t>
            </a:r>
            <a:r>
              <a:rPr lang="pt-BR" sz="1200" b="0" i="0" kern="1200" dirty="0" smtClean="0">
                <a:solidFill>
                  <a:schemeClr val="tx1"/>
                </a:solidFill>
                <a:latin typeface="+mn-lt"/>
                <a:ea typeface="+mn-ea"/>
                <a:cs typeface="+mn-cs"/>
              </a:rPr>
              <a:t> a uma crosta e encontra-se fortemente aderido ao substrato.</a:t>
            </a:r>
          </a:p>
          <a:p>
            <a:r>
              <a:rPr lang="pt-BR" sz="1200" b="1" i="0" kern="1200" dirty="0" smtClean="0">
                <a:solidFill>
                  <a:schemeClr val="tx1"/>
                </a:solidFill>
                <a:latin typeface="+mn-lt"/>
                <a:ea typeface="+mn-ea"/>
                <a:cs typeface="+mn-cs"/>
              </a:rPr>
              <a:t>Fruticoso</a:t>
            </a:r>
            <a:r>
              <a:rPr lang="pt-BR" sz="1200" b="0" i="0" kern="1200" dirty="0" smtClean="0">
                <a:solidFill>
                  <a:schemeClr val="tx1"/>
                </a:solidFill>
                <a:latin typeface="+mn-lt"/>
                <a:ea typeface="+mn-ea"/>
                <a:cs typeface="+mn-cs"/>
              </a:rPr>
              <a:t>: o talo é parecido com um arbusto e tem posição ereta.</a:t>
            </a:r>
          </a:p>
          <a:p>
            <a:r>
              <a:rPr lang="pt-BR" sz="1200" b="1" i="0" kern="1200" dirty="0" smtClean="0">
                <a:solidFill>
                  <a:schemeClr val="tx1"/>
                </a:solidFill>
                <a:latin typeface="+mn-lt"/>
                <a:ea typeface="+mn-ea"/>
                <a:cs typeface="+mn-cs"/>
              </a:rPr>
              <a:t>Reprodução</a:t>
            </a:r>
            <a:endParaRPr lang="pt-BR" sz="1200" b="0" i="0" kern="1200" dirty="0" smtClean="0">
              <a:solidFill>
                <a:schemeClr val="tx1"/>
              </a:solidFill>
              <a:latin typeface="+mn-lt"/>
              <a:ea typeface="+mn-ea"/>
              <a:cs typeface="+mn-cs"/>
            </a:endParaRPr>
          </a:p>
          <a:p>
            <a:r>
              <a:rPr lang="pt-BR" sz="1200" b="0" i="0" kern="1200" dirty="0" smtClean="0">
                <a:solidFill>
                  <a:schemeClr val="tx1"/>
                </a:solidFill>
                <a:latin typeface="+mn-lt"/>
                <a:ea typeface="+mn-ea"/>
                <a:cs typeface="+mn-cs"/>
              </a:rPr>
              <a:t>Os liquens não apresentam estruturas de reprodução sexuada. O micobionte pode formar </a:t>
            </a:r>
            <a:r>
              <a:rPr lang="pt-BR" sz="1200" b="1" i="0" kern="1200" dirty="0" smtClean="0">
                <a:solidFill>
                  <a:schemeClr val="tx1"/>
                </a:solidFill>
                <a:latin typeface="+mn-lt"/>
                <a:ea typeface="+mn-ea"/>
                <a:cs typeface="+mn-cs"/>
              </a:rPr>
              <a:t>conídios</a:t>
            </a:r>
            <a:r>
              <a:rPr lang="pt-BR" sz="1200" b="0" i="0" kern="1200" dirty="0" smtClean="0">
                <a:solidFill>
                  <a:schemeClr val="tx1"/>
                </a:solidFill>
                <a:latin typeface="+mn-lt"/>
                <a:ea typeface="+mn-ea"/>
                <a:cs typeface="+mn-cs"/>
              </a:rPr>
              <a:t>,</a:t>
            </a:r>
            <a:r>
              <a:rPr lang="pt-BR" sz="1200" b="1" i="0" kern="1200" dirty="0" smtClean="0">
                <a:solidFill>
                  <a:schemeClr val="tx1"/>
                </a:solidFill>
                <a:latin typeface="+mn-lt"/>
                <a:ea typeface="+mn-ea"/>
                <a:cs typeface="+mn-cs"/>
              </a:rPr>
              <a:t>ascósporos</a:t>
            </a:r>
            <a:r>
              <a:rPr lang="pt-BR" sz="1200" b="0" i="0" kern="1200" dirty="0" smtClean="0">
                <a:solidFill>
                  <a:schemeClr val="tx1"/>
                </a:solidFill>
                <a:latin typeface="+mn-lt"/>
                <a:ea typeface="+mn-ea"/>
                <a:cs typeface="+mn-cs"/>
              </a:rPr>
              <a:t> ou </a:t>
            </a:r>
            <a:r>
              <a:rPr lang="pt-BR" sz="1200" b="1" i="0" kern="1200" dirty="0" smtClean="0">
                <a:solidFill>
                  <a:schemeClr val="tx1"/>
                </a:solidFill>
                <a:latin typeface="+mn-lt"/>
                <a:ea typeface="+mn-ea"/>
                <a:cs typeface="+mn-cs"/>
              </a:rPr>
              <a:t>basidiósporos</a:t>
            </a:r>
            <a:r>
              <a:rPr lang="pt-BR" sz="1200" b="0" i="0" kern="1200" dirty="0" smtClean="0">
                <a:solidFill>
                  <a:schemeClr val="tx1"/>
                </a:solidFill>
                <a:latin typeface="+mn-lt"/>
                <a:ea typeface="+mn-ea"/>
                <a:cs typeface="+mn-cs"/>
              </a:rPr>
              <a:t>. As estruturas sexuadas apresentam forma de </a:t>
            </a:r>
            <a:r>
              <a:rPr lang="pt-BR" sz="1200" b="1" i="0" kern="1200" dirty="0" smtClean="0">
                <a:solidFill>
                  <a:schemeClr val="tx1"/>
                </a:solidFill>
                <a:latin typeface="+mn-lt"/>
                <a:ea typeface="+mn-ea"/>
                <a:cs typeface="+mn-cs"/>
              </a:rPr>
              <a:t>apotécio</a:t>
            </a:r>
            <a:r>
              <a:rPr lang="pt-BR" sz="1200" b="0" i="0" kern="1200" dirty="0" smtClean="0">
                <a:solidFill>
                  <a:schemeClr val="tx1"/>
                </a:solidFill>
                <a:latin typeface="+mn-lt"/>
                <a:ea typeface="+mn-ea"/>
                <a:cs typeface="+mn-cs"/>
              </a:rPr>
              <a:t>. Os esporos formados pelos fungos do </a:t>
            </a:r>
            <a:r>
              <a:rPr lang="pt-BR" sz="1200" b="0" i="0" kern="1200" dirty="0" err="1" smtClean="0">
                <a:solidFill>
                  <a:schemeClr val="tx1"/>
                </a:solidFill>
                <a:latin typeface="+mn-lt"/>
                <a:ea typeface="+mn-ea"/>
                <a:cs typeface="+mn-cs"/>
              </a:rPr>
              <a:t>liquen</a:t>
            </a:r>
            <a:r>
              <a:rPr lang="pt-BR" sz="1200" b="0" i="0" kern="1200" dirty="0" smtClean="0">
                <a:solidFill>
                  <a:schemeClr val="tx1"/>
                </a:solidFill>
                <a:latin typeface="+mn-lt"/>
                <a:ea typeface="+mn-ea"/>
                <a:cs typeface="+mn-cs"/>
              </a:rPr>
              <a:t> germinam quando entram em contato com alguma clorofícea ou </a:t>
            </a:r>
            <a:r>
              <a:rPr lang="pt-BR" sz="1200" b="0" i="0" kern="1200" dirty="0" err="1" smtClean="0">
                <a:solidFill>
                  <a:schemeClr val="tx1"/>
                </a:solidFill>
                <a:latin typeface="+mn-lt"/>
                <a:ea typeface="+mn-ea"/>
                <a:cs typeface="+mn-cs"/>
              </a:rPr>
              <a:t>cianobactéria</a:t>
            </a:r>
            <a:r>
              <a:rPr lang="pt-BR" sz="1200" b="0" i="0" kern="1200" dirty="0" smtClean="0">
                <a:solidFill>
                  <a:schemeClr val="tx1"/>
                </a:solidFill>
                <a:latin typeface="+mn-lt"/>
                <a:ea typeface="+mn-ea"/>
                <a:cs typeface="+mn-cs"/>
              </a:rPr>
              <a:t>.</a:t>
            </a:r>
            <a:br>
              <a:rPr lang="pt-BR" sz="1200" b="0" i="0" kern="1200" dirty="0" smtClean="0">
                <a:solidFill>
                  <a:schemeClr val="tx1"/>
                </a:solidFill>
                <a:latin typeface="+mn-lt"/>
                <a:ea typeface="+mn-ea"/>
                <a:cs typeface="+mn-cs"/>
              </a:rPr>
            </a:br>
            <a:r>
              <a:rPr lang="pt-BR" sz="1200" b="0" i="0" kern="1200" dirty="0" smtClean="0">
                <a:solidFill>
                  <a:schemeClr val="tx1"/>
                </a:solidFill>
                <a:latin typeface="+mn-lt"/>
                <a:ea typeface="+mn-ea"/>
                <a:cs typeface="+mn-cs"/>
              </a:rPr>
              <a:t/>
            </a:r>
            <a:br>
              <a:rPr lang="pt-BR" sz="1200" b="0" i="0" kern="1200" dirty="0" smtClean="0">
                <a:solidFill>
                  <a:schemeClr val="tx1"/>
                </a:solidFill>
                <a:latin typeface="+mn-lt"/>
                <a:ea typeface="+mn-ea"/>
                <a:cs typeface="+mn-cs"/>
              </a:rPr>
            </a:br>
            <a:r>
              <a:rPr lang="pt-BR" sz="1200" b="0" i="0" kern="1200" dirty="0" smtClean="0">
                <a:solidFill>
                  <a:schemeClr val="tx1"/>
                </a:solidFill>
                <a:latin typeface="+mn-lt"/>
                <a:ea typeface="+mn-ea"/>
                <a:cs typeface="+mn-cs"/>
              </a:rPr>
              <a:t>O fotobionte se reproduz vegetativamente. O </a:t>
            </a:r>
            <a:r>
              <a:rPr lang="pt-BR" sz="1200" b="0" i="0" kern="1200" dirty="0" err="1" smtClean="0">
                <a:solidFill>
                  <a:schemeClr val="tx1"/>
                </a:solidFill>
                <a:latin typeface="+mn-lt"/>
                <a:ea typeface="+mn-ea"/>
                <a:cs typeface="+mn-cs"/>
              </a:rPr>
              <a:t>liquen</a:t>
            </a:r>
            <a:r>
              <a:rPr lang="pt-BR" sz="1200" b="0" i="0" kern="1200" dirty="0" smtClean="0">
                <a:solidFill>
                  <a:schemeClr val="tx1"/>
                </a:solidFill>
                <a:latin typeface="+mn-lt"/>
                <a:ea typeface="+mn-ea"/>
                <a:cs typeface="+mn-cs"/>
              </a:rPr>
              <a:t> pode se reproduzir assexuadamente por </a:t>
            </a:r>
            <a:r>
              <a:rPr lang="pt-BR" sz="1200" b="0" i="0" kern="1200" dirty="0" err="1" smtClean="0">
                <a:solidFill>
                  <a:schemeClr val="tx1"/>
                </a:solidFill>
                <a:latin typeface="+mn-lt"/>
                <a:ea typeface="+mn-ea"/>
                <a:cs typeface="+mn-cs"/>
              </a:rPr>
              <a:t>sorédios</a:t>
            </a:r>
            <a:r>
              <a:rPr lang="pt-BR" sz="1200" b="0" i="0" kern="1200" dirty="0" smtClean="0">
                <a:solidFill>
                  <a:schemeClr val="tx1"/>
                </a:solidFill>
                <a:latin typeface="+mn-lt"/>
                <a:ea typeface="+mn-ea"/>
                <a:cs typeface="+mn-cs"/>
              </a:rPr>
              <a:t>, que são </a:t>
            </a:r>
            <a:r>
              <a:rPr lang="pt-BR" sz="1200" b="1" i="0" kern="1200" dirty="0" smtClean="0">
                <a:solidFill>
                  <a:schemeClr val="tx1"/>
                </a:solidFill>
                <a:latin typeface="+mn-lt"/>
                <a:ea typeface="+mn-ea"/>
                <a:cs typeface="+mn-cs"/>
              </a:rPr>
              <a:t>propágulos</a:t>
            </a:r>
            <a:r>
              <a:rPr lang="pt-BR" sz="1200" b="0" i="0" kern="1200" dirty="0" smtClean="0">
                <a:solidFill>
                  <a:schemeClr val="tx1"/>
                </a:solidFill>
                <a:latin typeface="+mn-lt"/>
                <a:ea typeface="+mn-ea"/>
                <a:cs typeface="+mn-cs"/>
              </a:rPr>
              <a:t> que contém células de algas e hifas do fungo, e por </a:t>
            </a:r>
            <a:r>
              <a:rPr lang="pt-BR" sz="1200" b="1" i="0" kern="1200" dirty="0" err="1" smtClean="0">
                <a:solidFill>
                  <a:schemeClr val="tx1"/>
                </a:solidFill>
                <a:latin typeface="+mn-lt"/>
                <a:ea typeface="+mn-ea"/>
                <a:cs typeface="+mn-cs"/>
              </a:rPr>
              <a:t>isídios</a:t>
            </a:r>
            <a:r>
              <a:rPr lang="pt-BR" sz="1200" b="0" i="0" kern="1200" dirty="0" smtClean="0">
                <a:solidFill>
                  <a:schemeClr val="tx1"/>
                </a:solidFill>
                <a:latin typeface="+mn-lt"/>
                <a:ea typeface="+mn-ea"/>
                <a:cs typeface="+mn-cs"/>
              </a:rPr>
              <a:t>, que são projeções do talo, parecido com verrugas. O </a:t>
            </a:r>
            <a:r>
              <a:rPr lang="pt-BR" sz="1200" b="0" i="0" kern="1200" dirty="0" err="1" smtClean="0">
                <a:solidFill>
                  <a:schemeClr val="tx1"/>
                </a:solidFill>
                <a:latin typeface="+mn-lt"/>
                <a:ea typeface="+mn-ea"/>
                <a:cs typeface="+mn-cs"/>
              </a:rPr>
              <a:t>liquen</a:t>
            </a:r>
            <a:r>
              <a:rPr lang="pt-BR" sz="1200" b="0" i="0" kern="1200" dirty="0" smtClean="0">
                <a:solidFill>
                  <a:schemeClr val="tx1"/>
                </a:solidFill>
                <a:latin typeface="+mn-lt"/>
                <a:ea typeface="+mn-ea"/>
                <a:cs typeface="+mn-cs"/>
              </a:rPr>
              <a:t> também pode se reproduzir por fragmentação do talo.</a:t>
            </a:r>
          </a:p>
          <a:p>
            <a:r>
              <a:rPr lang="pt-BR" dirty="0" smtClean="0"/>
              <a:t>Fonte:http://www.sobiologia.com.br/conteudos/Reinos/biofungos4.</a:t>
            </a:r>
            <a:r>
              <a:rPr lang="pt-BR" dirty="0" err="1" smtClean="0"/>
              <a:t>php</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4</a:t>
            </a:fld>
            <a:endParaRPr lang="pt-BR"/>
          </a:p>
        </p:txBody>
      </p:sp>
    </p:spTree>
    <p:extLst>
      <p:ext uri="{BB962C8B-B14F-4D97-AF65-F5344CB8AC3E}">
        <p14:creationId xmlns:p14="http://schemas.microsoft.com/office/powerpoint/2010/main" val="35695338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200" kern="1200" dirty="0" smtClean="0">
                <a:solidFill>
                  <a:schemeClr val="tx1"/>
                </a:solidFill>
                <a:effectLst/>
                <a:latin typeface="+mn-lt"/>
                <a:ea typeface="+mn-ea"/>
                <a:cs typeface="+mn-cs"/>
              </a:rPr>
              <a:t>As </a:t>
            </a:r>
            <a:r>
              <a:rPr lang="pt-BR" sz="1200" b="1" kern="1200" dirty="0" smtClean="0">
                <a:solidFill>
                  <a:schemeClr val="tx1"/>
                </a:solidFill>
                <a:effectLst/>
                <a:latin typeface="+mn-lt"/>
                <a:ea typeface="+mn-ea"/>
                <a:cs typeface="+mn-cs"/>
              </a:rPr>
              <a:t>mitocôndrias</a:t>
            </a:r>
            <a:r>
              <a:rPr lang="pt-BR" sz="1200" kern="1200" dirty="0" smtClean="0">
                <a:solidFill>
                  <a:schemeClr val="tx1"/>
                </a:solidFill>
                <a:effectLst/>
                <a:latin typeface="+mn-lt"/>
                <a:ea typeface="+mn-ea"/>
                <a:cs typeface="+mn-cs"/>
              </a:rPr>
              <a:t> participam da </a:t>
            </a:r>
            <a:r>
              <a:rPr lang="pt-BR" sz="1200" b="1" kern="1200" dirty="0" smtClean="0">
                <a:solidFill>
                  <a:schemeClr val="tx1"/>
                </a:solidFill>
                <a:effectLst/>
                <a:latin typeface="+mn-lt"/>
                <a:ea typeface="+mn-ea"/>
                <a:cs typeface="+mn-cs"/>
              </a:rPr>
              <a:t>respiração celular</a:t>
            </a:r>
            <a:r>
              <a:rPr lang="pt-BR" sz="1200" kern="1200" dirty="0" smtClean="0">
                <a:solidFill>
                  <a:schemeClr val="tx1"/>
                </a:solidFill>
                <a:effectLst/>
                <a:latin typeface="+mn-lt"/>
                <a:ea typeface="+mn-ea"/>
                <a:cs typeface="+mn-cs"/>
              </a:rPr>
              <a:t>, processo pelo qual a célula obtém energia para realizar suas funções vitais. </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110</a:t>
            </a:fld>
            <a:endParaRPr lang="pt-BR"/>
          </a:p>
        </p:txBody>
      </p:sp>
    </p:spTree>
    <p:extLst>
      <p:ext uri="{BB962C8B-B14F-4D97-AF65-F5344CB8AC3E}">
        <p14:creationId xmlns:p14="http://schemas.microsoft.com/office/powerpoint/2010/main" val="2868527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200" kern="1200" dirty="0" smtClean="0">
                <a:solidFill>
                  <a:schemeClr val="tx1"/>
                </a:solidFill>
                <a:effectLst/>
                <a:latin typeface="+mn-lt"/>
                <a:ea typeface="+mn-ea"/>
                <a:cs typeface="+mn-cs"/>
              </a:rPr>
              <a:t>No </a:t>
            </a:r>
            <a:r>
              <a:rPr lang="pt-BR" sz="1200" b="1" kern="1200" dirty="0" smtClean="0">
                <a:solidFill>
                  <a:schemeClr val="tx1"/>
                </a:solidFill>
                <a:effectLst/>
                <a:latin typeface="+mn-lt"/>
                <a:ea typeface="+mn-ea"/>
                <a:cs typeface="+mn-cs"/>
              </a:rPr>
              <a:t>cloroplasto</a:t>
            </a:r>
            <a:r>
              <a:rPr lang="pt-BR" sz="1200" kern="1200" dirty="0" smtClean="0">
                <a:solidFill>
                  <a:schemeClr val="tx1"/>
                </a:solidFill>
                <a:effectLst/>
                <a:latin typeface="+mn-lt"/>
                <a:ea typeface="+mn-ea"/>
                <a:cs typeface="+mn-cs"/>
              </a:rPr>
              <a:t> acontece a </a:t>
            </a:r>
            <a:r>
              <a:rPr lang="pt-BR" sz="1200" b="1" kern="1200" dirty="0" smtClean="0">
                <a:solidFill>
                  <a:schemeClr val="tx1"/>
                </a:solidFill>
                <a:effectLst/>
                <a:latin typeface="+mn-lt"/>
                <a:ea typeface="+mn-ea"/>
                <a:cs typeface="+mn-cs"/>
              </a:rPr>
              <a:t>fotossíntese</a:t>
            </a:r>
            <a:r>
              <a:rPr lang="pt-BR" sz="1200" kern="1200" dirty="0" smtClean="0">
                <a:solidFill>
                  <a:schemeClr val="tx1"/>
                </a:solidFill>
                <a:effectLst/>
                <a:latin typeface="+mn-lt"/>
                <a:ea typeface="+mn-ea"/>
                <a:cs typeface="+mn-cs"/>
              </a:rPr>
              <a:t>, processo pelo qual a célula produz seu alimento, a glicose. Os </a:t>
            </a:r>
            <a:r>
              <a:rPr lang="pt-BR" sz="1200" b="1" kern="1200" dirty="0" smtClean="0">
                <a:solidFill>
                  <a:schemeClr val="tx1"/>
                </a:solidFill>
                <a:effectLst/>
                <a:latin typeface="+mn-lt"/>
                <a:ea typeface="+mn-ea"/>
                <a:cs typeface="+mn-cs"/>
              </a:rPr>
              <a:t>plastídios ou </a:t>
            </a:r>
            <a:r>
              <a:rPr lang="pt-BR" sz="1200" b="1" kern="1200" dirty="0" err="1" smtClean="0">
                <a:solidFill>
                  <a:schemeClr val="tx1"/>
                </a:solidFill>
                <a:effectLst/>
                <a:latin typeface="+mn-lt"/>
                <a:ea typeface="+mn-ea"/>
                <a:cs typeface="+mn-cs"/>
              </a:rPr>
              <a:t>plastos</a:t>
            </a:r>
            <a:r>
              <a:rPr lang="pt-BR" sz="1200" kern="1200" dirty="0" smtClean="0">
                <a:solidFill>
                  <a:schemeClr val="tx1"/>
                </a:solidFill>
                <a:effectLst/>
                <a:latin typeface="+mn-lt"/>
                <a:ea typeface="+mn-ea"/>
                <a:cs typeface="+mn-cs"/>
              </a:rPr>
              <a:t> são organelas celulares encontradas apenas em células eucarióticas vegetais que apresentam funções de </a:t>
            </a:r>
            <a:r>
              <a:rPr lang="pt-BR" sz="1200" b="1" kern="1200" dirty="0" smtClean="0">
                <a:solidFill>
                  <a:schemeClr val="tx1"/>
                </a:solidFill>
                <a:effectLst/>
                <a:latin typeface="+mn-lt"/>
                <a:ea typeface="+mn-ea"/>
                <a:cs typeface="+mn-cs"/>
              </a:rPr>
              <a:t>fotossíntese, síntese de aminoácidos e ácidos graxos, além de armazenamento</a:t>
            </a:r>
            <a:r>
              <a:rPr lang="pt-BR" sz="1200" kern="1200" dirty="0" smtClean="0">
                <a:solidFill>
                  <a:schemeClr val="tx1"/>
                </a:solidFill>
                <a:effectLst/>
                <a:latin typeface="+mn-lt"/>
                <a:ea typeface="+mn-ea"/>
                <a:cs typeface="+mn-cs"/>
              </a:rPr>
              <a:t>. Os plastídios são classificados de acordo com o pigmento que possuem, sendo chamados de </a:t>
            </a:r>
            <a:r>
              <a:rPr lang="pt-BR" sz="1200" b="1" kern="1200" dirty="0" smtClean="0">
                <a:solidFill>
                  <a:schemeClr val="tx1"/>
                </a:solidFill>
                <a:effectLst/>
                <a:latin typeface="+mn-lt"/>
                <a:ea typeface="+mn-ea"/>
                <a:cs typeface="+mn-cs"/>
              </a:rPr>
              <a:t>cloroplastos</a:t>
            </a:r>
            <a:r>
              <a:rPr lang="pt-BR" sz="1200" kern="1200" dirty="0" smtClean="0">
                <a:solidFill>
                  <a:schemeClr val="tx1"/>
                </a:solidFill>
                <a:effectLst/>
                <a:latin typeface="+mn-lt"/>
                <a:ea typeface="+mn-ea"/>
                <a:cs typeface="+mn-cs"/>
              </a:rPr>
              <a:t>, </a:t>
            </a:r>
            <a:r>
              <a:rPr lang="pt-BR" sz="1200" b="1" kern="1200" dirty="0" err="1" smtClean="0">
                <a:solidFill>
                  <a:schemeClr val="tx1"/>
                </a:solidFill>
                <a:effectLst/>
                <a:latin typeface="+mn-lt"/>
                <a:ea typeface="+mn-ea"/>
                <a:cs typeface="+mn-cs"/>
              </a:rPr>
              <a:t>cromoplastos</a:t>
            </a:r>
            <a:r>
              <a:rPr lang="pt-BR" sz="1200" kern="1200" dirty="0" smtClean="0">
                <a:solidFill>
                  <a:schemeClr val="tx1"/>
                </a:solidFill>
                <a:effectLst/>
                <a:latin typeface="+mn-lt"/>
                <a:ea typeface="+mn-ea"/>
                <a:cs typeface="+mn-cs"/>
              </a:rPr>
              <a:t> e </a:t>
            </a:r>
            <a:r>
              <a:rPr lang="pt-BR" sz="1200" b="1" kern="1200" dirty="0" err="1" smtClean="0">
                <a:solidFill>
                  <a:schemeClr val="tx1"/>
                </a:solidFill>
                <a:effectLst/>
                <a:latin typeface="+mn-lt"/>
                <a:ea typeface="+mn-ea"/>
                <a:cs typeface="+mn-cs"/>
              </a:rPr>
              <a:t>leucoplastos</a:t>
            </a:r>
            <a:r>
              <a:rPr lang="pt-BR" sz="1200" kern="1200" dirty="0" smtClean="0">
                <a:solidFill>
                  <a:schemeClr val="tx1"/>
                </a:solidFill>
                <a:effectLst/>
                <a:latin typeface="+mn-lt"/>
                <a:ea typeface="+mn-ea"/>
                <a:cs typeface="+mn-cs"/>
              </a:rPr>
              <a:t>. </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111</a:t>
            </a:fld>
            <a:endParaRPr lang="pt-BR"/>
          </a:p>
        </p:txBody>
      </p:sp>
    </p:spTree>
    <p:extLst>
      <p:ext uri="{BB962C8B-B14F-4D97-AF65-F5344CB8AC3E}">
        <p14:creationId xmlns:p14="http://schemas.microsoft.com/office/powerpoint/2010/main" val="24512286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77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200" kern="1200" dirty="0" smtClean="0">
                <a:solidFill>
                  <a:schemeClr val="tx1"/>
                </a:solidFill>
                <a:latin typeface="+mn-lt"/>
                <a:ea typeface="+mn-ea"/>
                <a:cs typeface="+mn-cs"/>
              </a:rPr>
              <a:t>	À medida que notava a abundância de encontros simbióticos na natureza, sobretudo bactérias vivendo junto com (e às vezes dentro) células de insetos e vermes, ela foi se interessando pelos primeiros pesquisadores que Wilson citava: </a:t>
            </a:r>
            <a:r>
              <a:rPr lang="pt-BR" sz="1200" b="1" kern="1200" dirty="0" smtClean="0">
                <a:solidFill>
                  <a:schemeClr val="tx1"/>
                </a:solidFill>
                <a:latin typeface="+mn-lt"/>
                <a:ea typeface="+mn-ea"/>
                <a:cs typeface="+mn-cs"/>
              </a:rPr>
              <a:t>I. E. </a:t>
            </a:r>
            <a:r>
              <a:rPr lang="pt-BR" sz="1200" b="1" kern="1200" dirty="0" err="1" smtClean="0">
                <a:solidFill>
                  <a:schemeClr val="tx1"/>
                </a:solidFill>
                <a:latin typeface="+mn-lt"/>
                <a:ea typeface="+mn-ea"/>
                <a:cs typeface="+mn-cs"/>
              </a:rPr>
              <a:t>Wallin</a:t>
            </a:r>
            <a:r>
              <a:rPr lang="pt-BR" sz="1200" b="1" kern="1200" dirty="0" smtClean="0">
                <a:solidFill>
                  <a:schemeClr val="tx1"/>
                </a:solidFill>
                <a:latin typeface="+mn-lt"/>
                <a:ea typeface="+mn-ea"/>
                <a:cs typeface="+mn-cs"/>
              </a:rPr>
              <a:t>, K. S. </a:t>
            </a:r>
            <a:r>
              <a:rPr lang="pt-BR" sz="1200" b="1" kern="1200" dirty="0" err="1" smtClean="0">
                <a:solidFill>
                  <a:schemeClr val="tx1"/>
                </a:solidFill>
                <a:latin typeface="+mn-lt"/>
                <a:ea typeface="+mn-ea"/>
                <a:cs typeface="+mn-cs"/>
              </a:rPr>
              <a:t>Merezhkovsky</a:t>
            </a:r>
            <a:r>
              <a:rPr lang="pt-BR" sz="1200" b="1" kern="1200" dirty="0" smtClean="0">
                <a:solidFill>
                  <a:schemeClr val="tx1"/>
                </a:solidFill>
                <a:latin typeface="+mn-lt"/>
                <a:ea typeface="+mn-ea"/>
                <a:cs typeface="+mn-cs"/>
              </a:rPr>
              <a:t> e A. S. </a:t>
            </a:r>
            <a:r>
              <a:rPr lang="pt-BR" sz="1200" b="1" kern="1200" dirty="0" err="1" smtClean="0">
                <a:solidFill>
                  <a:schemeClr val="tx1"/>
                </a:solidFill>
                <a:latin typeface="+mn-lt"/>
                <a:ea typeface="+mn-ea"/>
                <a:cs typeface="+mn-cs"/>
              </a:rPr>
              <a:t>Famintsyn</a:t>
            </a:r>
            <a:r>
              <a:rPr lang="pt-BR" sz="1200" kern="1200" dirty="0" smtClean="0">
                <a:solidFill>
                  <a:schemeClr val="tx1"/>
                </a:solidFill>
                <a:latin typeface="+mn-lt"/>
                <a:ea typeface="+mn-ea"/>
                <a:cs typeface="+mn-cs"/>
              </a:rPr>
              <a:t>. Margulis julgou que </a:t>
            </a:r>
            <a:r>
              <a:rPr lang="pt-BR" sz="1200" b="1" kern="1200" dirty="0" smtClean="0">
                <a:solidFill>
                  <a:schemeClr val="tx1"/>
                </a:solidFill>
                <a:latin typeface="+mn-lt"/>
                <a:ea typeface="+mn-ea"/>
                <a:cs typeface="+mn-cs"/>
              </a:rPr>
              <a:t>esses autores estavam certos</a:t>
            </a:r>
            <a:r>
              <a:rPr lang="pt-BR" sz="1200" kern="1200" dirty="0" smtClean="0">
                <a:solidFill>
                  <a:schemeClr val="tx1"/>
                </a:solidFill>
                <a:latin typeface="+mn-lt"/>
                <a:ea typeface="+mn-ea"/>
                <a:cs typeface="+mn-cs"/>
              </a:rPr>
              <a:t> ao supor que </a:t>
            </a:r>
            <a:r>
              <a:rPr lang="pt-BR" sz="1200" b="1" kern="1200" dirty="0" smtClean="0">
                <a:solidFill>
                  <a:schemeClr val="tx1"/>
                </a:solidFill>
                <a:latin typeface="+mn-lt"/>
                <a:ea typeface="+mn-ea"/>
                <a:cs typeface="+mn-cs"/>
              </a:rPr>
              <a:t>partes não nucleares das células, com sua própria hereditariedade peculiar, eram formas remanescentes de bactérias antes livres.</a:t>
            </a:r>
            <a:r>
              <a:rPr lang="pt-BR" sz="1200" kern="1200" dirty="0" smtClean="0">
                <a:solidFill>
                  <a:schemeClr val="tx1"/>
                </a:solidFill>
                <a:latin typeface="+mn-lt"/>
                <a:ea typeface="+mn-ea"/>
                <a:cs typeface="+mn-cs"/>
              </a:rPr>
              <a:t> Para ela parecia obvio que havia </a:t>
            </a:r>
            <a:r>
              <a:rPr lang="pt-BR" sz="1200" b="1" kern="1200" dirty="0" smtClean="0">
                <a:solidFill>
                  <a:schemeClr val="tx1"/>
                </a:solidFill>
                <a:latin typeface="+mn-lt"/>
                <a:ea typeface="+mn-ea"/>
                <a:cs typeface="+mn-cs"/>
              </a:rPr>
              <a:t>sistemas duplos de hereditariedade</a:t>
            </a:r>
            <a:r>
              <a:rPr lang="pt-BR" sz="1200" kern="1200" dirty="0" smtClean="0">
                <a:solidFill>
                  <a:schemeClr val="tx1"/>
                </a:solidFill>
                <a:latin typeface="+mn-lt"/>
                <a:ea typeface="+mn-ea"/>
                <a:cs typeface="+mn-cs"/>
              </a:rPr>
              <a:t> com células dentro de células.</a:t>
            </a:r>
          </a:p>
          <a:p>
            <a:r>
              <a:rPr lang="pt-BR" sz="1200" kern="1200" dirty="0" smtClean="0">
                <a:solidFill>
                  <a:schemeClr val="tx1"/>
                </a:solidFill>
                <a:latin typeface="+mn-lt"/>
                <a:ea typeface="+mn-ea"/>
                <a:cs typeface="+mn-cs"/>
              </a:rPr>
              <a:t>	Margulis explica que </a:t>
            </a:r>
            <a:r>
              <a:rPr lang="pt-BR" sz="1200" b="1" kern="1200" dirty="0" smtClean="0">
                <a:solidFill>
                  <a:schemeClr val="tx1"/>
                </a:solidFill>
                <a:latin typeface="+mn-lt"/>
                <a:ea typeface="+mn-ea"/>
                <a:cs typeface="+mn-cs"/>
              </a:rPr>
              <a:t>simbiose é um tipo de relação ecológica onde indivíduos de diferentes espécies vivem em contato físico</a:t>
            </a:r>
            <a:r>
              <a:rPr lang="pt-BR" sz="1200" kern="1200" dirty="0" smtClean="0">
                <a:solidFill>
                  <a:schemeClr val="tx1"/>
                </a:solidFill>
                <a:latin typeface="+mn-lt"/>
                <a:ea typeface="+mn-ea"/>
                <a:cs typeface="+mn-cs"/>
              </a:rPr>
              <a:t>. Ela diz que a simbiose é muito mais presente do que pensamos, a começar por nós seres humanos, nossos intestinos e cílios estão infestados de bactérias e simbiontes animais, como vermes. </a:t>
            </a:r>
            <a:r>
              <a:rPr lang="pt-BR" sz="1200" b="1" kern="1200" dirty="0" smtClean="0">
                <a:solidFill>
                  <a:schemeClr val="tx1"/>
                </a:solidFill>
                <a:latin typeface="+mn-lt"/>
                <a:ea typeface="+mn-ea"/>
                <a:cs typeface="+mn-cs"/>
              </a:rPr>
              <a:t>Somos simbiontes em um planeta simbiótico e, se prestarmos atenção, podemos encontrar a simbiose em todos os lugares</a:t>
            </a:r>
            <a:r>
              <a:rPr lang="pt-BR" sz="1200" kern="1200" dirty="0" smtClean="0">
                <a:solidFill>
                  <a:schemeClr val="tx1"/>
                </a:solidFill>
                <a:latin typeface="+mn-lt"/>
                <a:ea typeface="+mn-ea"/>
                <a:cs typeface="+mn-cs"/>
              </a:rPr>
              <a:t> (MARGULIS, 2001, p.13).</a:t>
            </a:r>
          </a:p>
          <a:p>
            <a:r>
              <a:rPr lang="pt-BR" sz="1200" kern="1200" dirty="0" smtClean="0">
                <a:solidFill>
                  <a:schemeClr val="tx1"/>
                </a:solidFill>
                <a:latin typeface="+mn-lt"/>
                <a:ea typeface="+mn-ea"/>
                <a:cs typeface="+mn-cs"/>
              </a:rPr>
              <a:t>	A simbiose gera inovação, pois junta diferentes formas de vida para formar seres maiores, mais complexos. As formas de vida simbiogenéticas são ainda mais diferentes do que seus “pais”. Indivíduos estão sempre se fundindo e regulando sua reprodução. Eles geram novas populações que se tornam novos indivíduos simbióticos compostos por múltiplas unidades. A </a:t>
            </a:r>
            <a:r>
              <a:rPr lang="pt-BR" sz="1200" b="1" kern="1200" dirty="0" smtClean="0">
                <a:solidFill>
                  <a:schemeClr val="tx1"/>
                </a:solidFill>
                <a:latin typeface="+mn-lt"/>
                <a:ea typeface="+mn-ea"/>
                <a:cs typeface="+mn-cs"/>
              </a:rPr>
              <a:t>simbiose é um evento natural e comum na natureza</a:t>
            </a:r>
            <a:r>
              <a:rPr lang="pt-BR" sz="1200" kern="1200" dirty="0" smtClean="0">
                <a:solidFill>
                  <a:schemeClr val="tx1"/>
                </a:solidFill>
                <a:latin typeface="+mn-lt"/>
                <a:ea typeface="+mn-ea"/>
                <a:cs typeface="+mn-cs"/>
              </a:rPr>
              <a:t>.</a:t>
            </a:r>
          </a:p>
          <a:p>
            <a:r>
              <a:rPr lang="pt-BR" sz="1200" kern="1200" dirty="0" smtClean="0">
                <a:solidFill>
                  <a:schemeClr val="tx1"/>
                </a:solidFill>
                <a:latin typeface="+mn-lt"/>
                <a:ea typeface="+mn-ea"/>
                <a:cs typeface="+mn-cs"/>
              </a:rPr>
              <a:t>	Margulis cita alguns exemplos de simbiontes:</a:t>
            </a:r>
          </a:p>
          <a:p>
            <a:pPr lvl="0">
              <a:buFont typeface="Arial" pitchFamily="34" charset="0"/>
              <a:buChar char="•"/>
            </a:pPr>
            <a:r>
              <a:rPr lang="pt-BR" sz="1200" kern="1200" dirty="0" smtClean="0">
                <a:solidFill>
                  <a:schemeClr val="tx1"/>
                </a:solidFill>
                <a:latin typeface="+mn-lt"/>
                <a:ea typeface="+mn-ea"/>
                <a:cs typeface="+mn-cs"/>
              </a:rPr>
              <a:t> Em </a:t>
            </a:r>
            <a:r>
              <a:rPr lang="pt-BR" sz="1200" kern="1200" dirty="0" err="1" smtClean="0">
                <a:solidFill>
                  <a:schemeClr val="tx1"/>
                </a:solidFill>
                <a:latin typeface="+mn-lt"/>
                <a:ea typeface="+mn-ea"/>
                <a:cs typeface="+mn-cs"/>
              </a:rPr>
              <a:t>Brittany</a:t>
            </a:r>
            <a:r>
              <a:rPr lang="pt-BR" sz="1200" kern="1200" dirty="0" smtClean="0">
                <a:solidFill>
                  <a:schemeClr val="tx1"/>
                </a:solidFill>
                <a:latin typeface="+mn-lt"/>
                <a:ea typeface="+mn-ea"/>
                <a:cs typeface="+mn-cs"/>
              </a:rPr>
              <a:t>/ França e nas praias junto ao Canal da Mancha há “alga marinha” sobre a areia em poças rasas, na verdade são vermes verdes, que são aglomerados do platelminto </a:t>
            </a:r>
            <a:r>
              <a:rPr lang="pt-BR" sz="1200" i="1" kern="1200" dirty="0" smtClean="0">
                <a:solidFill>
                  <a:schemeClr val="tx1"/>
                </a:solidFill>
                <a:latin typeface="+mn-lt"/>
                <a:ea typeface="+mn-ea"/>
                <a:cs typeface="+mn-cs"/>
              </a:rPr>
              <a:t>Convoluta</a:t>
            </a:r>
            <a:r>
              <a:rPr lang="pt-BR" sz="1200" kern="1200" dirty="0" smtClean="0">
                <a:solidFill>
                  <a:schemeClr val="tx1"/>
                </a:solidFill>
                <a:latin typeface="+mn-lt"/>
                <a:ea typeface="+mn-ea"/>
                <a:cs typeface="+mn-cs"/>
              </a:rPr>
              <a:t> </a:t>
            </a:r>
            <a:r>
              <a:rPr lang="pt-BR" sz="1200" i="1" kern="1200" dirty="0" err="1" smtClean="0">
                <a:solidFill>
                  <a:schemeClr val="tx1"/>
                </a:solidFill>
                <a:latin typeface="+mn-lt"/>
                <a:ea typeface="+mn-ea"/>
                <a:cs typeface="+mn-cs"/>
              </a:rPr>
              <a:t>roscoffensis</a:t>
            </a:r>
            <a:r>
              <a:rPr lang="pt-BR" sz="1200" kern="1200" dirty="0" smtClean="0">
                <a:solidFill>
                  <a:schemeClr val="tx1"/>
                </a:solidFill>
                <a:latin typeface="+mn-lt"/>
                <a:ea typeface="+mn-ea"/>
                <a:cs typeface="+mn-cs"/>
              </a:rPr>
              <a:t> que em seus tecidos possui </a:t>
            </a:r>
            <a:r>
              <a:rPr lang="pt-BR" sz="1200" i="1" kern="1200" dirty="0" err="1" smtClean="0">
                <a:solidFill>
                  <a:schemeClr val="tx1"/>
                </a:solidFill>
                <a:latin typeface="+mn-lt"/>
                <a:ea typeface="+mn-ea"/>
                <a:cs typeface="+mn-cs"/>
              </a:rPr>
              <a:t>Platymonas</a:t>
            </a:r>
            <a:r>
              <a:rPr lang="pt-BR" sz="1200" kern="1200" dirty="0" smtClean="0">
                <a:solidFill>
                  <a:schemeClr val="tx1"/>
                </a:solidFill>
                <a:latin typeface="+mn-lt"/>
                <a:ea typeface="+mn-ea"/>
                <a:cs typeface="+mn-cs"/>
              </a:rPr>
              <a:t>, uma alga fotossintetizante. As algas simbióticas chegam a fazer um favor ao verme no que diz respeito ao gerenciamento de resíduos, pois elas reciclam o resíduo de ácido úrico do verme em nutrientes para elas mesmas. Algas e vermes compõem um ecossistema em miniatura nadando ao sol. Sem um microscópio de grande potência é difícil dizer onde termina o animal e começa a alga, de tão íntimos que são.</a:t>
            </a:r>
          </a:p>
          <a:p>
            <a:pPr lvl="0"/>
            <a:endParaRPr lang="pt-BR" sz="1200" kern="1200" dirty="0" smtClean="0">
              <a:solidFill>
                <a:schemeClr val="tx1"/>
              </a:solidFill>
              <a:latin typeface="+mn-lt"/>
              <a:ea typeface="+mn-ea"/>
              <a:cs typeface="+mn-cs"/>
            </a:endParaRPr>
          </a:p>
          <a:p>
            <a:pPr lvl="0">
              <a:buFont typeface="Arial" pitchFamily="34" charset="0"/>
              <a:buChar char="•"/>
            </a:pPr>
            <a:r>
              <a:rPr lang="pt-BR" sz="1200" kern="1200" dirty="0" smtClean="0">
                <a:solidFill>
                  <a:schemeClr val="tx1"/>
                </a:solidFill>
                <a:latin typeface="+mn-lt"/>
                <a:ea typeface="+mn-ea"/>
                <a:cs typeface="+mn-cs"/>
              </a:rPr>
              <a:t> Uma parceria abundante envolve corpos de caracóis </a:t>
            </a:r>
            <a:r>
              <a:rPr lang="pt-BR" sz="1200" i="1" kern="1200" dirty="0" err="1" smtClean="0">
                <a:solidFill>
                  <a:schemeClr val="tx1"/>
                </a:solidFill>
                <a:latin typeface="+mn-lt"/>
                <a:ea typeface="+mn-ea"/>
                <a:cs typeface="+mn-cs"/>
              </a:rPr>
              <a:t>Plachobranchus</a:t>
            </a:r>
            <a:r>
              <a:rPr lang="pt-BR" sz="1200" kern="1200" dirty="0" smtClean="0">
                <a:solidFill>
                  <a:schemeClr val="tx1"/>
                </a:solidFill>
                <a:latin typeface="+mn-lt"/>
                <a:ea typeface="+mn-ea"/>
                <a:cs typeface="+mn-cs"/>
              </a:rPr>
              <a:t> que abrigam simbiontes verdes crescendo em fileiras tão uniformes que parecem ter sido plantados. Esses caracóis gigantes agem como jardins vivos, nos quais seus corpos mantêm as algas voltadas em direção à luz.</a:t>
            </a:r>
          </a:p>
          <a:p>
            <a:pPr lvl="0"/>
            <a:endParaRPr lang="pt-BR" sz="1200" i="1" kern="1200" dirty="0" smtClean="0">
              <a:solidFill>
                <a:schemeClr val="tx1"/>
              </a:solidFill>
              <a:latin typeface="+mn-lt"/>
              <a:ea typeface="+mn-ea"/>
              <a:cs typeface="+mn-cs"/>
            </a:endParaRPr>
          </a:p>
          <a:p>
            <a:pPr lvl="0">
              <a:buFont typeface="Arial" pitchFamily="34" charset="0"/>
              <a:buChar char="•"/>
            </a:pPr>
            <a:r>
              <a:rPr lang="pt-BR" sz="1200" i="1" kern="1200" dirty="0" smtClean="0">
                <a:solidFill>
                  <a:schemeClr val="tx1"/>
                </a:solidFill>
                <a:latin typeface="+mn-lt"/>
                <a:ea typeface="+mn-ea"/>
                <a:cs typeface="+mn-cs"/>
              </a:rPr>
              <a:t> Mastigias</a:t>
            </a:r>
            <a:r>
              <a:rPr lang="pt-BR" sz="1200" kern="1200" dirty="0" smtClean="0">
                <a:solidFill>
                  <a:schemeClr val="tx1"/>
                </a:solidFill>
                <a:latin typeface="+mn-lt"/>
                <a:ea typeface="+mn-ea"/>
                <a:cs typeface="+mn-cs"/>
              </a:rPr>
              <a:t> é um medusóide de tipo caravela que nada no oceano Pacífico. Como uma série de pequenos guarda-chuvas verdes, medusóides </a:t>
            </a:r>
            <a:r>
              <a:rPr lang="pt-BR" sz="1200" i="1" kern="1200" dirty="0" smtClean="0">
                <a:solidFill>
                  <a:schemeClr val="tx1"/>
                </a:solidFill>
                <a:latin typeface="+mn-lt"/>
                <a:ea typeface="+mn-ea"/>
                <a:cs typeface="+mn-cs"/>
              </a:rPr>
              <a:t>Mastigias</a:t>
            </a:r>
            <a:r>
              <a:rPr lang="pt-BR" sz="1200" kern="1200" dirty="0" smtClean="0">
                <a:solidFill>
                  <a:schemeClr val="tx1"/>
                </a:solidFill>
                <a:latin typeface="+mn-lt"/>
                <a:ea typeface="+mn-ea"/>
                <a:cs typeface="+mn-cs"/>
              </a:rPr>
              <a:t> flutuam aos milhares junto aos raios de luz na superfície da água.</a:t>
            </a:r>
          </a:p>
          <a:p>
            <a:r>
              <a:rPr lang="pt-BR" sz="1200" kern="1200" dirty="0" smtClean="0">
                <a:solidFill>
                  <a:schemeClr val="tx1"/>
                </a:solidFill>
                <a:latin typeface="+mn-lt"/>
                <a:ea typeface="+mn-ea"/>
                <a:cs typeface="+mn-cs"/>
              </a:rPr>
              <a:t>	</a:t>
            </a:r>
          </a:p>
          <a:p>
            <a:r>
              <a:rPr lang="pt-BR" sz="1200" kern="1200" dirty="0" smtClean="0">
                <a:solidFill>
                  <a:schemeClr val="tx1"/>
                </a:solidFill>
                <a:latin typeface="+mn-lt"/>
                <a:ea typeface="+mn-ea"/>
                <a:cs typeface="+mn-cs"/>
              </a:rPr>
              <a:t>	Margulis explica ainda que </a:t>
            </a:r>
            <a:r>
              <a:rPr lang="pt-BR" sz="1200" b="1" kern="1200" dirty="0" smtClean="0">
                <a:solidFill>
                  <a:schemeClr val="tx1"/>
                </a:solidFill>
                <a:latin typeface="+mn-lt"/>
                <a:ea typeface="+mn-ea"/>
                <a:cs typeface="+mn-cs"/>
              </a:rPr>
              <a:t>o contato físico é um requisito inegociável para muitos tipos diferentes de vida</a:t>
            </a:r>
            <a:r>
              <a:rPr lang="pt-BR" sz="1200" kern="1200" dirty="0" smtClean="0">
                <a:solidFill>
                  <a:schemeClr val="tx1"/>
                </a:solidFill>
                <a:latin typeface="+mn-lt"/>
                <a:ea typeface="+mn-ea"/>
                <a:cs typeface="+mn-cs"/>
              </a:rPr>
              <a:t>. Um dos predecessores científicos mais importantes dela compreendia e explicava por completo o papel da simbiose na evolução. Este foi </a:t>
            </a:r>
            <a:r>
              <a:rPr lang="pt-BR" sz="1200" b="1" kern="1200" dirty="0" smtClean="0">
                <a:solidFill>
                  <a:schemeClr val="tx1"/>
                </a:solidFill>
                <a:latin typeface="+mn-lt"/>
                <a:ea typeface="+mn-ea"/>
                <a:cs typeface="+mn-cs"/>
              </a:rPr>
              <a:t>Ivan E. </a:t>
            </a:r>
            <a:r>
              <a:rPr lang="pt-BR" sz="1200" b="1" kern="1200" dirty="0" err="1" smtClean="0">
                <a:solidFill>
                  <a:schemeClr val="tx1"/>
                </a:solidFill>
                <a:latin typeface="+mn-lt"/>
                <a:ea typeface="+mn-ea"/>
                <a:cs typeface="+mn-cs"/>
              </a:rPr>
              <a:t>Wallin</a:t>
            </a:r>
            <a:r>
              <a:rPr lang="pt-BR" sz="1200" b="1" kern="1200" dirty="0" smtClean="0">
                <a:solidFill>
                  <a:schemeClr val="tx1"/>
                </a:solidFill>
                <a:latin typeface="+mn-lt"/>
                <a:ea typeface="+mn-ea"/>
                <a:cs typeface="+mn-cs"/>
              </a:rPr>
              <a:t> (1883-1969) </a:t>
            </a:r>
            <a:r>
              <a:rPr lang="pt-BR" sz="1200" kern="1200" dirty="0" smtClean="0">
                <a:solidFill>
                  <a:schemeClr val="tx1"/>
                </a:solidFill>
                <a:latin typeface="+mn-lt"/>
                <a:ea typeface="+mn-ea"/>
                <a:cs typeface="+mn-cs"/>
              </a:rPr>
              <a:t>que afirmava que </a:t>
            </a:r>
            <a:r>
              <a:rPr lang="pt-BR" sz="1200" b="1" kern="1200" dirty="0" smtClean="0">
                <a:solidFill>
                  <a:schemeClr val="tx1"/>
                </a:solidFill>
                <a:latin typeface="+mn-lt"/>
                <a:ea typeface="+mn-ea"/>
                <a:cs typeface="+mn-cs"/>
              </a:rPr>
              <a:t>as novas espécies se originavam da simbiose</a:t>
            </a:r>
            <a:r>
              <a:rPr lang="pt-BR" sz="1200" kern="1200" dirty="0" smtClean="0">
                <a:solidFill>
                  <a:schemeClr val="tx1"/>
                </a:solidFill>
                <a:latin typeface="+mn-lt"/>
                <a:ea typeface="+mn-ea"/>
                <a:cs typeface="+mn-cs"/>
              </a:rPr>
              <a:t>. Ele deu ênfase especial à simbiose entre animais e bactérias, um processo que chamou de “o estabelecimento de complexos microssimbióticos”. </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112</a:t>
            </a:fld>
            <a:endParaRPr lang="pt-BR"/>
          </a:p>
        </p:txBody>
      </p:sp>
    </p:spTree>
    <p:extLst>
      <p:ext uri="{BB962C8B-B14F-4D97-AF65-F5344CB8AC3E}">
        <p14:creationId xmlns:p14="http://schemas.microsoft.com/office/powerpoint/2010/main" val="3616618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sz="1200" kern="1200" dirty="0" smtClean="0">
                <a:solidFill>
                  <a:schemeClr val="tx1"/>
                </a:solidFill>
                <a:latin typeface="+mn-lt"/>
                <a:ea typeface="+mn-ea"/>
                <a:cs typeface="+mn-cs"/>
              </a:rPr>
              <a:t>	Hoje se usa o termo evolutivo, </a:t>
            </a:r>
            <a:r>
              <a:rPr lang="pt-BR" sz="1200" b="1" kern="1200" dirty="0" smtClean="0">
                <a:solidFill>
                  <a:schemeClr val="tx1"/>
                </a:solidFill>
                <a:latin typeface="+mn-lt"/>
                <a:ea typeface="+mn-ea"/>
                <a:cs typeface="+mn-cs"/>
              </a:rPr>
              <a:t>simbiogênese</a:t>
            </a:r>
            <a:r>
              <a:rPr lang="pt-BR" sz="1200" kern="1200" dirty="0" smtClean="0">
                <a:solidFill>
                  <a:schemeClr val="tx1"/>
                </a:solidFill>
                <a:latin typeface="+mn-lt"/>
                <a:ea typeface="+mn-ea"/>
                <a:cs typeface="+mn-cs"/>
              </a:rPr>
              <a:t>, para referir </a:t>
            </a:r>
            <a:r>
              <a:rPr lang="pt-BR" sz="1200" b="1" kern="1200" dirty="0" smtClean="0">
                <a:solidFill>
                  <a:schemeClr val="tx1"/>
                </a:solidFill>
                <a:latin typeface="+mn-lt"/>
                <a:ea typeface="+mn-ea"/>
                <a:cs typeface="+mn-cs"/>
              </a:rPr>
              <a:t>à origem de novos tecidos, órgãos, organismos – e até espécies</a:t>
            </a:r>
            <a:r>
              <a:rPr lang="pt-BR" sz="1200" kern="1200" dirty="0" smtClean="0">
                <a:solidFill>
                  <a:schemeClr val="tx1"/>
                </a:solidFill>
                <a:latin typeface="+mn-lt"/>
                <a:ea typeface="+mn-ea"/>
                <a:cs typeface="+mn-cs"/>
              </a:rPr>
              <a:t> – por meio da </a:t>
            </a:r>
            <a:r>
              <a:rPr lang="pt-BR" sz="1200" b="1" kern="1200" dirty="0" smtClean="0">
                <a:solidFill>
                  <a:schemeClr val="tx1"/>
                </a:solidFill>
                <a:latin typeface="+mn-lt"/>
                <a:ea typeface="+mn-ea"/>
                <a:cs typeface="+mn-cs"/>
              </a:rPr>
              <a:t>simbiose permanente</a:t>
            </a:r>
            <a:r>
              <a:rPr lang="pt-BR" sz="1200" kern="1200" dirty="0" smtClean="0">
                <a:solidFill>
                  <a:schemeClr val="tx1"/>
                </a:solidFill>
                <a:latin typeface="+mn-lt"/>
                <a:ea typeface="+mn-ea"/>
                <a:cs typeface="+mn-cs"/>
              </a:rPr>
              <a:t> ou de longo prazo. Margulis explica que </a:t>
            </a:r>
            <a:r>
              <a:rPr lang="pt-BR" sz="1200" b="1" kern="1200" dirty="0" smtClean="0">
                <a:solidFill>
                  <a:schemeClr val="tx1"/>
                </a:solidFill>
                <a:latin typeface="+mn-lt"/>
                <a:ea typeface="+mn-ea"/>
                <a:cs typeface="+mn-cs"/>
              </a:rPr>
              <a:t>a simbiose duradoura levou primeiro à evolução de células complexas com núcleos e a partir daí a outro organismos, como fungos, animais e plantas</a:t>
            </a:r>
            <a:r>
              <a:rPr lang="pt-BR" sz="1200" kern="1200" dirty="0" smtClean="0">
                <a:solidFill>
                  <a:schemeClr val="tx1"/>
                </a:solidFill>
                <a:latin typeface="+mn-lt"/>
                <a:ea typeface="+mn-ea"/>
                <a:cs typeface="+mn-cs"/>
              </a:rPr>
              <a:t>.</a:t>
            </a:r>
          </a:p>
          <a:p>
            <a:r>
              <a:rPr lang="pt-BR" sz="1200" kern="1200" dirty="0" smtClean="0">
                <a:solidFill>
                  <a:schemeClr val="tx1"/>
                </a:solidFill>
                <a:latin typeface="+mn-lt"/>
                <a:ea typeface="+mn-ea"/>
                <a:cs typeface="+mn-cs"/>
              </a:rPr>
              <a:t>	Para Margulis a </a:t>
            </a:r>
            <a:r>
              <a:rPr lang="pt-BR" sz="1200" b="1" kern="1200" dirty="0" smtClean="0">
                <a:solidFill>
                  <a:schemeClr val="tx1"/>
                </a:solidFill>
                <a:latin typeface="+mn-lt"/>
                <a:ea typeface="+mn-ea"/>
                <a:cs typeface="+mn-cs"/>
              </a:rPr>
              <a:t>simbiogênese é uma forma de neolamarckismo</a:t>
            </a:r>
            <a:r>
              <a:rPr lang="pt-BR" sz="1200" kern="1200" dirty="0" smtClean="0">
                <a:solidFill>
                  <a:schemeClr val="tx1"/>
                </a:solidFill>
                <a:latin typeface="+mn-lt"/>
                <a:ea typeface="+mn-ea"/>
                <a:cs typeface="+mn-cs"/>
              </a:rPr>
              <a:t>. No lamarckismo simples, os organismos herdam traços induzidos em seus pais pelas condições ambientais, enquanto na simbiogênese os organismos adquirem não traços, mas outros organismos inteiros, e, é claro, seus conjuntos de genes completos, ou seja, a </a:t>
            </a:r>
            <a:r>
              <a:rPr lang="pt-BR" sz="1200" b="1" kern="1200" dirty="0" smtClean="0">
                <a:solidFill>
                  <a:schemeClr val="tx1"/>
                </a:solidFill>
                <a:latin typeface="+mn-lt"/>
                <a:ea typeface="+mn-ea"/>
                <a:cs typeface="+mn-cs"/>
              </a:rPr>
              <a:t>simbiogênese é a mudança evolutiva pela herança de conjuntos de genes adquiridos</a:t>
            </a:r>
            <a:r>
              <a:rPr lang="pt-BR" sz="1200" kern="1200" dirty="0" smtClean="0">
                <a:solidFill>
                  <a:schemeClr val="tx1"/>
                </a:solidFill>
                <a:latin typeface="+mn-lt"/>
                <a:ea typeface="+mn-ea"/>
                <a:cs typeface="+mn-cs"/>
              </a:rPr>
              <a:t>. </a:t>
            </a:r>
          </a:p>
          <a:p>
            <a:r>
              <a:rPr lang="pt-BR" sz="1200" kern="1200" dirty="0" smtClean="0">
                <a:solidFill>
                  <a:schemeClr val="tx1"/>
                </a:solidFill>
                <a:latin typeface="+mn-lt"/>
                <a:ea typeface="+mn-ea"/>
                <a:cs typeface="+mn-cs"/>
              </a:rPr>
              <a:t>	Em 1960 </a:t>
            </a:r>
            <a:r>
              <a:rPr lang="pt-BR" sz="1200" kern="1200" baseline="0" dirty="0" smtClean="0">
                <a:solidFill>
                  <a:schemeClr val="tx1"/>
                </a:solidFill>
                <a:latin typeface="+mn-lt"/>
                <a:ea typeface="+mn-ea"/>
                <a:cs typeface="+mn-cs"/>
              </a:rPr>
              <a:t>na </a:t>
            </a:r>
            <a:r>
              <a:rPr lang="pt-BR" sz="1200" b="1" kern="1200" dirty="0" smtClean="0">
                <a:solidFill>
                  <a:schemeClr val="tx1"/>
                </a:solidFill>
                <a:latin typeface="+mn-lt"/>
                <a:ea typeface="+mn-ea"/>
                <a:cs typeface="+mn-cs"/>
              </a:rPr>
              <a:t>Universidade da Califórnia</a:t>
            </a:r>
            <a:r>
              <a:rPr lang="pt-BR" sz="1200" kern="1200" dirty="0" smtClean="0">
                <a:solidFill>
                  <a:schemeClr val="tx1"/>
                </a:solidFill>
                <a:latin typeface="+mn-lt"/>
                <a:ea typeface="+mn-ea"/>
                <a:cs typeface="+mn-cs"/>
              </a:rPr>
              <a:t> em Berkeley como </a:t>
            </a:r>
            <a:r>
              <a:rPr lang="pt-BR" sz="1200" b="1" kern="1200" dirty="0" smtClean="0">
                <a:solidFill>
                  <a:schemeClr val="tx1"/>
                </a:solidFill>
                <a:latin typeface="+mn-lt"/>
                <a:ea typeface="+mn-ea"/>
                <a:cs typeface="+mn-cs"/>
              </a:rPr>
              <a:t>doutoranda</a:t>
            </a:r>
            <a:r>
              <a:rPr lang="pt-BR" sz="1200" kern="1200" dirty="0" smtClean="0">
                <a:solidFill>
                  <a:schemeClr val="tx1"/>
                </a:solidFill>
                <a:latin typeface="+mn-lt"/>
                <a:ea typeface="+mn-ea"/>
                <a:cs typeface="+mn-cs"/>
              </a:rPr>
              <a:t> no departamento de genética, Margulis ficou fascinada pela </a:t>
            </a:r>
            <a:r>
              <a:rPr lang="pt-BR" sz="1200" b="1" kern="1200" dirty="0" smtClean="0">
                <a:solidFill>
                  <a:schemeClr val="tx1"/>
                </a:solidFill>
                <a:latin typeface="+mn-lt"/>
                <a:ea typeface="+mn-ea"/>
                <a:cs typeface="+mn-cs"/>
              </a:rPr>
              <a:t>genética do paramécio</a:t>
            </a:r>
            <a:r>
              <a:rPr lang="pt-BR" sz="1200" kern="1200" dirty="0" smtClean="0">
                <a:solidFill>
                  <a:schemeClr val="tx1"/>
                </a:solidFill>
                <a:latin typeface="+mn-lt"/>
                <a:ea typeface="+mn-ea"/>
                <a:cs typeface="+mn-cs"/>
              </a:rPr>
              <a:t>, o ciliado, e pelo expositor da teoria, </a:t>
            </a:r>
            <a:r>
              <a:rPr lang="pt-BR" sz="1200" b="1" kern="1200" dirty="0" smtClean="0">
                <a:solidFill>
                  <a:schemeClr val="tx1"/>
                </a:solidFill>
                <a:latin typeface="+mn-lt"/>
                <a:ea typeface="+mn-ea"/>
                <a:cs typeface="+mn-cs"/>
              </a:rPr>
              <a:t>Tracy Sonneborn (1875-1970)</a:t>
            </a:r>
            <a:r>
              <a:rPr lang="pt-BR" sz="1200" kern="1200" dirty="0" smtClean="0">
                <a:solidFill>
                  <a:schemeClr val="tx1"/>
                </a:solidFill>
                <a:latin typeface="+mn-lt"/>
                <a:ea typeface="+mn-ea"/>
                <a:cs typeface="+mn-cs"/>
              </a:rPr>
              <a:t>. Sonneborn, junto com a pesquisadora </a:t>
            </a:r>
            <a:r>
              <a:rPr lang="pt-BR" sz="1200" kern="1200" dirty="0" err="1" smtClean="0">
                <a:solidFill>
                  <a:schemeClr val="tx1"/>
                </a:solidFill>
                <a:latin typeface="+mn-lt"/>
                <a:ea typeface="+mn-ea"/>
                <a:cs typeface="+mn-cs"/>
              </a:rPr>
              <a:t>Jannine</a:t>
            </a:r>
            <a:r>
              <a:rPr lang="pt-BR" sz="1200" kern="1200" dirty="0" smtClean="0">
                <a:solidFill>
                  <a:schemeClr val="tx1"/>
                </a:solidFill>
                <a:latin typeface="+mn-lt"/>
                <a:ea typeface="+mn-ea"/>
                <a:cs typeface="+mn-cs"/>
              </a:rPr>
              <a:t> </a:t>
            </a:r>
            <a:r>
              <a:rPr lang="pt-BR" sz="1200" kern="1200" dirty="0" err="1" smtClean="0">
                <a:solidFill>
                  <a:schemeClr val="tx1"/>
                </a:solidFill>
                <a:latin typeface="+mn-lt"/>
                <a:ea typeface="+mn-ea"/>
                <a:cs typeface="+mn-cs"/>
              </a:rPr>
              <a:t>Beisson</a:t>
            </a:r>
            <a:r>
              <a:rPr lang="pt-BR" sz="1200" kern="1200" dirty="0" smtClean="0">
                <a:solidFill>
                  <a:schemeClr val="tx1"/>
                </a:solidFill>
                <a:latin typeface="+mn-lt"/>
                <a:ea typeface="+mn-ea"/>
                <a:cs typeface="+mn-cs"/>
              </a:rPr>
              <a:t>, relatou que se os cílios do paramécio são cirurgicamente removidos em bloco com suas bases e girados cerca de 180 graus sobre a superfície celular e, depois recolocados, eles aparecerão em células descendentes, por pelo menos 200 gerações, nessa posição inversa. Ou seja, os cílios se reproduziam e a </a:t>
            </a:r>
            <a:r>
              <a:rPr lang="pt-BR" sz="1200" b="1" kern="1200" dirty="0" smtClean="0">
                <a:solidFill>
                  <a:schemeClr val="tx1"/>
                </a:solidFill>
                <a:latin typeface="+mn-lt"/>
                <a:ea typeface="+mn-ea"/>
                <a:cs typeface="+mn-cs"/>
              </a:rPr>
              <a:t>mudança experimentalmente induzida pelos cientistas foi herdada</a:t>
            </a:r>
            <a:r>
              <a:rPr lang="pt-BR" sz="1200" kern="1200" dirty="0" smtClean="0">
                <a:solidFill>
                  <a:schemeClr val="tx1"/>
                </a:solidFill>
                <a:latin typeface="+mn-lt"/>
                <a:ea typeface="+mn-ea"/>
                <a:cs typeface="+mn-cs"/>
              </a:rPr>
              <a:t>. Esse era um exemplo de herança de características adquiridas – </a:t>
            </a:r>
            <a:r>
              <a:rPr lang="pt-BR" sz="1200" b="1" kern="1200" dirty="0" smtClean="0">
                <a:solidFill>
                  <a:schemeClr val="tx1"/>
                </a:solidFill>
                <a:latin typeface="+mn-lt"/>
                <a:ea typeface="+mn-ea"/>
                <a:cs typeface="+mn-cs"/>
              </a:rPr>
              <a:t>lamarckismo</a:t>
            </a:r>
            <a:r>
              <a:rPr lang="pt-BR" sz="1200" kern="1200" dirty="0" smtClean="0">
                <a:solidFill>
                  <a:schemeClr val="tx1"/>
                </a:solidFill>
                <a:latin typeface="+mn-lt"/>
                <a:ea typeface="+mn-ea"/>
                <a:cs typeface="+mn-cs"/>
              </a:rPr>
              <a:t>.</a:t>
            </a:r>
          </a:p>
          <a:p>
            <a:r>
              <a:rPr lang="pt-BR" sz="1200" kern="1200" dirty="0" smtClean="0">
                <a:solidFill>
                  <a:schemeClr val="tx1"/>
                </a:solidFill>
                <a:latin typeface="+mn-lt"/>
                <a:ea typeface="+mn-ea"/>
                <a:cs typeface="+mn-cs"/>
              </a:rPr>
              <a:t>		</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115</a:t>
            </a:fld>
            <a:endParaRPr lang="pt-BR"/>
          </a:p>
        </p:txBody>
      </p:sp>
    </p:spTree>
    <p:extLst>
      <p:ext uri="{BB962C8B-B14F-4D97-AF65-F5344CB8AC3E}">
        <p14:creationId xmlns:p14="http://schemas.microsoft.com/office/powerpoint/2010/main" val="22633325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92500" lnSpcReduction="20000"/>
          </a:bodyPr>
          <a:lstStyle/>
          <a:p>
            <a:r>
              <a:rPr lang="pt-BR" sz="1200" kern="1200" dirty="0" smtClean="0">
                <a:solidFill>
                  <a:schemeClr val="tx1"/>
                </a:solidFill>
                <a:latin typeface="+mn-lt"/>
                <a:ea typeface="+mn-ea"/>
                <a:cs typeface="+mn-cs"/>
              </a:rPr>
              <a:t>	Fontes diversas de informações comprovaram o que Margulis pressentia: </a:t>
            </a:r>
            <a:r>
              <a:rPr lang="pt-BR" sz="1200" b="1" kern="1200" dirty="0" smtClean="0">
                <a:solidFill>
                  <a:schemeClr val="tx1"/>
                </a:solidFill>
                <a:latin typeface="+mn-lt"/>
                <a:ea typeface="+mn-ea"/>
                <a:cs typeface="+mn-cs"/>
              </a:rPr>
              <a:t>as bactérias, e não os genes nus </a:t>
            </a:r>
            <a:r>
              <a:rPr lang="pt-BR" sz="1200" kern="1200" dirty="0" smtClean="0">
                <a:solidFill>
                  <a:schemeClr val="tx1"/>
                </a:solidFill>
                <a:latin typeface="+mn-lt"/>
                <a:ea typeface="+mn-ea"/>
                <a:cs typeface="+mn-cs"/>
              </a:rPr>
              <a:t>como H. J. Muller (1890-1967) falava (Muller anunciou a existência de genes nus, pelo menos em princípio, no cerne da vida, referindo que a hereditariedade “não nuclear” fosse “obscura”)</a:t>
            </a:r>
            <a:r>
              <a:rPr lang="pt-BR" sz="1200" b="1" kern="1200" dirty="0" smtClean="0">
                <a:solidFill>
                  <a:schemeClr val="tx1"/>
                </a:solidFill>
                <a:latin typeface="+mn-lt"/>
                <a:ea typeface="+mn-ea"/>
                <a:cs typeface="+mn-cs"/>
              </a:rPr>
              <a:t>, residiam fora do núcleo, mas dentro das células de muitos protistas, leveduras e até plantas e animais</a:t>
            </a:r>
            <a:r>
              <a:rPr lang="pt-BR" sz="1200" kern="1200" dirty="0" smtClean="0">
                <a:solidFill>
                  <a:schemeClr val="tx1"/>
                </a:solidFill>
                <a:latin typeface="+mn-lt"/>
                <a:ea typeface="+mn-ea"/>
                <a:cs typeface="+mn-cs"/>
              </a:rPr>
              <a:t>. Ficou claro para ela que </a:t>
            </a:r>
            <a:r>
              <a:rPr lang="pt-BR" sz="1200" b="1" kern="1200" dirty="0" smtClean="0">
                <a:solidFill>
                  <a:schemeClr val="tx1"/>
                </a:solidFill>
                <a:latin typeface="+mn-lt"/>
                <a:ea typeface="+mn-ea"/>
                <a:cs typeface="+mn-cs"/>
              </a:rPr>
              <a:t>pelo menos três classes de organelas fechadas por membranas (plastídios, mitocôndrias e cílios), todas fora do núcleo, lembravam as bactérias em termos de comportamento e metabolismo</a:t>
            </a:r>
            <a:r>
              <a:rPr lang="pt-BR" sz="1200" kern="1200" dirty="0" smtClean="0">
                <a:solidFill>
                  <a:schemeClr val="tx1"/>
                </a:solidFill>
                <a:latin typeface="+mn-lt"/>
                <a:ea typeface="+mn-ea"/>
                <a:cs typeface="+mn-cs"/>
              </a:rPr>
              <a:t>. Para ela uma </a:t>
            </a:r>
            <a:r>
              <a:rPr lang="pt-BR" sz="1200" b="1" kern="1200" dirty="0" smtClean="0">
                <a:solidFill>
                  <a:schemeClr val="tx1"/>
                </a:solidFill>
                <a:latin typeface="+mn-lt"/>
                <a:ea typeface="+mn-ea"/>
                <a:cs typeface="+mn-cs"/>
              </a:rPr>
              <a:t>cianobactéria capturada</a:t>
            </a:r>
            <a:r>
              <a:rPr lang="pt-BR" sz="1200" kern="1200" dirty="0" smtClean="0">
                <a:solidFill>
                  <a:schemeClr val="tx1"/>
                </a:solidFill>
                <a:latin typeface="+mn-lt"/>
                <a:ea typeface="+mn-ea"/>
                <a:cs typeface="+mn-cs"/>
              </a:rPr>
              <a:t> que solta sua parede para residir e crescer confortavelmente no citoplasma de uma célula vegetal parecia ser exatamente a organela que todos denominavam </a:t>
            </a:r>
            <a:r>
              <a:rPr lang="pt-BR" sz="1200" b="1" kern="1200" dirty="0" smtClean="0">
                <a:solidFill>
                  <a:schemeClr val="tx1"/>
                </a:solidFill>
                <a:latin typeface="+mn-lt"/>
                <a:ea typeface="+mn-ea"/>
                <a:cs typeface="+mn-cs"/>
              </a:rPr>
              <a:t>cloroplasto</a:t>
            </a:r>
            <a:r>
              <a:rPr lang="pt-BR" sz="1200" kern="1200" dirty="0" smtClean="0">
                <a:solidFill>
                  <a:schemeClr val="tx1"/>
                </a:solidFill>
                <a:latin typeface="+mn-lt"/>
                <a:ea typeface="+mn-ea"/>
                <a:cs typeface="+mn-cs"/>
              </a:rPr>
              <a:t>. Margulis previu que o plastídio, nascido como bactéria capturada, deveria ter retido algum </a:t>
            </a:r>
            <a:r>
              <a:rPr lang="pt-BR" sz="1200" b="1" kern="1200" dirty="0" smtClean="0">
                <a:solidFill>
                  <a:schemeClr val="tx1"/>
                </a:solidFill>
                <a:latin typeface="+mn-lt"/>
                <a:ea typeface="+mn-ea"/>
                <a:cs typeface="+mn-cs"/>
              </a:rPr>
              <a:t>DNA bacteriano</a:t>
            </a:r>
            <a:r>
              <a:rPr lang="pt-BR"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pt-BR" sz="1200" kern="1200" dirty="0" smtClean="0">
                <a:solidFill>
                  <a:schemeClr val="tx1"/>
                </a:solidFill>
                <a:latin typeface="+mn-lt"/>
                <a:ea typeface="+mn-ea"/>
                <a:cs typeface="+mn-cs"/>
              </a:rPr>
              <a:t>	Margulis explica ainda que a TES é uma teoria da união, de incorporações de células e diferentes histórias e habilidades. Agora, como ao longo de toda a história da Terra, </a:t>
            </a:r>
            <a:r>
              <a:rPr lang="pt-BR" sz="1200" b="1" kern="1200" dirty="0" smtClean="0">
                <a:solidFill>
                  <a:schemeClr val="tx1"/>
                </a:solidFill>
                <a:latin typeface="+mn-lt"/>
                <a:ea typeface="+mn-ea"/>
                <a:cs typeface="+mn-cs"/>
              </a:rPr>
              <a:t>associações de vida se formam e se desfazem</a:t>
            </a:r>
            <a:r>
              <a:rPr lang="pt-BR" sz="1200" kern="1200" dirty="0" smtClean="0">
                <a:solidFill>
                  <a:schemeClr val="tx1"/>
                </a:solidFill>
                <a:latin typeface="+mn-lt"/>
                <a:ea typeface="+mn-ea"/>
                <a:cs typeface="+mn-cs"/>
              </a:rPr>
              <a:t>. As </a:t>
            </a:r>
            <a:r>
              <a:rPr lang="pt-BR" sz="1200" b="1" kern="1200" dirty="0" smtClean="0">
                <a:solidFill>
                  <a:schemeClr val="tx1"/>
                </a:solidFill>
                <a:latin typeface="+mn-lt"/>
                <a:ea typeface="+mn-ea"/>
                <a:cs typeface="+mn-cs"/>
              </a:rPr>
              <a:t>simbioses</a:t>
            </a:r>
            <a:r>
              <a:rPr lang="pt-BR" sz="1200" kern="1200" dirty="0" smtClean="0">
                <a:solidFill>
                  <a:schemeClr val="tx1"/>
                </a:solidFill>
                <a:latin typeface="+mn-lt"/>
                <a:ea typeface="+mn-ea"/>
                <a:cs typeface="+mn-cs"/>
              </a:rPr>
              <a:t>, tanto estáveis como efêmeras, </a:t>
            </a:r>
            <a:r>
              <a:rPr lang="pt-BR" sz="1200" b="1" kern="1200" dirty="0" smtClean="0">
                <a:solidFill>
                  <a:schemeClr val="tx1"/>
                </a:solidFill>
                <a:latin typeface="+mn-lt"/>
                <a:ea typeface="+mn-ea"/>
                <a:cs typeface="+mn-cs"/>
              </a:rPr>
              <a:t>prevalecem</a:t>
            </a:r>
            <a:r>
              <a:rPr lang="pt-BR" sz="1200" kern="1200" dirty="0" smtClean="0">
                <a:solidFill>
                  <a:schemeClr val="tx1"/>
                </a:solidFill>
                <a:latin typeface="+mn-lt"/>
                <a:ea typeface="+mn-ea"/>
                <a:cs typeface="+mn-cs"/>
              </a:rPr>
              <a:t>. A </a:t>
            </a:r>
            <a:r>
              <a:rPr lang="pt-BR" sz="1200" b="1" kern="1200" dirty="0" smtClean="0">
                <a:solidFill>
                  <a:schemeClr val="tx1"/>
                </a:solidFill>
                <a:latin typeface="+mn-lt"/>
                <a:ea typeface="+mn-ea"/>
                <a:cs typeface="+mn-cs"/>
              </a:rPr>
              <a:t>ideia principal da TES</a:t>
            </a:r>
            <a:r>
              <a:rPr lang="pt-BR" sz="1200" kern="1200" dirty="0" smtClean="0">
                <a:solidFill>
                  <a:schemeClr val="tx1"/>
                </a:solidFill>
                <a:latin typeface="+mn-lt"/>
                <a:ea typeface="+mn-ea"/>
                <a:cs typeface="+mn-cs"/>
              </a:rPr>
              <a:t>, segundo Margulis, é que </a:t>
            </a:r>
            <a:r>
              <a:rPr lang="pt-BR" sz="1200" b="1" kern="1200" dirty="0" smtClean="0">
                <a:solidFill>
                  <a:schemeClr val="tx1"/>
                </a:solidFill>
                <a:latin typeface="+mn-lt"/>
                <a:ea typeface="+mn-ea"/>
                <a:cs typeface="+mn-cs"/>
              </a:rPr>
              <a:t>os genes extras no citoplasma</a:t>
            </a:r>
            <a:r>
              <a:rPr lang="pt-BR" sz="1200" kern="1200" dirty="0" smtClean="0">
                <a:solidFill>
                  <a:schemeClr val="tx1"/>
                </a:solidFill>
                <a:latin typeface="+mn-lt"/>
                <a:ea typeface="+mn-ea"/>
                <a:cs typeface="+mn-cs"/>
              </a:rPr>
              <a:t> de células de animais, plantas e outras células nucleadas não são “genes nus”: na verdade, eles </a:t>
            </a:r>
            <a:r>
              <a:rPr lang="pt-BR" sz="1200" b="1" kern="1200" dirty="0" smtClean="0">
                <a:solidFill>
                  <a:schemeClr val="tx1"/>
                </a:solidFill>
                <a:latin typeface="+mn-lt"/>
                <a:ea typeface="+mn-ea"/>
                <a:cs typeface="+mn-cs"/>
              </a:rPr>
              <a:t>tiveram origem como genes bacterianos</a:t>
            </a:r>
            <a:r>
              <a:rPr lang="pt-BR" sz="1200" kern="1200" dirty="0" smtClean="0">
                <a:solidFill>
                  <a:schemeClr val="tx1"/>
                </a:solidFill>
                <a:latin typeface="+mn-lt"/>
                <a:ea typeface="+mn-ea"/>
                <a:cs typeface="+mn-cs"/>
              </a:rPr>
              <a:t>. Os genes são um legado palpável de um passado violento, de competição e de tréguas. Há muito tempo, as </a:t>
            </a:r>
            <a:r>
              <a:rPr lang="pt-BR" sz="1200" b="1" kern="1200" dirty="0" smtClean="0">
                <a:solidFill>
                  <a:schemeClr val="tx1"/>
                </a:solidFill>
                <a:latin typeface="+mn-lt"/>
                <a:ea typeface="+mn-ea"/>
                <a:cs typeface="+mn-cs"/>
              </a:rPr>
              <a:t>bactérias</a:t>
            </a:r>
            <a:r>
              <a:rPr lang="pt-BR" sz="1200" kern="1200" dirty="0" smtClean="0">
                <a:solidFill>
                  <a:schemeClr val="tx1"/>
                </a:solidFill>
                <a:latin typeface="+mn-lt"/>
                <a:ea typeface="+mn-ea"/>
                <a:cs typeface="+mn-cs"/>
              </a:rPr>
              <a:t>, parcialmente devoradas e aprisionadas dentro dos corpos de outras, </a:t>
            </a:r>
            <a:r>
              <a:rPr lang="pt-BR" sz="1200" b="1" kern="1200" dirty="0" smtClean="0">
                <a:solidFill>
                  <a:schemeClr val="tx1"/>
                </a:solidFill>
                <a:latin typeface="+mn-lt"/>
                <a:ea typeface="+mn-ea"/>
                <a:cs typeface="+mn-cs"/>
              </a:rPr>
              <a:t>se tornaram organelas</a:t>
            </a:r>
            <a:r>
              <a:rPr lang="pt-BR" sz="1200" kern="1200" dirty="0" smtClean="0">
                <a:solidFill>
                  <a:schemeClr val="tx1"/>
                </a:solidFill>
                <a:latin typeface="+mn-lt"/>
                <a:ea typeface="+mn-ea"/>
                <a:cs typeface="+mn-cs"/>
              </a:rPr>
              <a:t>.</a:t>
            </a:r>
          </a:p>
          <a:p>
            <a:r>
              <a:rPr lang="pt-BR" sz="1200" kern="1200" dirty="0" smtClean="0">
                <a:solidFill>
                  <a:schemeClr val="tx1"/>
                </a:solidFill>
                <a:latin typeface="+mn-lt"/>
                <a:ea typeface="+mn-ea"/>
                <a:cs typeface="+mn-cs"/>
              </a:rPr>
              <a:t>	A primeira exposição completa da teoria de Margulis foi publicada em </a:t>
            </a:r>
            <a:r>
              <a:rPr lang="pt-BR" sz="1200" b="1" kern="1200" dirty="0" smtClean="0">
                <a:solidFill>
                  <a:schemeClr val="tx1"/>
                </a:solidFill>
                <a:latin typeface="+mn-lt"/>
                <a:ea typeface="+mn-ea"/>
                <a:cs typeface="+mn-cs"/>
              </a:rPr>
              <a:t>1967</a:t>
            </a:r>
            <a:r>
              <a:rPr lang="pt-BR" sz="1200" kern="1200" dirty="0" smtClean="0">
                <a:solidFill>
                  <a:schemeClr val="tx1"/>
                </a:solidFill>
                <a:latin typeface="+mn-lt"/>
                <a:ea typeface="+mn-ea"/>
                <a:cs typeface="+mn-cs"/>
              </a:rPr>
              <a:t>, depois de mais de 15 rejeições. Quando finalmente foi publicada trocaram o título de “Origem das células mitóticas” para “</a:t>
            </a:r>
            <a:r>
              <a:rPr lang="pt-BR" sz="1200" i="1" kern="1200" dirty="0" smtClean="0">
                <a:solidFill>
                  <a:schemeClr val="tx1"/>
                </a:solidFill>
                <a:latin typeface="+mn-lt"/>
                <a:ea typeface="+mn-ea"/>
                <a:cs typeface="+mn-cs"/>
              </a:rPr>
              <a:t>Serial </a:t>
            </a:r>
            <a:r>
              <a:rPr lang="pt-BR" sz="1200" i="1" kern="1200" dirty="0" err="1" smtClean="0">
                <a:solidFill>
                  <a:schemeClr val="tx1"/>
                </a:solidFill>
                <a:latin typeface="+mn-lt"/>
                <a:ea typeface="+mn-ea"/>
                <a:cs typeface="+mn-cs"/>
              </a:rPr>
              <a:t>Endosymbiosis</a:t>
            </a:r>
            <a:r>
              <a:rPr lang="pt-BR" sz="1200" i="1" kern="1200" dirty="0" smtClean="0">
                <a:solidFill>
                  <a:schemeClr val="tx1"/>
                </a:solidFill>
                <a:latin typeface="+mn-lt"/>
                <a:ea typeface="+mn-ea"/>
                <a:cs typeface="+mn-cs"/>
              </a:rPr>
              <a:t> </a:t>
            </a:r>
            <a:r>
              <a:rPr lang="pt-BR" sz="1200" i="1" kern="1200" dirty="0" err="1" smtClean="0">
                <a:solidFill>
                  <a:schemeClr val="tx1"/>
                </a:solidFill>
                <a:latin typeface="+mn-lt"/>
                <a:ea typeface="+mn-ea"/>
                <a:cs typeface="+mn-cs"/>
              </a:rPr>
              <a:t>Theory</a:t>
            </a:r>
            <a:r>
              <a:rPr lang="pt-BR" sz="1200" i="1" kern="1200" dirty="0" smtClean="0">
                <a:solidFill>
                  <a:schemeClr val="tx1"/>
                </a:solidFill>
                <a:latin typeface="+mn-lt"/>
                <a:ea typeface="+mn-ea"/>
                <a:cs typeface="+mn-cs"/>
              </a:rPr>
              <a:t> - SET</a:t>
            </a:r>
            <a:r>
              <a:rPr lang="pt-BR" sz="1200" kern="1200" dirty="0" smtClean="0">
                <a:solidFill>
                  <a:schemeClr val="tx1"/>
                </a:solidFill>
                <a:latin typeface="+mn-lt"/>
                <a:ea typeface="+mn-ea"/>
                <a:cs typeface="+mn-cs"/>
              </a:rPr>
              <a:t>” (Teoria da Endossimbiose Sequencial - TES).</a:t>
            </a:r>
          </a:p>
          <a:p>
            <a:r>
              <a:rPr lang="pt-BR" sz="1200" kern="1200" dirty="0" smtClean="0">
                <a:solidFill>
                  <a:schemeClr val="tx1"/>
                </a:solidFill>
                <a:latin typeface="+mn-lt"/>
                <a:ea typeface="+mn-ea"/>
                <a:cs typeface="+mn-cs"/>
              </a:rPr>
              <a:t>	Segundo Margulis (2001), ao longo das décadas de </a:t>
            </a:r>
            <a:r>
              <a:rPr lang="pt-BR" sz="1200" b="1" kern="1200" dirty="0" smtClean="0">
                <a:solidFill>
                  <a:schemeClr val="tx1"/>
                </a:solidFill>
                <a:latin typeface="+mn-lt"/>
                <a:ea typeface="+mn-ea"/>
                <a:cs typeface="+mn-cs"/>
              </a:rPr>
              <a:t>1970 e 1980</a:t>
            </a:r>
            <a:r>
              <a:rPr lang="pt-BR" sz="1200" kern="1200" dirty="0" smtClean="0">
                <a:solidFill>
                  <a:schemeClr val="tx1"/>
                </a:solidFill>
                <a:latin typeface="+mn-lt"/>
                <a:ea typeface="+mn-ea"/>
                <a:cs typeface="+mn-cs"/>
              </a:rPr>
              <a:t>, a TES recebeu diversas contribuições experimentais da biologia molecular, da genética e microscopia de alta potência que confirmaram que </a:t>
            </a:r>
            <a:r>
              <a:rPr lang="pt-BR" sz="1200" b="1" kern="1200" dirty="0" smtClean="0">
                <a:solidFill>
                  <a:schemeClr val="tx1"/>
                </a:solidFill>
                <a:latin typeface="+mn-lt"/>
                <a:ea typeface="+mn-ea"/>
                <a:cs typeface="+mn-cs"/>
              </a:rPr>
              <a:t>células com núcleo surgiram por meio de uma sequência específica de incorporações de diferentes tipos de bactérias</a:t>
            </a:r>
            <a:r>
              <a:rPr lang="pt-BR" sz="1200" kern="1200" dirty="0" smtClean="0">
                <a:solidFill>
                  <a:schemeClr val="tx1"/>
                </a:solidFill>
                <a:latin typeface="+mn-lt"/>
                <a:ea typeface="+mn-ea"/>
                <a:cs typeface="+mn-cs"/>
              </a:rPr>
              <a:t>.</a:t>
            </a:r>
          </a:p>
          <a:p>
            <a:r>
              <a:rPr lang="pt-BR" sz="1200" kern="1200" dirty="0" smtClean="0">
                <a:solidFill>
                  <a:schemeClr val="tx1"/>
                </a:solidFill>
                <a:latin typeface="+mn-lt"/>
                <a:ea typeface="+mn-ea"/>
                <a:cs typeface="+mn-cs"/>
              </a:rPr>
              <a:t>	</a:t>
            </a:r>
          </a:p>
          <a:p>
            <a:endParaRPr lang="pt-BR" sz="1200" kern="1200" dirty="0" smtClean="0">
              <a:solidFill>
                <a:schemeClr val="tx1"/>
              </a:solidFill>
              <a:latin typeface="+mn-lt"/>
              <a:ea typeface="+mn-ea"/>
              <a:cs typeface="+mn-cs"/>
            </a:endParaRPr>
          </a:p>
          <a:p>
            <a:endParaRPr lang="pt-BR" sz="1200" kern="1200" dirty="0" smtClean="0">
              <a:solidFill>
                <a:schemeClr val="tx1"/>
              </a:solidFill>
              <a:latin typeface="+mn-lt"/>
              <a:ea typeface="+mn-ea"/>
              <a:cs typeface="+mn-cs"/>
            </a:endParaRPr>
          </a:p>
          <a:p>
            <a:endParaRPr lang="pt-BR" sz="1200" kern="1200" dirty="0" smtClean="0">
              <a:solidFill>
                <a:schemeClr val="tx1"/>
              </a:solidFill>
              <a:latin typeface="+mn-lt"/>
              <a:ea typeface="+mn-ea"/>
              <a:cs typeface="+mn-cs"/>
            </a:endParaRPr>
          </a:p>
          <a:p>
            <a:endParaRPr lang="pt-BR" sz="1200" kern="1200" dirty="0" smtClean="0">
              <a:solidFill>
                <a:schemeClr val="tx1"/>
              </a:solidFill>
              <a:latin typeface="+mn-lt"/>
              <a:ea typeface="+mn-ea"/>
              <a:cs typeface="+mn-cs"/>
            </a:endParaRPr>
          </a:p>
          <a:p>
            <a:endParaRPr lang="pt-BR" sz="1200" kern="1200" dirty="0" smtClean="0">
              <a:solidFill>
                <a:schemeClr val="tx1"/>
              </a:solidFill>
              <a:latin typeface="+mn-lt"/>
              <a:ea typeface="+mn-ea"/>
              <a:cs typeface="+mn-cs"/>
            </a:endParaRPr>
          </a:p>
          <a:p>
            <a:endParaRPr lang="pt-BR" sz="1200" kern="1200" dirty="0" smtClean="0">
              <a:solidFill>
                <a:schemeClr val="tx1"/>
              </a:solidFill>
              <a:latin typeface="+mn-lt"/>
              <a:ea typeface="+mn-ea"/>
              <a:cs typeface="+mn-cs"/>
            </a:endParaRPr>
          </a:p>
          <a:p>
            <a:endParaRPr lang="pt-BR" dirty="0" smtClean="0"/>
          </a:p>
          <a:p>
            <a:endParaRPr lang="pt-BR" dirty="0" smtClean="0"/>
          </a:p>
          <a:p>
            <a:endParaRPr lang="pt-BR" dirty="0" smtClean="0"/>
          </a:p>
          <a:p>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117</a:t>
            </a:fld>
            <a:endParaRPr lang="pt-BR"/>
          </a:p>
        </p:txBody>
      </p:sp>
    </p:spTree>
    <p:extLst>
      <p:ext uri="{BB962C8B-B14F-4D97-AF65-F5344CB8AC3E}">
        <p14:creationId xmlns:p14="http://schemas.microsoft.com/office/powerpoint/2010/main" val="2745124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sz="1200" kern="1200" dirty="0" smtClean="0">
                <a:solidFill>
                  <a:schemeClr val="tx1"/>
                </a:solidFill>
                <a:latin typeface="+mn-lt"/>
                <a:ea typeface="+mn-ea"/>
                <a:cs typeface="+mn-cs"/>
              </a:rPr>
              <a:t>	Segundo Margulis, todos os 30 milhões de espécies de nós, animais, têm origem no microcosmo. O mundo microbiano, manancial do solo e do ar, denuncia nossa própria sobrevivência. Um dos principais temas do drama microbiano é o surgimento de </a:t>
            </a:r>
            <a:r>
              <a:rPr lang="pt-BR" sz="1200" b="1" kern="1200" dirty="0" smtClean="0">
                <a:solidFill>
                  <a:schemeClr val="tx1"/>
                </a:solidFill>
                <a:latin typeface="+mn-lt"/>
                <a:ea typeface="+mn-ea"/>
                <a:cs typeface="+mn-cs"/>
              </a:rPr>
              <a:t>individualidade</a:t>
            </a:r>
            <a:r>
              <a:rPr lang="pt-BR" sz="1200" kern="1200" dirty="0" smtClean="0">
                <a:solidFill>
                  <a:schemeClr val="tx1"/>
                </a:solidFill>
                <a:latin typeface="+mn-lt"/>
                <a:ea typeface="+mn-ea"/>
                <a:cs typeface="+mn-cs"/>
              </a:rPr>
              <a:t> a partir das interações de comunidade de atores antes independentes. </a:t>
            </a:r>
            <a:r>
              <a:rPr lang="pt-BR" sz="1200" b="1" kern="1200" dirty="0" smtClean="0">
                <a:solidFill>
                  <a:schemeClr val="tx1"/>
                </a:solidFill>
                <a:latin typeface="+mn-lt"/>
                <a:ea typeface="+mn-ea"/>
                <a:cs typeface="+mn-cs"/>
              </a:rPr>
              <a:t>A tendência da vida “independente” é se aglomerar e ressurgir em uma nova totalidade em um nível mais elevado e maior de organização. </a:t>
            </a:r>
            <a:r>
              <a:rPr lang="pt-BR" sz="1200" kern="1200" dirty="0" smtClean="0">
                <a:solidFill>
                  <a:schemeClr val="tx1"/>
                </a:solidFill>
                <a:latin typeface="+mn-lt"/>
                <a:ea typeface="+mn-ea"/>
                <a:cs typeface="+mn-cs"/>
              </a:rPr>
              <a:t>Margulis e seus alunos da Universidade de Massachusetts descobriram um exemplo de </a:t>
            </a:r>
            <a:r>
              <a:rPr lang="pt-BR" sz="1200" b="1" kern="1200" dirty="0" smtClean="0">
                <a:solidFill>
                  <a:schemeClr val="tx1"/>
                </a:solidFill>
                <a:latin typeface="+mn-lt"/>
                <a:ea typeface="+mn-ea"/>
                <a:cs typeface="+mn-cs"/>
              </a:rPr>
              <a:t>individualidade emergente</a:t>
            </a:r>
            <a:r>
              <a:rPr lang="pt-BR" sz="1200" kern="1200" dirty="0" smtClean="0">
                <a:solidFill>
                  <a:schemeClr val="tx1"/>
                </a:solidFill>
                <a:latin typeface="+mn-lt"/>
                <a:ea typeface="+mn-ea"/>
                <a:cs typeface="+mn-cs"/>
              </a:rPr>
              <a:t>. Trata-se do </a:t>
            </a:r>
            <a:r>
              <a:rPr lang="pt-BR" sz="1200" i="1" kern="1200" dirty="0" err="1" smtClean="0">
                <a:solidFill>
                  <a:schemeClr val="tx1"/>
                </a:solidFill>
                <a:latin typeface="+mn-lt"/>
                <a:ea typeface="+mn-ea"/>
                <a:cs typeface="+mn-cs"/>
              </a:rPr>
              <a:t>Ophrydium</a:t>
            </a:r>
            <a:r>
              <a:rPr lang="pt-BR" sz="1200" kern="1200" dirty="0" smtClean="0">
                <a:solidFill>
                  <a:schemeClr val="tx1"/>
                </a:solidFill>
                <a:latin typeface="+mn-lt"/>
                <a:ea typeface="+mn-ea"/>
                <a:cs typeface="+mn-cs"/>
              </a:rPr>
              <a:t>, uma espuma de água doce parada que, a um olhar mais atento parece ser composta de contáveis corpos de “bolas de gelatina” verde. A maior bola de gelatina verde “individual” é composta de “indivíduos” menores em forma de cone ativamente contráteis. Estes, por sua vez, são compósitos: </a:t>
            </a:r>
            <a:r>
              <a:rPr lang="pt-BR" sz="1200" i="1" kern="1200" dirty="0" err="1" smtClean="0">
                <a:solidFill>
                  <a:schemeClr val="tx1"/>
                </a:solidFill>
                <a:latin typeface="+mn-lt"/>
                <a:ea typeface="+mn-ea"/>
                <a:cs typeface="+mn-cs"/>
              </a:rPr>
              <a:t>Chlorellas</a:t>
            </a:r>
            <a:r>
              <a:rPr lang="pt-BR" sz="1200" kern="1200" dirty="0" smtClean="0">
                <a:solidFill>
                  <a:schemeClr val="tx1"/>
                </a:solidFill>
                <a:latin typeface="+mn-lt"/>
                <a:ea typeface="+mn-ea"/>
                <a:cs typeface="+mn-cs"/>
              </a:rPr>
              <a:t> verdes vivem dentro de ciliados, todas dispostas em fileiras. Dentro de cada cone de cabeça para baixo há centenas de simbiontes esféricos, células de </a:t>
            </a:r>
            <a:r>
              <a:rPr lang="pt-BR" sz="1200" i="1" kern="1200" dirty="0" smtClean="0">
                <a:solidFill>
                  <a:schemeClr val="tx1"/>
                </a:solidFill>
                <a:latin typeface="+mn-lt"/>
                <a:ea typeface="+mn-ea"/>
                <a:cs typeface="+mn-cs"/>
              </a:rPr>
              <a:t>Chlorella</a:t>
            </a:r>
            <a:r>
              <a:rPr lang="pt-BR" sz="1200" kern="1200" dirty="0" smtClean="0">
                <a:solidFill>
                  <a:schemeClr val="tx1"/>
                </a:solidFill>
                <a:latin typeface="+mn-lt"/>
                <a:ea typeface="+mn-ea"/>
                <a:cs typeface="+mn-cs"/>
              </a:rPr>
              <a:t>. A </a:t>
            </a:r>
            <a:r>
              <a:rPr lang="pt-BR" sz="1200" i="1" kern="1200" dirty="0" smtClean="0">
                <a:solidFill>
                  <a:schemeClr val="tx1"/>
                </a:solidFill>
                <a:latin typeface="+mn-lt"/>
                <a:ea typeface="+mn-ea"/>
                <a:cs typeface="+mn-cs"/>
              </a:rPr>
              <a:t>Chlorella</a:t>
            </a:r>
            <a:r>
              <a:rPr lang="pt-BR" sz="1200" kern="1200" dirty="0" smtClean="0">
                <a:solidFill>
                  <a:schemeClr val="tx1"/>
                </a:solidFill>
                <a:latin typeface="+mn-lt"/>
                <a:ea typeface="+mn-ea"/>
                <a:cs typeface="+mn-cs"/>
              </a:rPr>
              <a:t> é uma alga verde comum; as algas do </a:t>
            </a:r>
            <a:r>
              <a:rPr lang="pt-BR" sz="1200" i="1" kern="1200" dirty="0" err="1" smtClean="0">
                <a:solidFill>
                  <a:schemeClr val="tx1"/>
                </a:solidFill>
                <a:latin typeface="+mn-lt"/>
                <a:ea typeface="+mn-ea"/>
                <a:cs typeface="+mn-cs"/>
              </a:rPr>
              <a:t>Ophrydium</a:t>
            </a:r>
            <a:r>
              <a:rPr lang="pt-BR" sz="1200" kern="1200" dirty="0" smtClean="0">
                <a:solidFill>
                  <a:schemeClr val="tx1"/>
                </a:solidFill>
                <a:latin typeface="+mn-lt"/>
                <a:ea typeface="+mn-ea"/>
                <a:cs typeface="+mn-cs"/>
              </a:rPr>
              <a:t> são colocadas a serviço da comunidade de bolas de gelatina. Cada “organismo individual” desta “espécie” é na verdade um grupo, um complexo simbiótico, um pacote de micróbios fechados por membranas que se assemelha e age como um indivíduo.	</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119</a:t>
            </a:fld>
            <a:endParaRPr lang="pt-BR"/>
          </a:p>
        </p:txBody>
      </p:sp>
    </p:spTree>
    <p:extLst>
      <p:ext uri="{BB962C8B-B14F-4D97-AF65-F5344CB8AC3E}">
        <p14:creationId xmlns:p14="http://schemas.microsoft.com/office/powerpoint/2010/main" val="996824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sz="1200" kern="1200" dirty="0" smtClean="0">
                <a:solidFill>
                  <a:schemeClr val="tx1"/>
                </a:solidFill>
                <a:latin typeface="+mn-lt"/>
                <a:ea typeface="+mn-ea"/>
                <a:cs typeface="+mn-cs"/>
              </a:rPr>
              <a:t>Em 1873, o botânico alemão Anton deBary definiu a </a:t>
            </a:r>
            <a:r>
              <a:rPr lang="pt-BR" sz="1200" b="1" kern="1200" dirty="0" smtClean="0">
                <a:solidFill>
                  <a:schemeClr val="tx1"/>
                </a:solidFill>
                <a:latin typeface="+mn-lt"/>
                <a:ea typeface="+mn-ea"/>
                <a:cs typeface="+mn-cs"/>
              </a:rPr>
              <a:t>simbiose</a:t>
            </a:r>
            <a:r>
              <a:rPr lang="pt-BR" sz="1200" kern="1200" dirty="0" smtClean="0">
                <a:solidFill>
                  <a:schemeClr val="tx1"/>
                </a:solidFill>
                <a:latin typeface="+mn-lt"/>
                <a:ea typeface="+mn-ea"/>
                <a:cs typeface="+mn-cs"/>
              </a:rPr>
              <a:t> sendo a “convivência de organismos de nomes diferentes”. Segundo Margulis (2001), em certos casos a coabitação, existência a longo prazo, resulta em simbiogênese: o surgimento de novos corpos, novos órgãos, novas espécies. Para ela, </a:t>
            </a:r>
            <a:r>
              <a:rPr lang="pt-BR" sz="1200" b="1" kern="1200" dirty="0" smtClean="0">
                <a:solidFill>
                  <a:schemeClr val="tx1"/>
                </a:solidFill>
                <a:latin typeface="+mn-lt"/>
                <a:ea typeface="+mn-ea"/>
                <a:cs typeface="+mn-cs"/>
              </a:rPr>
              <a:t>a maior parte da inovação evolutiva surgiu, e ainda surge, diretamente da simbiose</a:t>
            </a:r>
            <a:r>
              <a:rPr lang="pt-BR" sz="1200" kern="1200" dirty="0" smtClean="0">
                <a:solidFill>
                  <a:schemeClr val="tx1"/>
                </a:solidFill>
                <a:latin typeface="+mn-lt"/>
                <a:ea typeface="+mn-ea"/>
                <a:cs typeface="+mn-cs"/>
              </a:rPr>
              <a:t>.</a:t>
            </a:r>
          </a:p>
          <a:p>
            <a:r>
              <a:rPr lang="pt-BR" sz="1200" kern="1200" dirty="0" smtClean="0">
                <a:solidFill>
                  <a:schemeClr val="tx1"/>
                </a:solidFill>
                <a:latin typeface="+mn-lt"/>
                <a:ea typeface="+mn-ea"/>
                <a:cs typeface="+mn-cs"/>
              </a:rPr>
              <a:t>	Segundo Margulis (2001), a </a:t>
            </a:r>
            <a:r>
              <a:rPr lang="pt-BR" sz="1200" b="1" kern="1200" dirty="0" smtClean="0">
                <a:solidFill>
                  <a:schemeClr val="tx1"/>
                </a:solidFill>
                <a:latin typeface="+mn-lt"/>
                <a:ea typeface="+mn-ea"/>
                <a:cs typeface="+mn-cs"/>
              </a:rPr>
              <a:t>simbiogênese</a:t>
            </a:r>
            <a:r>
              <a:rPr lang="pt-BR" sz="1200" kern="1200" dirty="0" smtClean="0">
                <a:solidFill>
                  <a:schemeClr val="tx1"/>
                </a:solidFill>
                <a:latin typeface="+mn-lt"/>
                <a:ea typeface="+mn-ea"/>
                <a:cs typeface="+mn-cs"/>
              </a:rPr>
              <a:t>, ideia proposta pelo russo </a:t>
            </a:r>
            <a:r>
              <a:rPr lang="pt-BR" sz="1200" kern="1200" dirty="0" err="1" smtClean="0">
                <a:solidFill>
                  <a:schemeClr val="tx1"/>
                </a:solidFill>
                <a:latin typeface="+mn-lt"/>
                <a:ea typeface="+mn-ea"/>
                <a:cs typeface="+mn-cs"/>
              </a:rPr>
              <a:t>Konstantin</a:t>
            </a:r>
            <a:r>
              <a:rPr lang="pt-BR" sz="1200" kern="1200" dirty="0" smtClean="0">
                <a:solidFill>
                  <a:schemeClr val="tx1"/>
                </a:solidFill>
                <a:latin typeface="+mn-lt"/>
                <a:ea typeface="+mn-ea"/>
                <a:cs typeface="+mn-cs"/>
              </a:rPr>
              <a:t> </a:t>
            </a:r>
            <a:r>
              <a:rPr lang="pt-BR" sz="1200" kern="1200" dirty="0" err="1" smtClean="0">
                <a:solidFill>
                  <a:schemeClr val="tx1"/>
                </a:solidFill>
                <a:latin typeface="+mn-lt"/>
                <a:ea typeface="+mn-ea"/>
                <a:cs typeface="+mn-cs"/>
              </a:rPr>
              <a:t>Merezhkovsky</a:t>
            </a:r>
            <a:r>
              <a:rPr lang="pt-BR" sz="1200" kern="1200" dirty="0" smtClean="0">
                <a:solidFill>
                  <a:schemeClr val="tx1"/>
                </a:solidFill>
                <a:latin typeface="+mn-lt"/>
                <a:ea typeface="+mn-ea"/>
                <a:cs typeface="+mn-cs"/>
              </a:rPr>
              <a:t> (1855-1921), refere-se à formação de novos órgãos e organismos por meio de </a:t>
            </a:r>
            <a:r>
              <a:rPr lang="pt-BR" sz="1200" b="1" kern="1200" dirty="0" smtClean="0">
                <a:solidFill>
                  <a:schemeClr val="tx1"/>
                </a:solidFill>
                <a:latin typeface="+mn-lt"/>
                <a:ea typeface="+mn-ea"/>
                <a:cs typeface="+mn-cs"/>
              </a:rPr>
              <a:t>incorporações simbióticas</a:t>
            </a:r>
            <a:r>
              <a:rPr lang="pt-BR" sz="1200" kern="1200" dirty="0" smtClean="0">
                <a:solidFill>
                  <a:schemeClr val="tx1"/>
                </a:solidFill>
                <a:latin typeface="+mn-lt"/>
                <a:ea typeface="+mn-ea"/>
                <a:cs typeface="+mn-cs"/>
              </a:rPr>
              <a:t>. Todos os organismos grandes o bastante para que possamos vê-los são compostos de micróbios antes independentes, agrupados para formar totalidades maiores. Ao se fundir, muitos perderam o que em retrospecto reconhecemos como sua antiga individualidade. Margulis destaca que </a:t>
            </a:r>
            <a:r>
              <a:rPr lang="pt-BR" sz="1200" b="1" kern="1200" dirty="0" smtClean="0">
                <a:solidFill>
                  <a:schemeClr val="tx1"/>
                </a:solidFill>
                <a:latin typeface="+mn-lt"/>
                <a:ea typeface="+mn-ea"/>
                <a:cs typeface="+mn-cs"/>
              </a:rPr>
              <a:t>é a simbiogênese o fator que diferencia toda forma de vida de células nucleadas da vida bacteriana</a:t>
            </a:r>
            <a:r>
              <a:rPr lang="pt-BR" sz="1200" kern="1200" dirty="0" smtClean="0">
                <a:solidFill>
                  <a:schemeClr val="tx1"/>
                </a:solidFill>
                <a:latin typeface="+mn-lt"/>
                <a:ea typeface="+mn-ea"/>
                <a:cs typeface="+mn-cs"/>
              </a:rPr>
              <a:t>.</a:t>
            </a:r>
          </a:p>
          <a:p>
            <a:r>
              <a:rPr lang="pt-BR" sz="1200" kern="1200" dirty="0" smtClean="0">
                <a:solidFill>
                  <a:schemeClr val="tx1"/>
                </a:solidFill>
                <a:latin typeface="+mn-lt"/>
                <a:ea typeface="+mn-ea"/>
                <a:cs typeface="+mn-cs"/>
              </a:rPr>
              <a:t>	A Teoria da Endossimbiose Sequencial – TES de Lynn Margulis delineia precisamente as etapas que devem ter ocorrido no passado para formar as </a:t>
            </a:r>
            <a:r>
              <a:rPr lang="pt-BR" sz="1200" b="1" kern="1200" dirty="0" smtClean="0">
                <a:solidFill>
                  <a:schemeClr val="tx1"/>
                </a:solidFill>
                <a:latin typeface="+mn-lt"/>
                <a:ea typeface="+mn-ea"/>
                <a:cs typeface="+mn-cs"/>
              </a:rPr>
              <a:t>células eucarióticas</a:t>
            </a:r>
            <a:r>
              <a:rPr lang="pt-BR" sz="1200" kern="1200" dirty="0" smtClean="0">
                <a:solidFill>
                  <a:schemeClr val="tx1"/>
                </a:solidFill>
                <a:latin typeface="+mn-lt"/>
                <a:ea typeface="+mn-ea"/>
                <a:cs typeface="+mn-cs"/>
              </a:rPr>
              <a:t>. As quatro etapas da TES envolvem simbiogênese, incorporação e fusão de bactérias pela simbiose. A ideia é simples: </a:t>
            </a:r>
            <a:r>
              <a:rPr lang="pt-BR" sz="1200" b="1" kern="1200" dirty="0" smtClean="0">
                <a:solidFill>
                  <a:schemeClr val="tx1"/>
                </a:solidFill>
                <a:latin typeface="+mn-lt"/>
                <a:ea typeface="+mn-ea"/>
                <a:cs typeface="+mn-cs"/>
              </a:rPr>
              <a:t>quatro ancestrais antes inteiramente independentes e fisicamente separados se fundiram em uma ordem específica e se tornaram a célula verde das algas</a:t>
            </a:r>
            <a:r>
              <a:rPr lang="pt-BR" sz="1200" kern="1200" dirty="0" smtClean="0">
                <a:solidFill>
                  <a:schemeClr val="tx1"/>
                </a:solidFill>
                <a:latin typeface="+mn-lt"/>
                <a:ea typeface="+mn-ea"/>
                <a:cs typeface="+mn-cs"/>
              </a:rPr>
              <a:t>. A seguir estão as etapas:</a:t>
            </a:r>
          </a:p>
          <a:p>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122</a:t>
            </a:fld>
            <a:endParaRPr lang="pt-BR"/>
          </a:p>
        </p:txBody>
      </p:sp>
    </p:spTree>
    <p:extLst>
      <p:ext uri="{BB962C8B-B14F-4D97-AF65-F5344CB8AC3E}">
        <p14:creationId xmlns:p14="http://schemas.microsoft.com/office/powerpoint/2010/main" val="30042002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92500" lnSpcReduction="20000"/>
          </a:bodyPr>
          <a:lstStyle/>
          <a:p>
            <a:pPr fontAlgn="base"/>
            <a:r>
              <a:rPr lang="pt-BR" sz="1200" b="0" i="0" kern="1200" dirty="0" smtClean="0">
                <a:solidFill>
                  <a:schemeClr val="tx1"/>
                </a:solidFill>
                <a:effectLst/>
                <a:latin typeface="+mn-lt"/>
                <a:ea typeface="+mn-ea"/>
                <a:cs typeface="+mn-cs"/>
              </a:rPr>
              <a:t>Morfologicamente, as </a:t>
            </a:r>
            <a:r>
              <a:rPr lang="pt-BR" sz="1200" b="0" i="0" kern="1200" dirty="0" err="1" smtClean="0">
                <a:solidFill>
                  <a:schemeClr val="tx1"/>
                </a:solidFill>
                <a:effectLst/>
                <a:latin typeface="+mn-lt"/>
                <a:ea typeface="+mn-ea"/>
                <a:cs typeface="+mn-cs"/>
              </a:rPr>
              <a:t>arqueobactérias</a:t>
            </a:r>
            <a:r>
              <a:rPr lang="pt-BR" sz="1200" b="0" i="0" kern="1200" dirty="0" smtClean="0">
                <a:solidFill>
                  <a:schemeClr val="tx1"/>
                </a:solidFill>
                <a:effectLst/>
                <a:latin typeface="+mn-lt"/>
                <a:ea typeface="+mn-ea"/>
                <a:cs typeface="+mn-cs"/>
              </a:rPr>
              <a:t> diferem das eubactérias em alguns aspectos fundamentais. A maioria das espécies dos dois grupos apresentam uma </a:t>
            </a:r>
            <a:r>
              <a:rPr lang="pt-BR" sz="1200" b="1" i="0" kern="1200" dirty="0" smtClean="0">
                <a:solidFill>
                  <a:schemeClr val="tx1"/>
                </a:solidFill>
                <a:effectLst/>
                <a:latin typeface="+mn-lt"/>
                <a:ea typeface="+mn-ea"/>
                <a:cs typeface="+mn-cs"/>
              </a:rPr>
              <a:t>parede celular</a:t>
            </a:r>
            <a:r>
              <a:rPr lang="pt-BR" sz="1200" b="0" i="0" kern="1200" dirty="0" smtClean="0">
                <a:solidFill>
                  <a:schemeClr val="tx1"/>
                </a:solidFill>
                <a:effectLst/>
                <a:latin typeface="+mn-lt"/>
                <a:ea typeface="+mn-ea"/>
                <a:cs typeface="+mn-cs"/>
              </a:rPr>
              <a:t>. No entanto, sua constituição química é bastante variada. A parede das </a:t>
            </a:r>
            <a:r>
              <a:rPr lang="pt-BR" sz="1200" b="0" i="0" kern="1200" dirty="0" err="1" smtClean="0">
                <a:solidFill>
                  <a:schemeClr val="tx1"/>
                </a:solidFill>
                <a:effectLst/>
                <a:latin typeface="+mn-lt"/>
                <a:ea typeface="+mn-ea"/>
                <a:cs typeface="+mn-cs"/>
              </a:rPr>
              <a:t>arqueobactérias</a:t>
            </a:r>
            <a:r>
              <a:rPr lang="pt-BR" sz="1200" b="0" i="0" kern="1200" dirty="0" smtClean="0">
                <a:solidFill>
                  <a:schemeClr val="tx1"/>
                </a:solidFill>
                <a:effectLst/>
                <a:latin typeface="+mn-lt"/>
                <a:ea typeface="+mn-ea"/>
                <a:cs typeface="+mn-cs"/>
              </a:rPr>
              <a:t> pode ser composta por polissacarídeos, glicoproteínas ou proteínas. As eubactérias, por sua vez, têm na sua parede uma categoria de substâncias chamadas de</a:t>
            </a:r>
            <a:r>
              <a:rPr lang="pt-BR" sz="1200" b="1" i="0" kern="1200" dirty="0" smtClean="0">
                <a:solidFill>
                  <a:schemeClr val="tx1"/>
                </a:solidFill>
                <a:effectLst/>
                <a:latin typeface="+mn-lt"/>
                <a:ea typeface="+mn-ea"/>
                <a:cs typeface="+mn-cs"/>
              </a:rPr>
              <a:t> </a:t>
            </a:r>
            <a:r>
              <a:rPr lang="pt-BR" sz="1200" b="1" i="0" kern="1200" dirty="0" err="1" smtClean="0">
                <a:solidFill>
                  <a:schemeClr val="tx1"/>
                </a:solidFill>
                <a:effectLst/>
                <a:latin typeface="+mn-lt"/>
                <a:ea typeface="+mn-ea"/>
                <a:cs typeface="+mn-cs"/>
              </a:rPr>
              <a:t>peptideoglicanas</a:t>
            </a:r>
            <a:r>
              <a:rPr lang="pt-BR" sz="1200" b="0" i="0" kern="1200" dirty="0" smtClean="0">
                <a:solidFill>
                  <a:schemeClr val="tx1"/>
                </a:solidFill>
                <a:effectLst/>
                <a:latin typeface="+mn-lt"/>
                <a:ea typeface="+mn-ea"/>
                <a:cs typeface="+mn-cs"/>
              </a:rPr>
              <a:t>. As </a:t>
            </a:r>
            <a:r>
              <a:rPr lang="pt-BR" sz="1200" b="0" i="0" kern="1200" dirty="0" err="1" smtClean="0">
                <a:solidFill>
                  <a:schemeClr val="tx1"/>
                </a:solidFill>
                <a:effectLst/>
                <a:latin typeface="+mn-lt"/>
                <a:ea typeface="+mn-ea"/>
                <a:cs typeface="+mn-cs"/>
              </a:rPr>
              <a:t>arqueobactérias</a:t>
            </a:r>
            <a:r>
              <a:rPr lang="pt-BR" sz="1200" b="0" i="0" kern="1200" dirty="0" smtClean="0">
                <a:solidFill>
                  <a:schemeClr val="tx1"/>
                </a:solidFill>
                <a:effectLst/>
                <a:latin typeface="+mn-lt"/>
                <a:ea typeface="+mn-ea"/>
                <a:cs typeface="+mn-cs"/>
              </a:rPr>
              <a:t> se diferenciam das eubactérias, portanto, por não apresentarem </a:t>
            </a:r>
            <a:r>
              <a:rPr lang="pt-BR" sz="1200" b="0" i="0" kern="1200" dirty="0" err="1" smtClean="0">
                <a:solidFill>
                  <a:schemeClr val="tx1"/>
                </a:solidFill>
                <a:effectLst/>
                <a:latin typeface="+mn-lt"/>
                <a:ea typeface="+mn-ea"/>
                <a:cs typeface="+mn-cs"/>
              </a:rPr>
              <a:t>peptideoglicanas</a:t>
            </a:r>
            <a:r>
              <a:rPr lang="pt-BR" sz="1200" b="0" i="0" kern="1200" dirty="0" smtClean="0">
                <a:solidFill>
                  <a:schemeClr val="tx1"/>
                </a:solidFill>
                <a:effectLst/>
                <a:latin typeface="+mn-lt"/>
                <a:ea typeface="+mn-ea"/>
                <a:cs typeface="+mn-cs"/>
              </a:rPr>
              <a:t> na sua parede.</a:t>
            </a:r>
          </a:p>
          <a:p>
            <a:pPr fontAlgn="base"/>
            <a:r>
              <a:rPr lang="pt-BR" sz="1200" b="0" i="0" kern="1200" dirty="0" smtClean="0">
                <a:solidFill>
                  <a:schemeClr val="tx1"/>
                </a:solidFill>
                <a:effectLst/>
                <a:latin typeface="+mn-lt"/>
                <a:ea typeface="+mn-ea"/>
                <a:cs typeface="+mn-cs"/>
              </a:rPr>
              <a:t>Além disso, enquanto as eubactérias assumem muitos estilos de vida diferentes, pode-se afirmar que a maioria das </a:t>
            </a:r>
            <a:r>
              <a:rPr lang="pt-BR" sz="1200" b="0" i="0" kern="1200" dirty="0" err="1" smtClean="0">
                <a:solidFill>
                  <a:schemeClr val="tx1"/>
                </a:solidFill>
                <a:effectLst/>
                <a:latin typeface="+mn-lt"/>
                <a:ea typeface="+mn-ea"/>
                <a:cs typeface="+mn-cs"/>
              </a:rPr>
              <a:t>arqueobactérias</a:t>
            </a:r>
            <a:r>
              <a:rPr lang="pt-BR" sz="1200" b="0" i="0" kern="1200" dirty="0" smtClean="0">
                <a:solidFill>
                  <a:schemeClr val="tx1"/>
                </a:solidFill>
                <a:effectLst/>
                <a:latin typeface="+mn-lt"/>
                <a:ea typeface="+mn-ea"/>
                <a:cs typeface="+mn-cs"/>
              </a:rPr>
              <a:t> são </a:t>
            </a:r>
            <a:r>
              <a:rPr lang="pt-BR" sz="1200" b="1" i="0" kern="1200" dirty="0" smtClean="0">
                <a:solidFill>
                  <a:schemeClr val="tx1"/>
                </a:solidFill>
                <a:effectLst/>
                <a:latin typeface="+mn-lt"/>
                <a:ea typeface="+mn-ea"/>
                <a:cs typeface="+mn-cs"/>
              </a:rPr>
              <a:t>autótrofos quimiossintetizantes </a:t>
            </a:r>
            <a:r>
              <a:rPr lang="pt-BR" sz="1200" b="0" i="0" kern="1200" dirty="0" smtClean="0">
                <a:solidFill>
                  <a:schemeClr val="tx1"/>
                </a:solidFill>
                <a:effectLst/>
                <a:latin typeface="+mn-lt"/>
                <a:ea typeface="+mn-ea"/>
                <a:cs typeface="+mn-cs"/>
              </a:rPr>
              <a:t>(ou </a:t>
            </a:r>
            <a:r>
              <a:rPr lang="pt-BR" sz="1200" b="1" i="0" kern="1200" dirty="0" err="1" smtClean="0">
                <a:solidFill>
                  <a:schemeClr val="tx1"/>
                </a:solidFill>
                <a:effectLst/>
                <a:latin typeface="+mn-lt"/>
                <a:ea typeface="+mn-ea"/>
                <a:cs typeface="+mn-cs"/>
              </a:rPr>
              <a:t>quimioautótrofas</a:t>
            </a:r>
            <a:r>
              <a:rPr lang="pt-BR" sz="1200" b="0" i="0" kern="1200" dirty="0" smtClean="0">
                <a:solidFill>
                  <a:schemeClr val="tx1"/>
                </a:solidFill>
                <a:effectLst/>
                <a:latin typeface="+mn-lt"/>
                <a:ea typeface="+mn-ea"/>
                <a:cs typeface="+mn-cs"/>
              </a:rPr>
              <a:t>). Os cientistas reconhecem atualmente a existência de quatro tipos principais de </a:t>
            </a:r>
            <a:r>
              <a:rPr lang="pt-BR" sz="1200" b="0" i="0" kern="1200" dirty="0" err="1" smtClean="0">
                <a:solidFill>
                  <a:schemeClr val="tx1"/>
                </a:solidFill>
                <a:effectLst/>
                <a:latin typeface="+mn-lt"/>
                <a:ea typeface="+mn-ea"/>
                <a:cs typeface="+mn-cs"/>
              </a:rPr>
              <a:t>arqueobactérias</a:t>
            </a:r>
            <a:r>
              <a:rPr lang="pt-BR" sz="1200" b="0" i="0" kern="1200" dirty="0" smtClean="0">
                <a:solidFill>
                  <a:schemeClr val="tx1"/>
                </a:solidFill>
                <a:effectLst/>
                <a:latin typeface="+mn-lt"/>
                <a:ea typeface="+mn-ea"/>
                <a:cs typeface="+mn-cs"/>
              </a:rPr>
              <a:t>, de acordo com a forma de obtenção de energia e o ambiente em que são encontradas:</a:t>
            </a:r>
          </a:p>
          <a:p>
            <a:pPr fontAlgn="base"/>
            <a:r>
              <a:rPr lang="pt-BR" sz="1200" b="0" i="0" kern="1200" dirty="0" smtClean="0">
                <a:solidFill>
                  <a:schemeClr val="tx1"/>
                </a:solidFill>
                <a:effectLst/>
                <a:latin typeface="+mn-lt"/>
                <a:ea typeface="+mn-ea"/>
                <a:cs typeface="+mn-cs"/>
              </a:rPr>
              <a:t>as</a:t>
            </a:r>
            <a:r>
              <a:rPr lang="pt-BR" sz="1200" b="1" i="0" kern="1200" dirty="0" smtClean="0">
                <a:solidFill>
                  <a:schemeClr val="tx1"/>
                </a:solidFill>
                <a:effectLst/>
                <a:latin typeface="+mn-lt"/>
                <a:ea typeface="+mn-ea"/>
                <a:cs typeface="+mn-cs"/>
              </a:rPr>
              <a:t> </a:t>
            </a:r>
            <a:r>
              <a:rPr lang="pt-BR" sz="1200" b="1" i="0" kern="1200" dirty="0" err="1" smtClean="0">
                <a:solidFill>
                  <a:schemeClr val="tx1"/>
                </a:solidFill>
                <a:effectLst/>
                <a:latin typeface="+mn-lt"/>
                <a:ea typeface="+mn-ea"/>
                <a:cs typeface="+mn-cs"/>
              </a:rPr>
              <a:t>metanogênicas</a:t>
            </a:r>
            <a:r>
              <a:rPr lang="pt-BR" sz="1200" b="0" i="0" kern="1200" dirty="0" smtClean="0">
                <a:solidFill>
                  <a:schemeClr val="tx1"/>
                </a:solidFill>
                <a:effectLst/>
                <a:latin typeface="+mn-lt"/>
                <a:ea typeface="+mn-ea"/>
                <a:cs typeface="+mn-cs"/>
              </a:rPr>
              <a:t> (produtoras de metano), que são anaeróbias e encontradas no sistema digestório de ruminantes – onde auxiliam na digestão da celulose -, além pântanos, nos sedimentos do fundo de lagoas de lagos e mares e próximo a fendas vulcânicas, suportando altas temperaturas;</a:t>
            </a:r>
          </a:p>
          <a:p>
            <a:pPr fontAlgn="base"/>
            <a:r>
              <a:rPr lang="pt-BR" sz="1200" b="0" i="0" kern="1200" dirty="0" smtClean="0">
                <a:solidFill>
                  <a:schemeClr val="tx1"/>
                </a:solidFill>
                <a:effectLst/>
                <a:latin typeface="+mn-lt"/>
                <a:ea typeface="+mn-ea"/>
                <a:cs typeface="+mn-cs"/>
              </a:rPr>
              <a:t>as </a:t>
            </a:r>
            <a:r>
              <a:rPr lang="pt-BR" sz="1200" b="1" i="0" kern="1200" dirty="0" err="1" smtClean="0">
                <a:solidFill>
                  <a:schemeClr val="tx1"/>
                </a:solidFill>
                <a:effectLst/>
                <a:latin typeface="+mn-lt"/>
                <a:ea typeface="+mn-ea"/>
                <a:cs typeface="+mn-cs"/>
              </a:rPr>
              <a:t>halófilas</a:t>
            </a:r>
            <a:r>
              <a:rPr lang="pt-BR" sz="1200" b="0" i="0" kern="1200" dirty="0" smtClean="0">
                <a:solidFill>
                  <a:schemeClr val="tx1"/>
                </a:solidFill>
                <a:effectLst/>
                <a:latin typeface="+mn-lt"/>
                <a:ea typeface="+mn-ea"/>
                <a:cs typeface="+mn-cs"/>
              </a:rPr>
              <a:t> (</a:t>
            </a:r>
            <a:r>
              <a:rPr lang="pt-BR" sz="1200" b="0" i="1" kern="1200" dirty="0" smtClean="0">
                <a:solidFill>
                  <a:schemeClr val="tx1"/>
                </a:solidFill>
                <a:effectLst/>
                <a:latin typeface="+mn-lt"/>
                <a:ea typeface="+mn-ea"/>
                <a:cs typeface="+mn-cs"/>
              </a:rPr>
              <a:t>halo</a:t>
            </a:r>
            <a:r>
              <a:rPr lang="pt-BR" sz="1200" b="0" i="0" kern="1200" dirty="0" smtClean="0">
                <a:solidFill>
                  <a:schemeClr val="tx1"/>
                </a:solidFill>
                <a:effectLst/>
                <a:latin typeface="+mn-lt"/>
                <a:ea typeface="+mn-ea"/>
                <a:cs typeface="+mn-cs"/>
              </a:rPr>
              <a:t> = sal;</a:t>
            </a:r>
            <a:r>
              <a:rPr lang="pt-BR" sz="1200" b="0" i="1" kern="1200" dirty="0" smtClean="0">
                <a:solidFill>
                  <a:schemeClr val="tx1"/>
                </a:solidFill>
                <a:effectLst/>
                <a:latin typeface="+mn-lt"/>
                <a:ea typeface="+mn-ea"/>
                <a:cs typeface="+mn-cs"/>
              </a:rPr>
              <a:t> filo</a:t>
            </a:r>
            <a:r>
              <a:rPr lang="pt-BR" sz="1200" b="0" i="0" kern="1200" dirty="0" smtClean="0">
                <a:solidFill>
                  <a:schemeClr val="tx1"/>
                </a:solidFill>
                <a:effectLst/>
                <a:latin typeface="+mn-lt"/>
                <a:ea typeface="+mn-ea"/>
                <a:cs typeface="+mn-cs"/>
              </a:rPr>
              <a:t> = afinidade), em sua maioria , aeróbias e fotossintetizantes, e que vivem em ambientes com alta concentração de sais e de PH extremamente alcalino. Muitas espécies desse grupo apresentam um pigmento fotossintetizante único, a </a:t>
            </a:r>
            <a:r>
              <a:rPr lang="pt-BR" sz="1200" b="0" i="0" kern="1200" dirty="0" err="1" smtClean="0">
                <a:solidFill>
                  <a:schemeClr val="tx1"/>
                </a:solidFill>
                <a:effectLst/>
                <a:latin typeface="+mn-lt"/>
                <a:ea typeface="+mn-ea"/>
                <a:cs typeface="+mn-cs"/>
              </a:rPr>
              <a:t>bacteriorodopsina</a:t>
            </a:r>
            <a:r>
              <a:rPr lang="pt-BR" sz="1200" b="0" i="0" kern="1200" dirty="0" smtClean="0">
                <a:solidFill>
                  <a:schemeClr val="tx1"/>
                </a:solidFill>
                <a:effectLst/>
                <a:latin typeface="+mn-lt"/>
                <a:ea typeface="+mn-ea"/>
                <a:cs typeface="+mn-cs"/>
              </a:rPr>
              <a:t> (ou rodopsina bacteriana);</a:t>
            </a:r>
          </a:p>
          <a:p>
            <a:pPr fontAlgn="base"/>
            <a:r>
              <a:rPr lang="pt-BR" sz="1200" b="0" i="0" kern="1200" dirty="0" smtClean="0">
                <a:solidFill>
                  <a:schemeClr val="tx1"/>
                </a:solidFill>
                <a:effectLst/>
                <a:latin typeface="+mn-lt"/>
                <a:ea typeface="+mn-ea"/>
                <a:cs typeface="+mn-cs"/>
              </a:rPr>
              <a:t>as </a:t>
            </a:r>
            <a:r>
              <a:rPr lang="pt-BR" sz="1200" b="1" i="0" kern="1200" dirty="0" err="1" smtClean="0">
                <a:solidFill>
                  <a:schemeClr val="tx1"/>
                </a:solidFill>
                <a:effectLst/>
                <a:latin typeface="+mn-lt"/>
                <a:ea typeface="+mn-ea"/>
                <a:cs typeface="+mn-cs"/>
              </a:rPr>
              <a:t>sulforredultoras</a:t>
            </a:r>
            <a:r>
              <a:rPr lang="pt-BR" sz="1200" b="0" i="0" kern="1200" dirty="0" smtClean="0">
                <a:solidFill>
                  <a:schemeClr val="tx1"/>
                </a:solidFill>
                <a:effectLst/>
                <a:latin typeface="+mn-lt"/>
                <a:ea typeface="+mn-ea"/>
                <a:cs typeface="+mn-cs"/>
              </a:rPr>
              <a:t> (ou seja, redutoras de sulfeto), que são anaeróbios e que podem ser encontradas, por exemplo, em poças próximas a fendas vulcânicas, tal como as </a:t>
            </a:r>
            <a:r>
              <a:rPr lang="pt-BR" sz="1200" b="0" i="0" kern="1200" dirty="0" err="1" smtClean="0">
                <a:solidFill>
                  <a:schemeClr val="tx1"/>
                </a:solidFill>
                <a:effectLst/>
                <a:latin typeface="+mn-lt"/>
                <a:ea typeface="+mn-ea"/>
                <a:cs typeface="+mn-cs"/>
              </a:rPr>
              <a:t>arqueobactérias</a:t>
            </a:r>
            <a:r>
              <a:rPr lang="pt-BR" sz="1200" b="0" i="0" kern="1200" dirty="0" smtClean="0">
                <a:solidFill>
                  <a:schemeClr val="tx1"/>
                </a:solidFill>
                <a:effectLst/>
                <a:latin typeface="+mn-lt"/>
                <a:ea typeface="+mn-ea"/>
                <a:cs typeface="+mn-cs"/>
              </a:rPr>
              <a:t>. Assim, também são capazes de suportar altas temperaturas.</a:t>
            </a:r>
          </a:p>
          <a:p>
            <a:pPr fontAlgn="base"/>
            <a:r>
              <a:rPr lang="pt-BR" sz="1200" b="0" i="0" kern="1200" dirty="0" smtClean="0">
                <a:solidFill>
                  <a:schemeClr val="tx1"/>
                </a:solidFill>
                <a:effectLst/>
                <a:latin typeface="+mn-lt"/>
                <a:ea typeface="+mn-ea"/>
                <a:cs typeface="+mn-cs"/>
              </a:rPr>
              <a:t>as</a:t>
            </a:r>
            <a:r>
              <a:rPr lang="pt-BR" sz="1200" b="1" i="0" kern="1200" dirty="0" smtClean="0">
                <a:solidFill>
                  <a:schemeClr val="tx1"/>
                </a:solidFill>
                <a:effectLst/>
                <a:latin typeface="+mn-lt"/>
                <a:ea typeface="+mn-ea"/>
                <a:cs typeface="+mn-cs"/>
              </a:rPr>
              <a:t> </a:t>
            </a:r>
            <a:r>
              <a:rPr lang="pt-BR" sz="1200" b="1" i="0" kern="1200" dirty="0" err="1" smtClean="0">
                <a:solidFill>
                  <a:schemeClr val="tx1"/>
                </a:solidFill>
                <a:effectLst/>
                <a:latin typeface="+mn-lt"/>
                <a:ea typeface="+mn-ea"/>
                <a:cs typeface="+mn-cs"/>
              </a:rPr>
              <a:t>termoacidófilas</a:t>
            </a:r>
            <a:r>
              <a:rPr lang="pt-BR" sz="1200" b="0" i="0" kern="1200" dirty="0" smtClean="0">
                <a:solidFill>
                  <a:schemeClr val="tx1"/>
                </a:solidFill>
                <a:effectLst/>
                <a:latin typeface="+mn-lt"/>
                <a:ea typeface="+mn-ea"/>
                <a:cs typeface="+mn-cs"/>
              </a:rPr>
              <a:t>, que realizam a oxidação de compostos sulfurosos e que quase sempre são anaeróbias. Como as </a:t>
            </a:r>
            <a:r>
              <a:rPr lang="pt-BR" sz="1200" b="0" i="0" kern="1200" dirty="0" err="1" smtClean="0">
                <a:solidFill>
                  <a:schemeClr val="tx1"/>
                </a:solidFill>
                <a:effectLst/>
                <a:latin typeface="+mn-lt"/>
                <a:ea typeface="+mn-ea"/>
                <a:cs typeface="+mn-cs"/>
              </a:rPr>
              <a:t>metanogênicas</a:t>
            </a:r>
            <a:r>
              <a:rPr lang="pt-BR" sz="1200" b="0" i="0" kern="1200" dirty="0" smtClean="0">
                <a:solidFill>
                  <a:schemeClr val="tx1"/>
                </a:solidFill>
                <a:effectLst/>
                <a:latin typeface="+mn-lt"/>
                <a:ea typeface="+mn-ea"/>
                <a:cs typeface="+mn-cs"/>
              </a:rPr>
              <a:t> e as </a:t>
            </a:r>
            <a:r>
              <a:rPr lang="pt-BR" sz="1200" b="0" i="0" kern="1200" dirty="0" err="1" smtClean="0">
                <a:solidFill>
                  <a:schemeClr val="tx1"/>
                </a:solidFill>
                <a:effectLst/>
                <a:latin typeface="+mn-lt"/>
                <a:ea typeface="+mn-ea"/>
                <a:cs typeface="+mn-cs"/>
              </a:rPr>
              <a:t>sulforredutoras</a:t>
            </a:r>
            <a:r>
              <a:rPr lang="pt-BR" sz="1200" b="0" i="0" kern="1200" dirty="0" smtClean="0">
                <a:solidFill>
                  <a:schemeClr val="tx1"/>
                </a:solidFill>
                <a:effectLst/>
                <a:latin typeface="+mn-lt"/>
                <a:ea typeface="+mn-ea"/>
                <a:cs typeface="+mn-cs"/>
              </a:rPr>
              <a:t>, vivem nos arredores de fendas vulcânicas e estão adaptadas a altas temperaturas. Além disso mostram preferência por ambientes extremamente ácidos.</a:t>
            </a:r>
          </a:p>
          <a:p>
            <a:endParaRPr lang="pt-BR" dirty="0" smtClean="0"/>
          </a:p>
          <a:p>
            <a:r>
              <a:rPr lang="pt-BR" dirty="0" smtClean="0"/>
              <a:t>Fonte: http://estudandoabiologia.wordpress.com/arqueobacterias/</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131</a:t>
            </a:fld>
            <a:endParaRPr lang="pt-BR"/>
          </a:p>
        </p:txBody>
      </p:sp>
    </p:spTree>
    <p:extLst>
      <p:ext uri="{BB962C8B-B14F-4D97-AF65-F5344CB8AC3E}">
        <p14:creationId xmlns:p14="http://schemas.microsoft.com/office/powerpoint/2010/main" val="36673865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200" kern="1200" dirty="0" smtClean="0">
                <a:solidFill>
                  <a:schemeClr val="tx1"/>
                </a:solidFill>
                <a:latin typeface="+mn-lt"/>
                <a:ea typeface="+mn-ea"/>
                <a:cs typeface="+mn-cs"/>
              </a:rPr>
              <a:t>ETAPA 2: Essa etapa aconteceu </a:t>
            </a:r>
            <a:r>
              <a:rPr lang="pt-BR" sz="1200" b="1" kern="1200" dirty="0" smtClean="0">
                <a:solidFill>
                  <a:schemeClr val="tx1"/>
                </a:solidFill>
                <a:latin typeface="+mn-lt"/>
                <a:ea typeface="+mn-ea"/>
                <a:cs typeface="+mn-cs"/>
              </a:rPr>
              <a:t>simultaneamente</a:t>
            </a:r>
            <a:r>
              <a:rPr lang="pt-BR" sz="1200" kern="1200" dirty="0" smtClean="0">
                <a:solidFill>
                  <a:schemeClr val="tx1"/>
                </a:solidFill>
                <a:latin typeface="+mn-lt"/>
                <a:ea typeface="+mn-ea"/>
                <a:cs typeface="+mn-cs"/>
              </a:rPr>
              <a:t> com a etapa 1. A ideia fundamental dessa etapa é que os </a:t>
            </a:r>
            <a:r>
              <a:rPr lang="pt-BR" sz="1200" b="1" kern="1200" dirty="0" smtClean="0">
                <a:solidFill>
                  <a:schemeClr val="tx1"/>
                </a:solidFill>
                <a:latin typeface="+mn-lt"/>
                <a:ea typeface="+mn-ea"/>
                <a:cs typeface="+mn-cs"/>
              </a:rPr>
              <a:t>cílios</a:t>
            </a:r>
            <a:r>
              <a:rPr lang="pt-BR" sz="1200" kern="1200" dirty="0" smtClean="0">
                <a:solidFill>
                  <a:schemeClr val="tx1"/>
                </a:solidFill>
                <a:latin typeface="+mn-lt"/>
                <a:ea typeface="+mn-ea"/>
                <a:cs typeface="+mn-cs"/>
              </a:rPr>
              <a:t>, </a:t>
            </a:r>
            <a:r>
              <a:rPr lang="pt-BR" sz="1200" b="1" kern="1200" dirty="0" smtClean="0">
                <a:solidFill>
                  <a:schemeClr val="tx1"/>
                </a:solidFill>
                <a:latin typeface="+mn-lt"/>
                <a:ea typeface="+mn-ea"/>
                <a:cs typeface="+mn-cs"/>
              </a:rPr>
              <a:t>caudas de espermatozoides</a:t>
            </a:r>
            <a:r>
              <a:rPr lang="pt-BR" sz="1200" kern="1200" dirty="0" smtClean="0">
                <a:solidFill>
                  <a:schemeClr val="tx1"/>
                </a:solidFill>
                <a:latin typeface="+mn-lt"/>
                <a:ea typeface="+mn-ea"/>
                <a:cs typeface="+mn-cs"/>
              </a:rPr>
              <a:t>, </a:t>
            </a:r>
            <a:r>
              <a:rPr lang="pt-BR" sz="1200" b="1" kern="1200" dirty="0" smtClean="0">
                <a:solidFill>
                  <a:schemeClr val="tx1"/>
                </a:solidFill>
                <a:latin typeface="+mn-lt"/>
                <a:ea typeface="+mn-ea"/>
                <a:cs typeface="+mn-cs"/>
              </a:rPr>
              <a:t>protuberâncias sensórias</a:t>
            </a:r>
            <a:r>
              <a:rPr lang="pt-BR" sz="1200" kern="1200" dirty="0" smtClean="0">
                <a:solidFill>
                  <a:schemeClr val="tx1"/>
                </a:solidFill>
                <a:latin typeface="+mn-lt"/>
                <a:ea typeface="+mn-ea"/>
                <a:cs typeface="+mn-cs"/>
              </a:rPr>
              <a:t> e muitos outros </a:t>
            </a:r>
            <a:r>
              <a:rPr lang="pt-BR" sz="1200" b="1" kern="1200" dirty="0" smtClean="0">
                <a:solidFill>
                  <a:schemeClr val="tx1"/>
                </a:solidFill>
                <a:latin typeface="+mn-lt"/>
                <a:ea typeface="+mn-ea"/>
                <a:cs typeface="+mn-cs"/>
              </a:rPr>
              <a:t>prolongamentos</a:t>
            </a:r>
            <a:r>
              <a:rPr lang="pt-BR" sz="1200" kern="1200" dirty="0" smtClean="0">
                <a:solidFill>
                  <a:schemeClr val="tx1"/>
                </a:solidFill>
                <a:latin typeface="+mn-lt"/>
                <a:ea typeface="+mn-ea"/>
                <a:cs typeface="+mn-cs"/>
              </a:rPr>
              <a:t> das células nucleadas surgiram na </a:t>
            </a:r>
            <a:r>
              <a:rPr lang="pt-BR" sz="1200" b="1" kern="1200" dirty="0" smtClean="0">
                <a:solidFill>
                  <a:schemeClr val="tx1"/>
                </a:solidFill>
                <a:latin typeface="+mn-lt"/>
                <a:ea typeface="+mn-ea"/>
                <a:cs typeface="+mn-cs"/>
              </a:rPr>
              <a:t>fusão original da </a:t>
            </a:r>
            <a:r>
              <a:rPr lang="pt-BR" sz="1200" b="1" kern="1200" dirty="0" err="1" smtClean="0">
                <a:solidFill>
                  <a:schemeClr val="tx1"/>
                </a:solidFill>
                <a:latin typeface="+mn-lt"/>
                <a:ea typeface="+mn-ea"/>
                <a:cs typeface="+mn-cs"/>
              </a:rPr>
              <a:t>arqueobactéria</a:t>
            </a:r>
            <a:r>
              <a:rPr lang="pt-BR" sz="1200" b="1" kern="1200" dirty="0" smtClean="0">
                <a:solidFill>
                  <a:schemeClr val="tx1"/>
                </a:solidFill>
                <a:latin typeface="+mn-lt"/>
                <a:ea typeface="+mn-ea"/>
                <a:cs typeface="+mn-cs"/>
              </a:rPr>
              <a:t> com a bactéria natatória</a:t>
            </a:r>
            <a:r>
              <a:rPr lang="pt-BR" sz="1200" kern="1200" dirty="0" smtClean="0">
                <a:solidFill>
                  <a:schemeClr val="tx1"/>
                </a:solidFill>
                <a:latin typeface="+mn-lt"/>
                <a:ea typeface="+mn-ea"/>
                <a:cs typeface="+mn-cs"/>
              </a:rPr>
              <a:t> (etapa 1). Margulis acredita que a integração da </a:t>
            </a:r>
            <a:r>
              <a:rPr lang="pt-BR" sz="1200" b="1" kern="1200" dirty="0" smtClean="0">
                <a:solidFill>
                  <a:schemeClr val="tx1"/>
                </a:solidFill>
                <a:latin typeface="+mn-lt"/>
                <a:ea typeface="+mn-ea"/>
                <a:cs typeface="+mn-cs"/>
              </a:rPr>
              <a:t>bactéria centríolo-cinetoplasto</a:t>
            </a:r>
            <a:r>
              <a:rPr lang="pt-BR" sz="1200" kern="1200" dirty="0" smtClean="0">
                <a:solidFill>
                  <a:schemeClr val="tx1"/>
                </a:solidFill>
                <a:latin typeface="+mn-lt"/>
                <a:ea typeface="+mn-ea"/>
                <a:cs typeface="+mn-cs"/>
              </a:rPr>
              <a:t> foi o que criou a </a:t>
            </a:r>
            <a:r>
              <a:rPr lang="pt-BR" sz="1200" b="1" kern="1200" dirty="0" smtClean="0">
                <a:solidFill>
                  <a:schemeClr val="tx1"/>
                </a:solidFill>
                <a:latin typeface="+mn-lt"/>
                <a:ea typeface="+mn-ea"/>
                <a:cs typeface="+mn-cs"/>
              </a:rPr>
              <a:t>célula eucarionte</a:t>
            </a:r>
            <a:r>
              <a:rPr lang="pt-BR" sz="1200" kern="1200" dirty="0" smtClean="0">
                <a:solidFill>
                  <a:schemeClr val="tx1"/>
                </a:solidFill>
                <a:latin typeface="+mn-lt"/>
                <a:ea typeface="+mn-ea"/>
                <a:cs typeface="+mn-cs"/>
              </a:rPr>
              <a:t> em primeiro lugar. Sua tese é que todos os organismos nucleados (protistas, fungos, animais e plantas) surgiram pela simbiogênese quando </a:t>
            </a:r>
            <a:r>
              <a:rPr lang="pt-BR" sz="1200" b="1" kern="1200" dirty="0" smtClean="0">
                <a:solidFill>
                  <a:schemeClr val="tx1"/>
                </a:solidFill>
                <a:latin typeface="+mn-lt"/>
                <a:ea typeface="+mn-ea"/>
                <a:cs typeface="+mn-cs"/>
              </a:rPr>
              <a:t>arqueobactérias se fundiram com ancestrais de centríolos-cinetoplastos</a:t>
            </a:r>
            <a:r>
              <a:rPr lang="pt-BR" sz="1200" kern="1200" dirty="0" smtClean="0">
                <a:solidFill>
                  <a:schemeClr val="tx1"/>
                </a:solidFill>
                <a:latin typeface="+mn-lt"/>
                <a:ea typeface="+mn-ea"/>
                <a:cs typeface="+mn-cs"/>
              </a:rPr>
              <a:t> na evolução do ancestral protista final: a célula nucleada. O </a:t>
            </a:r>
            <a:r>
              <a:rPr lang="pt-BR" sz="1200" b="1" kern="1200" dirty="0" smtClean="0">
                <a:solidFill>
                  <a:schemeClr val="tx1"/>
                </a:solidFill>
                <a:latin typeface="+mn-lt"/>
                <a:ea typeface="+mn-ea"/>
                <a:cs typeface="+mn-cs"/>
              </a:rPr>
              <a:t>antigo intruso que se transformou no centríolo-cinetoplasto</a:t>
            </a:r>
            <a:r>
              <a:rPr lang="pt-BR" sz="1200" kern="1200" dirty="0" smtClean="0">
                <a:solidFill>
                  <a:schemeClr val="tx1"/>
                </a:solidFill>
                <a:latin typeface="+mn-lt"/>
                <a:ea typeface="+mn-ea"/>
                <a:cs typeface="+mn-cs"/>
              </a:rPr>
              <a:t> ainda tem parentes </a:t>
            </a:r>
            <a:r>
              <a:rPr lang="pt-BR" sz="1200" b="1" kern="1200" dirty="0" smtClean="0">
                <a:solidFill>
                  <a:schemeClr val="tx1"/>
                </a:solidFill>
                <a:latin typeface="+mn-lt"/>
                <a:ea typeface="+mn-ea"/>
                <a:cs typeface="+mn-cs"/>
              </a:rPr>
              <a:t>livres</a:t>
            </a:r>
            <a:r>
              <a:rPr lang="pt-BR" sz="1200" kern="1200" dirty="0" smtClean="0">
                <a:solidFill>
                  <a:schemeClr val="tx1"/>
                </a:solidFill>
                <a:latin typeface="+mn-lt"/>
                <a:ea typeface="+mn-ea"/>
                <a:cs typeface="+mn-cs"/>
              </a:rPr>
              <a:t>, são as bactérias conhecidas como </a:t>
            </a:r>
            <a:r>
              <a:rPr lang="pt-BR" sz="1200" b="1" kern="1200" dirty="0" smtClean="0">
                <a:solidFill>
                  <a:schemeClr val="tx1"/>
                </a:solidFill>
                <a:latin typeface="+mn-lt"/>
                <a:ea typeface="+mn-ea"/>
                <a:cs typeface="+mn-cs"/>
              </a:rPr>
              <a:t>espiroquetas</a:t>
            </a:r>
            <a:r>
              <a:rPr lang="pt-BR" sz="1200" kern="1200" dirty="0" smtClean="0">
                <a:solidFill>
                  <a:schemeClr val="tx1"/>
                </a:solidFill>
                <a:latin typeface="+mn-lt"/>
                <a:ea typeface="+mn-ea"/>
                <a:cs typeface="+mn-cs"/>
              </a:rPr>
              <a:t>. Os ancestrais de espiroquetas famintos e desesperados </a:t>
            </a:r>
            <a:r>
              <a:rPr lang="pt-BR" sz="1200" b="1" kern="1200" dirty="0" smtClean="0">
                <a:solidFill>
                  <a:schemeClr val="tx1"/>
                </a:solidFill>
                <a:latin typeface="+mn-lt"/>
                <a:ea typeface="+mn-ea"/>
                <a:cs typeface="+mn-cs"/>
              </a:rPr>
              <a:t>invadiram</a:t>
            </a:r>
            <a:r>
              <a:rPr lang="pt-BR" sz="1200" kern="1200" dirty="0" smtClean="0">
                <a:solidFill>
                  <a:schemeClr val="tx1"/>
                </a:solidFill>
                <a:latin typeface="+mn-lt"/>
                <a:ea typeface="+mn-ea"/>
                <a:cs typeface="+mn-cs"/>
              </a:rPr>
              <a:t> muitas </a:t>
            </a:r>
            <a:r>
              <a:rPr lang="pt-BR" sz="1200" b="1" kern="1200" dirty="0" smtClean="0">
                <a:solidFill>
                  <a:schemeClr val="tx1"/>
                </a:solidFill>
                <a:latin typeface="+mn-lt"/>
                <a:ea typeface="+mn-ea"/>
                <a:cs typeface="+mn-cs"/>
              </a:rPr>
              <a:t>arqueobactérias</a:t>
            </a:r>
            <a:r>
              <a:rPr lang="pt-BR" sz="1200" kern="1200" dirty="0" smtClean="0">
                <a:solidFill>
                  <a:schemeClr val="tx1"/>
                </a:solidFill>
                <a:latin typeface="+mn-lt"/>
                <a:ea typeface="+mn-ea"/>
                <a:cs typeface="+mn-cs"/>
              </a:rPr>
              <a:t>, inclusive algumas similares à atual </a:t>
            </a:r>
            <a:r>
              <a:rPr lang="pt-BR" sz="1200" b="1" kern="1200" dirty="0" smtClean="0">
                <a:solidFill>
                  <a:schemeClr val="tx1"/>
                </a:solidFill>
                <a:latin typeface="+mn-lt"/>
                <a:ea typeface="+mn-ea"/>
                <a:cs typeface="+mn-cs"/>
              </a:rPr>
              <a:t>termoplasma</a:t>
            </a:r>
            <a:r>
              <a:rPr lang="pt-BR" sz="1200" kern="1200" dirty="0" smtClean="0">
                <a:solidFill>
                  <a:schemeClr val="tx1"/>
                </a:solidFill>
                <a:latin typeface="+mn-lt"/>
                <a:ea typeface="+mn-ea"/>
                <a:cs typeface="+mn-cs"/>
              </a:rPr>
              <a:t>. As invasões foram seguidas por alianças, o que permitiu o surgimento das primeiras células nucleadas. Para Margulis, o </a:t>
            </a:r>
            <a:r>
              <a:rPr lang="pt-BR" sz="1200" b="1" kern="1200" dirty="0" smtClean="0">
                <a:solidFill>
                  <a:schemeClr val="tx1"/>
                </a:solidFill>
                <a:latin typeface="+mn-lt"/>
                <a:ea typeface="+mn-ea"/>
                <a:cs typeface="+mn-cs"/>
              </a:rPr>
              <a:t>núcleo</a:t>
            </a:r>
            <a:r>
              <a:rPr lang="pt-BR" sz="1200" kern="1200" dirty="0" smtClean="0">
                <a:solidFill>
                  <a:schemeClr val="tx1"/>
                </a:solidFill>
                <a:latin typeface="+mn-lt"/>
                <a:ea typeface="+mn-ea"/>
                <a:cs typeface="+mn-cs"/>
              </a:rPr>
              <a:t> </a:t>
            </a:r>
            <a:r>
              <a:rPr lang="pt-BR" sz="1200" b="1" kern="1200" dirty="0" smtClean="0">
                <a:solidFill>
                  <a:schemeClr val="tx1"/>
                </a:solidFill>
                <a:latin typeface="+mn-lt"/>
                <a:ea typeface="+mn-ea"/>
                <a:cs typeface="+mn-cs"/>
              </a:rPr>
              <a:t>evoluiu</a:t>
            </a:r>
            <a:r>
              <a:rPr lang="pt-BR" sz="1200" kern="1200" dirty="0" smtClean="0">
                <a:solidFill>
                  <a:schemeClr val="tx1"/>
                </a:solidFill>
                <a:latin typeface="+mn-lt"/>
                <a:ea typeface="+mn-ea"/>
                <a:cs typeface="+mn-cs"/>
              </a:rPr>
              <a:t> em resposta à essa incômoda </a:t>
            </a:r>
            <a:r>
              <a:rPr lang="pt-BR" sz="1200" b="1" kern="1200" dirty="0" smtClean="0">
                <a:solidFill>
                  <a:schemeClr val="tx1"/>
                </a:solidFill>
                <a:latin typeface="+mn-lt"/>
                <a:ea typeface="+mn-ea"/>
                <a:cs typeface="+mn-cs"/>
              </a:rPr>
              <a:t>incorporação</a:t>
            </a:r>
            <a:r>
              <a:rPr lang="pt-BR" sz="1200" kern="1200" dirty="0" smtClean="0">
                <a:solidFill>
                  <a:schemeClr val="tx1"/>
                </a:solidFill>
                <a:latin typeface="+mn-lt"/>
                <a:ea typeface="+mn-ea"/>
                <a:cs typeface="+mn-cs"/>
              </a:rPr>
              <a:t> de bactérias semelhantes à </a:t>
            </a:r>
            <a:r>
              <a:rPr lang="pt-BR" sz="1200" b="1" kern="1200" dirty="0" smtClean="0">
                <a:solidFill>
                  <a:schemeClr val="tx1"/>
                </a:solidFill>
                <a:latin typeface="+mn-lt"/>
                <a:ea typeface="+mn-ea"/>
                <a:cs typeface="+mn-cs"/>
              </a:rPr>
              <a:t>termoplasma</a:t>
            </a:r>
            <a:r>
              <a:rPr lang="pt-BR" sz="1200" kern="1200" dirty="0" smtClean="0">
                <a:solidFill>
                  <a:schemeClr val="tx1"/>
                </a:solidFill>
                <a:latin typeface="+mn-lt"/>
                <a:ea typeface="+mn-ea"/>
                <a:cs typeface="+mn-cs"/>
              </a:rPr>
              <a:t> e à </a:t>
            </a:r>
            <a:r>
              <a:rPr lang="pt-BR" sz="1200" b="1" kern="1200" dirty="0" smtClean="0">
                <a:solidFill>
                  <a:schemeClr val="tx1"/>
                </a:solidFill>
                <a:latin typeface="+mn-lt"/>
                <a:ea typeface="+mn-ea"/>
                <a:cs typeface="+mn-cs"/>
              </a:rPr>
              <a:t>espiroqueta</a:t>
            </a:r>
            <a:r>
              <a:rPr lang="pt-BR" sz="1200" kern="1200" dirty="0" smtClean="0">
                <a:solidFill>
                  <a:schemeClr val="tx1"/>
                </a:solidFill>
                <a:latin typeface="+mn-lt"/>
                <a:ea typeface="+mn-ea"/>
                <a:cs typeface="+mn-cs"/>
              </a:rPr>
              <a:t>, pois surgiram “novas células” que aumentaram de tamanho e cujas membranas em interação proliferaram. A genética dessas “novas células” se tornou </a:t>
            </a:r>
            <a:r>
              <a:rPr lang="pt-BR" sz="1200" b="1" kern="1200" dirty="0" smtClean="0">
                <a:solidFill>
                  <a:schemeClr val="tx1"/>
                </a:solidFill>
                <a:latin typeface="+mn-lt"/>
                <a:ea typeface="+mn-ea"/>
                <a:cs typeface="+mn-cs"/>
              </a:rPr>
              <a:t>mais complexa</a:t>
            </a:r>
            <a:r>
              <a:rPr lang="pt-BR" sz="1200" kern="1200" dirty="0" smtClean="0">
                <a:solidFill>
                  <a:schemeClr val="tx1"/>
                </a:solidFill>
                <a:latin typeface="+mn-lt"/>
                <a:ea typeface="+mn-ea"/>
                <a:cs typeface="+mn-cs"/>
              </a:rPr>
              <a:t> devido a sua </a:t>
            </a:r>
            <a:r>
              <a:rPr lang="pt-BR" sz="1200" b="1" kern="1200" dirty="0" smtClean="0">
                <a:solidFill>
                  <a:schemeClr val="tx1"/>
                </a:solidFill>
                <a:latin typeface="+mn-lt"/>
                <a:ea typeface="+mn-ea"/>
                <a:cs typeface="+mn-cs"/>
              </a:rPr>
              <a:t>dupla linhagem</a:t>
            </a:r>
            <a:r>
              <a:rPr lang="pt-BR" sz="1200" kern="1200" dirty="0" smtClean="0">
                <a:solidFill>
                  <a:schemeClr val="tx1"/>
                </a:solidFill>
                <a:latin typeface="+mn-lt"/>
                <a:ea typeface="+mn-ea"/>
                <a:cs typeface="+mn-cs"/>
              </a:rPr>
              <a:t>. Nessa etapa ainda </a:t>
            </a:r>
            <a:r>
              <a:rPr lang="pt-BR" sz="1200" b="1" kern="1200" dirty="0" smtClean="0">
                <a:solidFill>
                  <a:schemeClr val="tx1"/>
                </a:solidFill>
                <a:latin typeface="+mn-lt"/>
                <a:ea typeface="+mn-ea"/>
                <a:cs typeface="+mn-cs"/>
              </a:rPr>
              <a:t>surgiu a mitose</a:t>
            </a:r>
            <a:r>
              <a:rPr lang="pt-BR" sz="1200" kern="1200" dirty="0" smtClean="0">
                <a:solidFill>
                  <a:schemeClr val="tx1"/>
                </a:solidFill>
                <a:latin typeface="+mn-lt"/>
                <a:ea typeface="+mn-ea"/>
                <a:cs typeface="+mn-cs"/>
              </a:rPr>
              <a:t> nos primeiros organismos com núcleo, devido ao movimento incessante de </a:t>
            </a:r>
            <a:r>
              <a:rPr lang="pt-BR" sz="1200" b="1" kern="1200" dirty="0" smtClean="0">
                <a:solidFill>
                  <a:schemeClr val="tx1"/>
                </a:solidFill>
                <a:latin typeface="+mn-lt"/>
                <a:ea typeface="+mn-ea"/>
                <a:cs typeface="+mn-cs"/>
              </a:rPr>
              <a:t>espiroquetas vivas</a:t>
            </a:r>
            <a:r>
              <a:rPr lang="pt-BR" sz="1200" kern="1200" dirty="0" smtClean="0">
                <a:solidFill>
                  <a:schemeClr val="tx1"/>
                </a:solidFill>
                <a:latin typeface="+mn-lt"/>
                <a:ea typeface="+mn-ea"/>
                <a:cs typeface="+mn-cs"/>
              </a:rPr>
              <a:t>.</a:t>
            </a:r>
          </a:p>
          <a:p>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133</a:t>
            </a:fld>
            <a:endParaRPr lang="pt-BR"/>
          </a:p>
        </p:txBody>
      </p:sp>
    </p:spTree>
    <p:extLst>
      <p:ext uri="{BB962C8B-B14F-4D97-AF65-F5344CB8AC3E}">
        <p14:creationId xmlns:p14="http://schemas.microsoft.com/office/powerpoint/2010/main" val="14090492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200" kern="1200" dirty="0" smtClean="0">
                <a:solidFill>
                  <a:schemeClr val="tx1"/>
                </a:solidFill>
                <a:latin typeface="+mn-lt"/>
                <a:ea typeface="+mn-ea"/>
                <a:cs typeface="+mn-cs"/>
              </a:rPr>
              <a:t>ETAPA 3: Depois que a mitose evoluiu em protistas natatórios, outro tipo de micróbio livre, uma </a:t>
            </a:r>
            <a:r>
              <a:rPr lang="pt-BR" sz="1200" b="1" kern="1200" dirty="0" smtClean="0">
                <a:solidFill>
                  <a:schemeClr val="tx1"/>
                </a:solidFill>
                <a:latin typeface="+mn-lt"/>
                <a:ea typeface="+mn-ea"/>
                <a:cs typeface="+mn-cs"/>
              </a:rPr>
              <a:t>bactéria que respirava oxigênio</a:t>
            </a:r>
            <a:r>
              <a:rPr lang="pt-BR" sz="1200" kern="1200" dirty="0" smtClean="0">
                <a:solidFill>
                  <a:schemeClr val="tx1"/>
                </a:solidFill>
                <a:latin typeface="+mn-lt"/>
                <a:ea typeface="+mn-ea"/>
                <a:cs typeface="+mn-cs"/>
              </a:rPr>
              <a:t> (ancestral da mitocôndria) foi incorporada à fusão. Células ainda maiores e mais complexas surgiram, o </a:t>
            </a:r>
            <a:r>
              <a:rPr lang="pt-BR" sz="1200" b="1" kern="1200" dirty="0" smtClean="0">
                <a:solidFill>
                  <a:schemeClr val="tx1"/>
                </a:solidFill>
                <a:latin typeface="+mn-lt"/>
                <a:ea typeface="+mn-ea"/>
                <a:cs typeface="+mn-cs"/>
              </a:rPr>
              <a:t>complexo tripolar</a:t>
            </a:r>
            <a:r>
              <a:rPr lang="pt-BR" sz="1200" kern="1200" dirty="0" smtClean="0">
                <a:solidFill>
                  <a:schemeClr val="tx1"/>
                </a:solidFill>
                <a:latin typeface="+mn-lt"/>
                <a:ea typeface="+mn-ea"/>
                <a:cs typeface="+mn-cs"/>
              </a:rPr>
              <a:t>. O complexo tripolar (apreciador do calor ácido, natatório e respirador de oxigênio) que respirava oxigênio se tornou capaz de </a:t>
            </a:r>
            <a:r>
              <a:rPr lang="pt-BR" sz="1200" b="1" kern="1200" dirty="0" smtClean="0">
                <a:solidFill>
                  <a:schemeClr val="tx1"/>
                </a:solidFill>
                <a:latin typeface="+mn-lt"/>
                <a:ea typeface="+mn-ea"/>
                <a:cs typeface="+mn-cs"/>
              </a:rPr>
              <a:t>fagocitar</a:t>
            </a:r>
            <a:r>
              <a:rPr lang="pt-BR" sz="1200" kern="1200" dirty="0" smtClean="0">
                <a:solidFill>
                  <a:schemeClr val="tx1"/>
                </a:solidFill>
                <a:latin typeface="+mn-lt"/>
                <a:ea typeface="+mn-ea"/>
                <a:cs typeface="+mn-cs"/>
              </a:rPr>
              <a:t> (ou “engolir”) determinados alimentos. A organela </a:t>
            </a:r>
            <a:r>
              <a:rPr lang="pt-BR" sz="1200" b="1" kern="1200" dirty="0" smtClean="0">
                <a:solidFill>
                  <a:schemeClr val="tx1"/>
                </a:solidFill>
                <a:latin typeface="+mn-lt"/>
                <a:ea typeface="+mn-ea"/>
                <a:cs typeface="+mn-cs"/>
              </a:rPr>
              <a:t>mitocôndria</a:t>
            </a:r>
            <a:r>
              <a:rPr lang="pt-BR" sz="1200" kern="1200" dirty="0" smtClean="0">
                <a:solidFill>
                  <a:schemeClr val="tx1"/>
                </a:solidFill>
                <a:latin typeface="+mn-lt"/>
                <a:ea typeface="+mn-ea"/>
                <a:cs typeface="+mn-cs"/>
              </a:rPr>
              <a:t>, que respira oxigênio, evoluiu de simbiontes bacterianos atualmente denominados “</a:t>
            </a:r>
            <a:r>
              <a:rPr lang="pt-BR" sz="1200" b="1" kern="1200" dirty="0" smtClean="0">
                <a:solidFill>
                  <a:schemeClr val="tx1"/>
                </a:solidFill>
                <a:latin typeface="+mn-lt"/>
                <a:ea typeface="+mn-ea"/>
                <a:cs typeface="+mn-cs"/>
              </a:rPr>
              <a:t>bactérias púrpura</a:t>
            </a:r>
            <a:r>
              <a:rPr lang="pt-BR" sz="1200" kern="1200" dirty="0" smtClean="0">
                <a:solidFill>
                  <a:schemeClr val="tx1"/>
                </a:solidFill>
                <a:latin typeface="+mn-lt"/>
                <a:ea typeface="+mn-ea"/>
                <a:cs typeface="+mn-cs"/>
              </a:rPr>
              <a:t>” ou “</a:t>
            </a:r>
            <a:r>
              <a:rPr lang="pt-BR" sz="1200" b="1" kern="1200" dirty="0" smtClean="0">
                <a:solidFill>
                  <a:schemeClr val="tx1"/>
                </a:solidFill>
                <a:latin typeface="+mn-lt"/>
                <a:ea typeface="+mn-ea"/>
                <a:cs typeface="+mn-cs"/>
              </a:rPr>
              <a:t>proteobactérias</a:t>
            </a:r>
            <a:r>
              <a:rPr lang="pt-BR" sz="1200" kern="1200" dirty="0" smtClean="0">
                <a:solidFill>
                  <a:schemeClr val="tx1"/>
                </a:solidFill>
                <a:latin typeface="+mn-lt"/>
                <a:ea typeface="+mn-ea"/>
                <a:cs typeface="+mn-cs"/>
              </a:rPr>
              <a:t>”. O complexo tripolar se formou um único organismo e gerou uma prole infinita.</a:t>
            </a:r>
          </a:p>
          <a:p>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137</a:t>
            </a:fld>
            <a:endParaRPr lang="pt-BR"/>
          </a:p>
        </p:txBody>
      </p:sp>
    </p:spTree>
    <p:extLst>
      <p:ext uri="{BB962C8B-B14F-4D97-AF65-F5344CB8AC3E}">
        <p14:creationId xmlns:p14="http://schemas.microsoft.com/office/powerpoint/2010/main" val="172712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sz="1200" b="0" i="0" kern="1200" dirty="0" smtClean="0">
                <a:solidFill>
                  <a:schemeClr val="tx1"/>
                </a:solidFill>
                <a:latin typeface="+mn-lt"/>
                <a:ea typeface="+mn-ea"/>
                <a:cs typeface="+mn-cs"/>
              </a:rPr>
              <a:t>Micorriza é uma associação mutualista não patogênica entre certos fungos do solo e as raízes da planta. A planta, através da fotossíntese, fornece energia e carbono para a sobrevivência e multiplicação dos fungos, enquanto estes absorvem nutrientes minerais e água do solo, transferindo-os para as raízes da planta, estabelecendo assim a mutualista da simbiose. </a:t>
            </a:r>
          </a:p>
          <a:p>
            <a:r>
              <a:rPr lang="pt-BR" sz="1200" b="0" i="0" kern="1200" dirty="0" smtClean="0">
                <a:solidFill>
                  <a:schemeClr val="tx1"/>
                </a:solidFill>
                <a:latin typeface="+mn-lt"/>
                <a:ea typeface="+mn-ea"/>
                <a:cs typeface="+mn-cs"/>
              </a:rPr>
              <a:t>Fonte: http://sistemasdeproducao.cnptia.embrapa.br/FontesHTML/Pimenta/PimenteiradoReino/paginas/micorrizas.htm</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6</a:t>
            </a:fld>
            <a:endParaRPr lang="pt-BR"/>
          </a:p>
        </p:txBody>
      </p:sp>
    </p:spTree>
    <p:extLst>
      <p:ext uri="{BB962C8B-B14F-4D97-AF65-F5344CB8AC3E}">
        <p14:creationId xmlns:p14="http://schemas.microsoft.com/office/powerpoint/2010/main" val="6228902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sz="1200" kern="1200" dirty="0" smtClean="0">
                <a:solidFill>
                  <a:schemeClr val="tx1"/>
                </a:solidFill>
                <a:latin typeface="+mn-lt"/>
                <a:ea typeface="+mn-ea"/>
                <a:cs typeface="+mn-cs"/>
              </a:rPr>
              <a:t>ETAPA 4: Na aquisição final das séries geradoras de células complexas, os respiradores de oxigênio fagocitaram, ingeriram mas não conseguiram digerir </a:t>
            </a:r>
            <a:r>
              <a:rPr lang="pt-BR" sz="1200" b="1" kern="1200" dirty="0" smtClean="0">
                <a:solidFill>
                  <a:schemeClr val="tx1"/>
                </a:solidFill>
                <a:latin typeface="+mn-lt"/>
                <a:ea typeface="+mn-ea"/>
                <a:cs typeface="+mn-cs"/>
              </a:rPr>
              <a:t>bactérias fotossintetizantes verde-brilhantes</a:t>
            </a:r>
            <a:r>
              <a:rPr lang="pt-BR" sz="1200" kern="1200" dirty="0" smtClean="0">
                <a:solidFill>
                  <a:schemeClr val="tx1"/>
                </a:solidFill>
                <a:latin typeface="+mn-lt"/>
                <a:ea typeface="+mn-ea"/>
                <a:cs typeface="+mn-cs"/>
              </a:rPr>
              <a:t>. A “incorporação” literal só ocorreu após uma intensa batalha em que as bactérias não digeridas sobreviveram e a incorporação completa triunfou. Por fim, as bactérias verdes se tornaram </a:t>
            </a:r>
            <a:r>
              <a:rPr lang="pt-BR" sz="1200" b="1" kern="1200" dirty="0" smtClean="0">
                <a:solidFill>
                  <a:schemeClr val="tx1"/>
                </a:solidFill>
                <a:latin typeface="+mn-lt"/>
                <a:ea typeface="+mn-ea"/>
                <a:cs typeface="+mn-cs"/>
              </a:rPr>
              <a:t>cloroplastos</a:t>
            </a:r>
            <a:r>
              <a:rPr lang="pt-BR" sz="1200" kern="1200" dirty="0" smtClean="0">
                <a:solidFill>
                  <a:schemeClr val="tx1"/>
                </a:solidFill>
                <a:latin typeface="+mn-lt"/>
                <a:ea typeface="+mn-ea"/>
                <a:cs typeface="+mn-cs"/>
              </a:rPr>
              <a:t>. No papel de quarto parceiro, esses produtivos apreciadores do sol se integraram por completo aos outros parceiros anteriormente separados. Essa incorporação final deu origem às </a:t>
            </a:r>
            <a:r>
              <a:rPr lang="pt-BR" sz="1200" b="1" kern="1200" dirty="0" smtClean="0">
                <a:solidFill>
                  <a:schemeClr val="tx1"/>
                </a:solidFill>
                <a:latin typeface="+mn-lt"/>
                <a:ea typeface="+mn-ea"/>
                <a:cs typeface="+mn-cs"/>
              </a:rPr>
              <a:t>algas verdes natatórias</a:t>
            </a:r>
            <a:r>
              <a:rPr lang="pt-BR" sz="1200" kern="1200" dirty="0" smtClean="0">
                <a:solidFill>
                  <a:schemeClr val="tx1"/>
                </a:solidFill>
                <a:latin typeface="+mn-lt"/>
                <a:ea typeface="+mn-ea"/>
                <a:cs typeface="+mn-cs"/>
              </a:rPr>
              <a:t>. Essas algas verdes primitivas não foram apenas ancestrais das células vegetais atuais, mas todos os seus componentes individuais estão em atividade separadamente, ainda nadando, fermentando e respirando oxigênio. Bactérias verdes que fazem fotossíntese e produzem oxigênio, chamadas “cianobactérias”, ainda existem em lagos e rios, na lama e nas praias. As cianobactérias são uma forma de vida extremamente bem sucedida. Seus parentes coabitam com inúmeros organismos maiores: todas as plantas e todas as algas. Em todas as células vegetais, o tempo todo, há pequenos descendentes verdes das cianobactérias fotossintetizantes livres, os </a:t>
            </a:r>
            <a:r>
              <a:rPr lang="pt-BR" sz="1200" b="1" kern="1200" dirty="0" smtClean="0">
                <a:solidFill>
                  <a:schemeClr val="tx1"/>
                </a:solidFill>
                <a:latin typeface="+mn-lt"/>
                <a:ea typeface="+mn-ea"/>
                <a:cs typeface="+mn-cs"/>
              </a:rPr>
              <a:t>cloroplastos</a:t>
            </a:r>
            <a:r>
              <a:rPr lang="pt-BR" sz="1200" kern="1200" dirty="0" smtClean="0">
                <a:solidFill>
                  <a:schemeClr val="tx1"/>
                </a:solidFill>
                <a:latin typeface="+mn-lt"/>
                <a:ea typeface="+mn-ea"/>
                <a:cs typeface="+mn-cs"/>
              </a:rPr>
              <a:t> e outros </a:t>
            </a:r>
            <a:r>
              <a:rPr lang="pt-BR" sz="1200" b="1" kern="1200" dirty="0" smtClean="0">
                <a:solidFill>
                  <a:schemeClr val="tx1"/>
                </a:solidFill>
                <a:latin typeface="+mn-lt"/>
                <a:ea typeface="+mn-ea"/>
                <a:cs typeface="+mn-cs"/>
              </a:rPr>
              <a:t>plastídios</a:t>
            </a:r>
            <a:r>
              <a:rPr lang="pt-BR" sz="1200" kern="1200" dirty="0" smtClean="0">
                <a:solidFill>
                  <a:schemeClr val="tx1"/>
                </a:solidFill>
                <a:latin typeface="+mn-lt"/>
                <a:ea typeface="+mn-ea"/>
                <a:cs typeface="+mn-cs"/>
              </a:rPr>
              <a:t>.</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140</a:t>
            </a:fld>
            <a:endParaRPr lang="pt-BR"/>
          </a:p>
        </p:txBody>
      </p:sp>
    </p:spTree>
    <p:extLst>
      <p:ext uri="{BB962C8B-B14F-4D97-AF65-F5344CB8AC3E}">
        <p14:creationId xmlns:p14="http://schemas.microsoft.com/office/powerpoint/2010/main" val="25579474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92500" lnSpcReduction="10000"/>
          </a:bodyPr>
          <a:lstStyle/>
          <a:p>
            <a:r>
              <a:rPr lang="pt-BR" sz="1200" kern="1200" dirty="0" smtClean="0">
                <a:solidFill>
                  <a:schemeClr val="tx1"/>
                </a:solidFill>
                <a:latin typeface="+mn-lt"/>
                <a:ea typeface="+mn-ea"/>
                <a:cs typeface="+mn-cs"/>
              </a:rPr>
              <a:t>Margulis esclarece que as bactérias ao se fundir em simbiose, nos deixam pistas de sua antiga independência. Tanto as </a:t>
            </a:r>
            <a:r>
              <a:rPr lang="pt-BR" sz="1200" b="1" kern="1200" dirty="0" smtClean="0">
                <a:solidFill>
                  <a:schemeClr val="tx1"/>
                </a:solidFill>
                <a:latin typeface="+mn-lt"/>
                <a:ea typeface="+mn-ea"/>
                <a:cs typeface="+mn-cs"/>
              </a:rPr>
              <a:t>mitocôndrias</a:t>
            </a:r>
            <a:r>
              <a:rPr lang="pt-BR" sz="1200" kern="1200" dirty="0" smtClean="0">
                <a:solidFill>
                  <a:schemeClr val="tx1"/>
                </a:solidFill>
                <a:latin typeface="+mn-lt"/>
                <a:ea typeface="+mn-ea"/>
                <a:cs typeface="+mn-cs"/>
              </a:rPr>
              <a:t> como os</a:t>
            </a:r>
            <a:r>
              <a:rPr lang="pt-BR" sz="1200" b="1" kern="1200" dirty="0" smtClean="0">
                <a:solidFill>
                  <a:schemeClr val="tx1"/>
                </a:solidFill>
                <a:latin typeface="+mn-lt"/>
                <a:ea typeface="+mn-ea"/>
                <a:cs typeface="+mn-cs"/>
              </a:rPr>
              <a:t> plastídios</a:t>
            </a:r>
            <a:r>
              <a:rPr lang="pt-BR" sz="1200" kern="1200" dirty="0" smtClean="0">
                <a:solidFill>
                  <a:schemeClr val="tx1"/>
                </a:solidFill>
                <a:latin typeface="+mn-lt"/>
                <a:ea typeface="+mn-ea"/>
                <a:cs typeface="+mn-cs"/>
              </a:rPr>
              <a:t> são </a:t>
            </a:r>
            <a:r>
              <a:rPr lang="pt-BR" sz="1200" b="1" kern="1200" dirty="0" smtClean="0">
                <a:solidFill>
                  <a:schemeClr val="tx1"/>
                </a:solidFill>
                <a:latin typeface="+mn-lt"/>
                <a:ea typeface="+mn-ea"/>
                <a:cs typeface="+mn-cs"/>
              </a:rPr>
              <a:t>bacterianos</a:t>
            </a:r>
            <a:r>
              <a:rPr lang="pt-BR" sz="1200" kern="1200" dirty="0" smtClean="0">
                <a:solidFill>
                  <a:schemeClr val="tx1"/>
                </a:solidFill>
                <a:latin typeface="+mn-lt"/>
                <a:ea typeface="+mn-ea"/>
                <a:cs typeface="+mn-cs"/>
              </a:rPr>
              <a:t> em tamanho e forma. Essas organelas se reproduzem de forma que muitas estão presentes em um momento no citoplasma, mas nunca dentro do núcleo. Plastídios e mitocôndrias não só proliferam dentro das células, mas se reproduzem diferentemente e em momentos distintos do resto na célula na qual residem. Ambos os tipos, após sua fusão inicial que teria ocorrido a cerca de 1 bilhão de anos atrás, ainda retêm seus </a:t>
            </a:r>
            <a:r>
              <a:rPr lang="pt-BR" sz="1200" b="1" kern="1200" dirty="0" smtClean="0">
                <a:solidFill>
                  <a:schemeClr val="tx1"/>
                </a:solidFill>
                <a:latin typeface="+mn-lt"/>
                <a:ea typeface="+mn-ea"/>
                <a:cs typeface="+mn-cs"/>
              </a:rPr>
              <a:t>depósitos neutros de DNA</a:t>
            </a:r>
            <a:r>
              <a:rPr lang="pt-BR" sz="1200" kern="1200" dirty="0" smtClean="0">
                <a:solidFill>
                  <a:schemeClr val="tx1"/>
                </a:solidFill>
                <a:latin typeface="+mn-lt"/>
                <a:ea typeface="+mn-ea"/>
                <a:cs typeface="+mn-cs"/>
              </a:rPr>
              <a:t>.</a:t>
            </a:r>
          </a:p>
          <a:p>
            <a:r>
              <a:rPr lang="pt-BR" sz="1200" kern="1200" dirty="0" smtClean="0">
                <a:solidFill>
                  <a:schemeClr val="tx1"/>
                </a:solidFill>
                <a:latin typeface="+mn-lt"/>
                <a:ea typeface="+mn-ea"/>
                <a:cs typeface="+mn-cs"/>
              </a:rPr>
              <a:t>A aceitação da origem simbiótica das mitocôndrias e plastídios foi concluída com a descoberta de que esses dois tipos de organelas contém DNA distintos, separados do DNA do núcleo e inequivocamente bacteriano em estilo e organização. O DNA dessas organelas codifica suas próprias proteínas específicas. Assim como nas bactérias livres, a síntese de proteínas ocorre dentro das mitocôndrias e plastídios. Os genes ribossomais de DNA das mitocôndrias ainda são notavelmente semelhantes aos das bactérias que respiram oxigênio e vivem por si sós atualmente. Os genes ribossomais dos plastídios são muito semelhantes aos das cianobactérias.</a:t>
            </a:r>
          </a:p>
          <a:p>
            <a:r>
              <a:rPr lang="pt-BR" sz="1200" kern="1200" dirty="0" smtClean="0">
                <a:solidFill>
                  <a:schemeClr val="tx1"/>
                </a:solidFill>
                <a:latin typeface="+mn-lt"/>
                <a:ea typeface="+mn-ea"/>
                <a:cs typeface="+mn-cs"/>
              </a:rPr>
              <a:t>Há um </a:t>
            </a:r>
            <a:r>
              <a:rPr lang="pt-BR" sz="1200" b="1" kern="1200" dirty="0" smtClean="0">
                <a:solidFill>
                  <a:schemeClr val="tx1"/>
                </a:solidFill>
                <a:latin typeface="+mn-lt"/>
                <a:ea typeface="+mn-ea"/>
                <a:cs typeface="+mn-cs"/>
              </a:rPr>
              <a:t>consenso</a:t>
            </a:r>
            <a:r>
              <a:rPr lang="pt-BR" sz="1200" kern="1200" dirty="0" smtClean="0">
                <a:solidFill>
                  <a:schemeClr val="tx1"/>
                </a:solidFill>
                <a:latin typeface="+mn-lt"/>
                <a:ea typeface="+mn-ea"/>
                <a:cs typeface="+mn-cs"/>
              </a:rPr>
              <a:t> que acredita de modo incontestável na </a:t>
            </a:r>
            <a:r>
              <a:rPr lang="pt-BR" sz="1200" b="1" kern="1200" dirty="0" smtClean="0">
                <a:solidFill>
                  <a:schemeClr val="tx1"/>
                </a:solidFill>
                <a:latin typeface="+mn-lt"/>
                <a:ea typeface="+mn-ea"/>
                <a:cs typeface="+mn-cs"/>
              </a:rPr>
              <a:t>versão intermediária</a:t>
            </a:r>
            <a:r>
              <a:rPr lang="pt-BR" sz="1200" kern="1200" dirty="0" smtClean="0">
                <a:solidFill>
                  <a:schemeClr val="tx1"/>
                </a:solidFill>
                <a:latin typeface="+mn-lt"/>
                <a:ea typeface="+mn-ea"/>
                <a:cs typeface="+mn-cs"/>
              </a:rPr>
              <a:t> da TES, aceitando a origem simbiótica tanto para os plastídios como para as mitocôndrias. Entretanto a </a:t>
            </a:r>
            <a:r>
              <a:rPr lang="pt-BR" sz="1200" b="1" kern="1200" dirty="0" smtClean="0">
                <a:solidFill>
                  <a:schemeClr val="tx1"/>
                </a:solidFill>
                <a:latin typeface="+mn-lt"/>
                <a:ea typeface="+mn-ea"/>
                <a:cs typeface="+mn-cs"/>
              </a:rPr>
              <a:t>versão extrema</a:t>
            </a:r>
            <a:r>
              <a:rPr lang="pt-BR" sz="1200" kern="1200" dirty="0" smtClean="0">
                <a:solidFill>
                  <a:schemeClr val="tx1"/>
                </a:solidFill>
                <a:latin typeface="+mn-lt"/>
                <a:ea typeface="+mn-ea"/>
                <a:cs typeface="+mn-cs"/>
              </a:rPr>
              <a:t> da TES, que trata da </a:t>
            </a:r>
            <a:r>
              <a:rPr lang="pt-BR" sz="1200" b="1" kern="1200" dirty="0" smtClean="0">
                <a:solidFill>
                  <a:schemeClr val="tx1"/>
                </a:solidFill>
                <a:latin typeface="+mn-lt"/>
                <a:ea typeface="+mn-ea"/>
                <a:cs typeface="+mn-cs"/>
              </a:rPr>
              <a:t>origem das organelas natatórias</a:t>
            </a:r>
            <a:r>
              <a:rPr lang="pt-BR" sz="1200" kern="1200" dirty="0" smtClean="0">
                <a:solidFill>
                  <a:schemeClr val="tx1"/>
                </a:solidFill>
                <a:latin typeface="+mn-lt"/>
                <a:ea typeface="+mn-ea"/>
                <a:cs typeface="+mn-cs"/>
              </a:rPr>
              <a:t>, é questionada e causa muita polêmica e discordâncias entre os cientistas. Mas para Margulis, apesar de escassos indícios, as organelas natatórias surgiram pela simbiogênese. Para ela, essa classe de organelas também era bacteriana. Os cílios, caudas de espermatozoides, protuberâncias sensórias e outros flagelos celulares, sempre sustentados por ínfimos pontinhos, corpos denominados centríolos-cinetoplastos, vêm da etapa 2. Essas organelas natatórias da etapa 2 são mais antigas e estreitamente integradas em células do que as mitocôndrias ou os plastídios, por isso possuem uma história evolutiva cujo rastro é mais difícil de seguir.</a:t>
            </a:r>
          </a:p>
          <a:p>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143</a:t>
            </a:fld>
            <a:endParaRPr lang="pt-BR"/>
          </a:p>
        </p:txBody>
      </p:sp>
    </p:spTree>
    <p:extLst>
      <p:ext uri="{BB962C8B-B14F-4D97-AF65-F5344CB8AC3E}">
        <p14:creationId xmlns:p14="http://schemas.microsoft.com/office/powerpoint/2010/main" val="3777736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200" kern="1200" dirty="0" smtClean="0">
                <a:solidFill>
                  <a:schemeClr val="tx1"/>
                </a:solidFill>
                <a:effectLst/>
                <a:latin typeface="+mn-lt"/>
                <a:ea typeface="+mn-ea"/>
                <a:cs typeface="+mn-cs"/>
              </a:rPr>
              <a:t>A </a:t>
            </a:r>
            <a:r>
              <a:rPr lang="pt-BR" sz="1200" b="1" kern="1200" dirty="0" smtClean="0">
                <a:solidFill>
                  <a:schemeClr val="tx1"/>
                </a:solidFill>
                <a:effectLst/>
                <a:latin typeface="+mn-lt"/>
                <a:ea typeface="+mn-ea"/>
                <a:cs typeface="+mn-cs"/>
              </a:rPr>
              <a:t>ocupação de nichos distintos</a:t>
            </a:r>
            <a:r>
              <a:rPr lang="pt-BR" sz="1200" kern="1200" dirty="0" smtClean="0">
                <a:solidFill>
                  <a:schemeClr val="tx1"/>
                </a:solidFill>
                <a:effectLst/>
                <a:latin typeface="+mn-lt"/>
                <a:ea typeface="+mn-ea"/>
                <a:cs typeface="+mn-cs"/>
              </a:rPr>
              <a:t> é consequência da evolução, que seleciona mutações que reduzem ou evitam a competição. Desse modo, há uma partilha de recursos do ambiente entre as espécies. Isso ocorre, por exemplo, entre as girafas que comem folhas dos ramos mais altos das árvores, enquanto os herbívoros menores comem folhas das partes mais baixas. </a:t>
            </a:r>
          </a:p>
          <a:p>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10</a:t>
            </a:fld>
            <a:endParaRPr lang="pt-BR"/>
          </a:p>
        </p:txBody>
      </p:sp>
    </p:spTree>
    <p:extLst>
      <p:ext uri="{BB962C8B-B14F-4D97-AF65-F5344CB8AC3E}">
        <p14:creationId xmlns:p14="http://schemas.microsoft.com/office/powerpoint/2010/main" val="2947254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200" kern="1200" dirty="0" smtClean="0">
                <a:solidFill>
                  <a:schemeClr val="tx1"/>
                </a:solidFill>
                <a:effectLst/>
                <a:latin typeface="+mn-lt"/>
                <a:ea typeface="+mn-ea"/>
                <a:cs typeface="+mn-cs"/>
              </a:rPr>
              <a:t>Segundo Linhares e </a:t>
            </a:r>
            <a:r>
              <a:rPr lang="pt-BR" sz="1200" kern="1200" dirty="0" err="1" smtClean="0">
                <a:solidFill>
                  <a:schemeClr val="tx1"/>
                </a:solidFill>
                <a:effectLst/>
                <a:latin typeface="+mn-lt"/>
                <a:ea typeface="+mn-ea"/>
                <a:cs typeface="+mn-cs"/>
              </a:rPr>
              <a:t>Gewandsznajder</a:t>
            </a:r>
            <a:r>
              <a:rPr lang="pt-BR" sz="1200" kern="1200" dirty="0" smtClean="0">
                <a:solidFill>
                  <a:schemeClr val="tx1"/>
                </a:solidFill>
                <a:effectLst/>
                <a:latin typeface="+mn-lt"/>
                <a:ea typeface="+mn-ea"/>
                <a:cs typeface="+mn-cs"/>
              </a:rPr>
              <a:t> (2010), de acordo com a Lei do Uso e Desuso, um órgão desenvolvia-se com o uso e atrofiava-se com o desuso. Essa lei apresenta uma verdade apenas parcial, porque hoje sabemos que o ambiente só pode alterar as características do organismo dentro de certos limites predeterminados pelo gene. A Lei da Herança dos Caracteres Adquiridos afirma que o caráter adquirido (resultante do desenvolvimento pelo uso ou da atrofia pelo desuso) seria transmitido aos descendentes. Segundo Linhares e </a:t>
            </a:r>
            <a:r>
              <a:rPr lang="pt-BR" sz="1200" kern="1200" dirty="0" err="1" smtClean="0">
                <a:solidFill>
                  <a:schemeClr val="tx1"/>
                </a:solidFill>
                <a:effectLst/>
                <a:latin typeface="+mn-lt"/>
                <a:ea typeface="+mn-ea"/>
                <a:cs typeface="+mn-cs"/>
              </a:rPr>
              <a:t>Gewandsznajder</a:t>
            </a:r>
            <a:r>
              <a:rPr lang="pt-BR" sz="1200" kern="1200" dirty="0" smtClean="0">
                <a:solidFill>
                  <a:schemeClr val="tx1"/>
                </a:solidFill>
                <a:effectLst/>
                <a:latin typeface="+mn-lt"/>
                <a:ea typeface="+mn-ea"/>
                <a:cs typeface="+mn-cs"/>
              </a:rPr>
              <a:t> (2010), em 1870 e 1875, o biólogo alemão August </a:t>
            </a:r>
            <a:r>
              <a:rPr lang="pt-BR" sz="1200" kern="1200" dirty="0" err="1" smtClean="0">
                <a:solidFill>
                  <a:schemeClr val="tx1"/>
                </a:solidFill>
                <a:effectLst/>
                <a:latin typeface="+mn-lt"/>
                <a:ea typeface="+mn-ea"/>
                <a:cs typeface="+mn-cs"/>
              </a:rPr>
              <a:t>Weismann</a:t>
            </a:r>
            <a:r>
              <a:rPr lang="pt-BR" sz="1200" kern="1200" dirty="0" smtClean="0">
                <a:solidFill>
                  <a:schemeClr val="tx1"/>
                </a:solidFill>
                <a:effectLst/>
                <a:latin typeface="+mn-lt"/>
                <a:ea typeface="+mn-ea"/>
                <a:cs typeface="+mn-cs"/>
              </a:rPr>
              <a:t> (1834-1914) estabeleceu a existência de duas linhagens de células – as germinativas (que originam os gametas) e as somáticas (que formam o corpo) – e mostrou que apenas as modificações surgidas na linhagem germinativa se transferem aos descendentes. O trabalho de </a:t>
            </a:r>
            <a:r>
              <a:rPr lang="pt-BR" sz="1200" kern="1200" dirty="0" err="1" smtClean="0">
                <a:solidFill>
                  <a:schemeClr val="tx1"/>
                </a:solidFill>
                <a:effectLst/>
                <a:latin typeface="+mn-lt"/>
                <a:ea typeface="+mn-ea"/>
                <a:cs typeface="+mn-cs"/>
              </a:rPr>
              <a:t>Weismann</a:t>
            </a:r>
            <a:r>
              <a:rPr lang="pt-BR" sz="1200" kern="1200" dirty="0" smtClean="0">
                <a:solidFill>
                  <a:schemeClr val="tx1"/>
                </a:solidFill>
                <a:effectLst/>
                <a:latin typeface="+mn-lt"/>
                <a:ea typeface="+mn-ea"/>
                <a:cs typeface="+mn-cs"/>
              </a:rPr>
              <a:t> foi uma evidência contrária a Lei da Herança dos Caracteres Adquiridos. O conhecimento genético nos mostra que apenas os genes dos gametas são passados para os descendentes, portanto, alterações nas células somáticas não são transmitidas de uma geração a outra. O maior </a:t>
            </a:r>
            <a:r>
              <a:rPr lang="pt-BR" sz="1200" b="1" kern="1200" dirty="0" smtClean="0">
                <a:solidFill>
                  <a:schemeClr val="tx1"/>
                </a:solidFill>
                <a:effectLst/>
                <a:latin typeface="+mn-lt"/>
                <a:ea typeface="+mn-ea"/>
                <a:cs typeface="+mn-cs"/>
              </a:rPr>
              <a:t>mérito</a:t>
            </a:r>
            <a:r>
              <a:rPr lang="pt-BR" sz="1200" kern="1200" dirty="0" smtClean="0">
                <a:solidFill>
                  <a:schemeClr val="tx1"/>
                </a:solidFill>
                <a:effectLst/>
                <a:latin typeface="+mn-lt"/>
                <a:ea typeface="+mn-ea"/>
                <a:cs typeface="+mn-cs"/>
              </a:rPr>
              <a:t> de Lamarck foi ter proposto uma teoria da evolução, isto é, </a:t>
            </a:r>
            <a:r>
              <a:rPr lang="pt-BR" sz="1200" b="1" kern="1200" dirty="0" smtClean="0">
                <a:solidFill>
                  <a:schemeClr val="tx1"/>
                </a:solidFill>
                <a:effectLst/>
                <a:latin typeface="+mn-lt"/>
                <a:ea typeface="+mn-ea"/>
                <a:cs typeface="+mn-cs"/>
              </a:rPr>
              <a:t>um mecanismo para explicar o surgimento de novas espécies e para o fato de que os seres vivos passam por mudanças adaptativas.</a:t>
            </a:r>
            <a:endParaRPr lang="pt-BR" sz="1200" kern="1200" dirty="0" smtClean="0">
              <a:solidFill>
                <a:schemeClr val="tx1"/>
              </a:solidFill>
              <a:effectLst/>
              <a:latin typeface="+mn-lt"/>
              <a:ea typeface="+mn-ea"/>
              <a:cs typeface="+mn-cs"/>
            </a:endParaRPr>
          </a:p>
          <a:p>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18</a:t>
            </a:fld>
            <a:endParaRPr lang="pt-BR"/>
          </a:p>
        </p:txBody>
      </p:sp>
    </p:spTree>
    <p:extLst>
      <p:ext uri="{BB962C8B-B14F-4D97-AF65-F5344CB8AC3E}">
        <p14:creationId xmlns:p14="http://schemas.microsoft.com/office/powerpoint/2010/main" val="3318064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dirty="0" smtClean="0"/>
              <a:t>Mostrar representantes</a:t>
            </a:r>
            <a:r>
              <a:rPr lang="pt-BR" baseline="0" dirty="0" smtClean="0"/>
              <a:t> de cada reino. Depois falar que são organizados </a:t>
            </a:r>
            <a:r>
              <a:rPr lang="pt-BR" sz="1200" kern="1200" dirty="0" smtClean="0">
                <a:solidFill>
                  <a:schemeClr val="tx1"/>
                </a:solidFill>
                <a:latin typeface="+mn-lt"/>
                <a:ea typeface="+mn-ea"/>
                <a:cs typeface="+mn-cs"/>
              </a:rPr>
              <a:t>com base na organização celular e no tipo de nutrição.</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26</a:t>
            </a:fld>
            <a:endParaRPr lang="pt-BR"/>
          </a:p>
        </p:txBody>
      </p:sp>
    </p:spTree>
    <p:extLst>
      <p:ext uri="{BB962C8B-B14F-4D97-AF65-F5344CB8AC3E}">
        <p14:creationId xmlns:p14="http://schemas.microsoft.com/office/powerpoint/2010/main" val="2691304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200" kern="1200" dirty="0" smtClean="0">
                <a:solidFill>
                  <a:schemeClr val="tx1"/>
                </a:solidFill>
                <a:effectLst/>
                <a:latin typeface="+mn-lt"/>
                <a:ea typeface="+mn-ea"/>
                <a:cs typeface="+mn-cs"/>
              </a:rPr>
              <a:t>A respiração celular aeróbica é muito mais eficiente que a fermentação do ponto de vista energético, isso teria favorecido o desenvolvimento de seres maiores e m</a:t>
            </a:r>
          </a:p>
          <a:p>
            <a:r>
              <a:rPr lang="pt-BR" sz="1200" kern="1200" dirty="0" smtClean="0">
                <a:solidFill>
                  <a:schemeClr val="tx1"/>
                </a:solidFill>
                <a:effectLst/>
                <a:latin typeface="+mn-lt"/>
                <a:ea typeface="+mn-ea"/>
                <a:cs typeface="+mn-cs"/>
              </a:rPr>
              <a:t>Nas amebas, por exemplo, a fagocitose é um processo de nutrição. Já nos leucócitos é um processo de defesa do organismo. ais complexos por terem maior quantidade de energia extraída da quebra da glicose. </a:t>
            </a:r>
          </a:p>
          <a:p>
            <a:pPr marL="0" marR="0" indent="0" algn="l" defTabSz="914400" rtl="0" eaLnBrk="1" fontAlgn="auto" latinLnBrk="0" hangingPunct="1">
              <a:lnSpc>
                <a:spcPct val="100000"/>
              </a:lnSpc>
              <a:spcBef>
                <a:spcPts val="0"/>
              </a:spcBef>
              <a:spcAft>
                <a:spcPts val="0"/>
              </a:spcAft>
              <a:buClrTx/>
              <a:buSzTx/>
              <a:buFontTx/>
              <a:buNone/>
              <a:tabLst/>
              <a:defRPr/>
            </a:pPr>
            <a:r>
              <a:rPr lang="pt-BR" sz="1200" kern="1200" dirty="0" smtClean="0">
                <a:solidFill>
                  <a:schemeClr val="tx1"/>
                </a:solidFill>
                <a:effectLst/>
                <a:latin typeface="+mn-lt"/>
                <a:ea typeface="+mn-ea"/>
                <a:cs typeface="+mn-cs"/>
              </a:rPr>
              <a:t>A fotossíntese ocorre em organismos clorofilados que absorvem a energia luminosa, e transformam o gás carbônico e a água em glicose e gás oxigênio. A glicose é um carboidrato simples (um açúcar), considerada a molécula energética dos organismos, ou seja, a glicose é o “alimento”. A </a:t>
            </a:r>
            <a:r>
              <a:rPr lang="pt-BR" sz="1200" b="1" kern="1200" dirty="0" smtClean="0">
                <a:solidFill>
                  <a:schemeClr val="tx1"/>
                </a:solidFill>
                <a:effectLst/>
                <a:latin typeface="+mn-lt"/>
                <a:ea typeface="+mn-ea"/>
                <a:cs typeface="+mn-cs"/>
              </a:rPr>
              <a:t>quimiossíntese</a:t>
            </a:r>
            <a:r>
              <a:rPr lang="pt-BR" sz="1200" kern="1200" dirty="0" smtClean="0">
                <a:solidFill>
                  <a:schemeClr val="tx1"/>
                </a:solidFill>
                <a:effectLst/>
                <a:latin typeface="+mn-lt"/>
                <a:ea typeface="+mn-ea"/>
                <a:cs typeface="+mn-cs"/>
              </a:rPr>
              <a:t> ocorre em algumas bactérias, que fabrica glicose (matéria orgânica) a partir de gás carbônico, água e outras substâncias inorgânicas (como amônia, ferro, nitrito e enxofre), sem a utilização de energia luminosa.</a:t>
            </a:r>
          </a:p>
          <a:p>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34</a:t>
            </a:fld>
            <a:endParaRPr lang="pt-BR"/>
          </a:p>
        </p:txBody>
      </p:sp>
    </p:spTree>
    <p:extLst>
      <p:ext uri="{BB962C8B-B14F-4D97-AF65-F5344CB8AC3E}">
        <p14:creationId xmlns:p14="http://schemas.microsoft.com/office/powerpoint/2010/main" val="3852227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200" b="0" i="1" kern="1200" dirty="0" err="1" smtClean="0">
                <a:solidFill>
                  <a:schemeClr val="tx1"/>
                </a:solidFill>
                <a:effectLst/>
                <a:latin typeface="+mn-lt"/>
                <a:ea typeface="+mn-ea"/>
                <a:cs typeface="+mn-cs"/>
              </a:rPr>
              <a:t>Saccharomuces</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cerevisiae</a:t>
            </a:r>
            <a:r>
              <a:rPr lang="pt-BR" sz="1200" b="0" i="0" kern="1200" dirty="0" smtClean="0">
                <a:solidFill>
                  <a:schemeClr val="tx1"/>
                </a:solidFill>
                <a:effectLst/>
                <a:latin typeface="+mn-lt"/>
                <a:ea typeface="+mn-ea"/>
                <a:cs typeface="+mn-cs"/>
              </a:rPr>
              <a:t>: Esta espécie de levedura é utilizada na panificação e cervejaria. Fonte: http://www.infoescola.com/reino-fungi/levedura/</a:t>
            </a:r>
            <a:endParaRPr lang="pt-BR" dirty="0" smtClean="0"/>
          </a:p>
          <a:p>
            <a:endParaRPr lang="pt-BR" sz="1200" b="0" i="0" kern="1200" dirty="0" smtClean="0">
              <a:solidFill>
                <a:schemeClr val="tx1"/>
              </a:solidFill>
              <a:effectLst/>
              <a:latin typeface="+mn-lt"/>
              <a:ea typeface="+mn-ea"/>
              <a:cs typeface="+mn-cs"/>
            </a:endParaRPr>
          </a:p>
          <a:p>
            <a:r>
              <a:rPr lang="pt-BR" sz="1200" b="0" i="0" kern="1200" dirty="0" smtClean="0">
                <a:solidFill>
                  <a:schemeClr val="tx1"/>
                </a:solidFill>
                <a:effectLst/>
                <a:latin typeface="+mn-lt"/>
                <a:ea typeface="+mn-ea"/>
                <a:cs typeface="+mn-cs"/>
              </a:rPr>
              <a:t>O </a:t>
            </a:r>
            <a:r>
              <a:rPr lang="pt-BR" sz="1200" b="0" i="0" kern="1200" dirty="0" err="1" smtClean="0">
                <a:solidFill>
                  <a:schemeClr val="tx1"/>
                </a:solidFill>
                <a:effectLst/>
                <a:latin typeface="+mn-lt"/>
                <a:ea typeface="+mn-ea"/>
                <a:cs typeface="+mn-cs"/>
              </a:rPr>
              <a:t>bioetanol</a:t>
            </a:r>
            <a:r>
              <a:rPr lang="pt-BR" sz="1200" b="0" i="0" kern="1200" dirty="0" smtClean="0">
                <a:solidFill>
                  <a:schemeClr val="tx1"/>
                </a:solidFill>
                <a:effectLst/>
                <a:latin typeface="+mn-lt"/>
                <a:ea typeface="+mn-ea"/>
                <a:cs typeface="+mn-cs"/>
              </a:rPr>
              <a:t> é produzido pela transformação de açúcares da biomassa vegetal pela levedura </a:t>
            </a:r>
            <a:r>
              <a:rPr lang="pt-BR" sz="1200" b="0" i="0" kern="1200" dirty="0" err="1" smtClean="0">
                <a:solidFill>
                  <a:schemeClr val="tx1"/>
                </a:solidFill>
                <a:effectLst/>
                <a:latin typeface="+mn-lt"/>
                <a:ea typeface="+mn-ea"/>
                <a:cs typeface="+mn-cs"/>
              </a:rPr>
              <a:t>S</a:t>
            </a:r>
            <a:r>
              <a:rPr lang="pt-BR" sz="1200" b="0" i="1" kern="1200" dirty="0" err="1" smtClean="0">
                <a:solidFill>
                  <a:schemeClr val="tx1"/>
                </a:solidFill>
                <a:effectLst/>
                <a:latin typeface="+mn-lt"/>
                <a:ea typeface="+mn-ea"/>
                <a:cs typeface="+mn-cs"/>
              </a:rPr>
              <a:t>accharomyces</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cerevisiae</a:t>
            </a:r>
            <a:r>
              <a:rPr lang="pt-BR" sz="1200" b="0" i="0" kern="1200" dirty="0" smtClean="0">
                <a:solidFill>
                  <a:schemeClr val="tx1"/>
                </a:solidFill>
                <a:effectLst/>
                <a:latin typeface="+mn-lt"/>
                <a:ea typeface="+mn-ea"/>
                <a:cs typeface="+mn-cs"/>
              </a:rPr>
              <a:t>. É o mesmo </a:t>
            </a:r>
            <a:r>
              <a:rPr lang="pt-BR" sz="1200" b="0" i="0" kern="1200" dirty="0" err="1" smtClean="0">
                <a:solidFill>
                  <a:schemeClr val="tx1"/>
                </a:solidFill>
                <a:effectLst/>
                <a:latin typeface="+mn-lt"/>
                <a:ea typeface="+mn-ea"/>
                <a:cs typeface="+mn-cs"/>
              </a:rPr>
              <a:t>microorganismo</a:t>
            </a:r>
            <a:r>
              <a:rPr lang="pt-BR" sz="1200" b="0" i="0" kern="1200" dirty="0" smtClean="0">
                <a:solidFill>
                  <a:schemeClr val="tx1"/>
                </a:solidFill>
                <a:effectLst/>
                <a:latin typeface="+mn-lt"/>
                <a:ea typeface="+mn-ea"/>
                <a:cs typeface="+mn-cs"/>
              </a:rPr>
              <a:t> responsável pela fermentação e produção de bebidas alcoólicas. Fonte: http://lqes.iqm.unicamp.br/canal_cientifico/lqes_news/lqes_news_cit/lqes_news_2009/lqes_news_novidades_1376.html</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40</a:t>
            </a:fld>
            <a:endParaRPr lang="pt-BR"/>
          </a:p>
        </p:txBody>
      </p:sp>
    </p:spTree>
    <p:extLst>
      <p:ext uri="{BB962C8B-B14F-4D97-AF65-F5344CB8AC3E}">
        <p14:creationId xmlns:p14="http://schemas.microsoft.com/office/powerpoint/2010/main" val="2586945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70000" lnSpcReduction="20000"/>
          </a:bodyPr>
          <a:lstStyle/>
          <a:p>
            <a:r>
              <a:rPr lang="pt-BR" sz="1200" b="0" i="1" kern="1200" dirty="0" err="1" smtClean="0">
                <a:solidFill>
                  <a:schemeClr val="tx1"/>
                </a:solidFill>
                <a:effectLst/>
                <a:latin typeface="+mn-lt"/>
                <a:ea typeface="+mn-ea"/>
                <a:cs typeface="+mn-cs"/>
              </a:rPr>
              <a:t>Candida</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albicans</a:t>
            </a:r>
            <a:r>
              <a:rPr lang="pt-BR" sz="1200" b="0" i="1" kern="1200" dirty="0" smtClean="0">
                <a:solidFill>
                  <a:schemeClr val="tx1"/>
                </a:solidFill>
                <a:effectLst/>
                <a:latin typeface="+mn-lt"/>
                <a:ea typeface="+mn-ea"/>
                <a:cs typeface="+mn-cs"/>
              </a:rPr>
              <a:t>:</a:t>
            </a:r>
            <a:r>
              <a:rPr lang="pt-BR" sz="1200" b="0" i="0" kern="1200" dirty="0" smtClean="0">
                <a:solidFill>
                  <a:schemeClr val="tx1"/>
                </a:solidFill>
                <a:effectLst/>
                <a:latin typeface="+mn-lt"/>
                <a:ea typeface="+mn-ea"/>
                <a:cs typeface="+mn-cs"/>
              </a:rPr>
              <a:t> Também é um patógeno humano e causa micoses superficiais e profundas. A </a:t>
            </a:r>
            <a:r>
              <a:rPr lang="pt-BR" sz="1200" b="0" i="0" kern="1200" dirty="0" err="1" smtClean="0">
                <a:solidFill>
                  <a:schemeClr val="tx1"/>
                </a:solidFill>
                <a:effectLst/>
                <a:latin typeface="+mn-lt"/>
                <a:ea typeface="+mn-ea"/>
                <a:cs typeface="+mn-cs"/>
              </a:rPr>
              <a:t>candidiase</a:t>
            </a:r>
            <a:r>
              <a:rPr lang="pt-BR" sz="1200" b="0" i="0" kern="1200" dirty="0" smtClean="0">
                <a:solidFill>
                  <a:schemeClr val="tx1"/>
                </a:solidFill>
                <a:effectLst/>
                <a:latin typeface="+mn-lt"/>
                <a:ea typeface="+mn-ea"/>
                <a:cs typeface="+mn-cs"/>
              </a:rPr>
              <a:t>, doença muito comum, é causada por esta espécie. Fonte: http://www.infoescola.com/reino-fungi/levedura/</a:t>
            </a:r>
          </a:p>
          <a:p>
            <a:r>
              <a:rPr lang="pt-BR" sz="1200" b="0" i="0" kern="1200" dirty="0" err="1" smtClean="0">
                <a:solidFill>
                  <a:schemeClr val="tx1"/>
                </a:solidFill>
                <a:effectLst/>
                <a:latin typeface="+mn-lt"/>
                <a:ea typeface="+mn-ea"/>
                <a:cs typeface="+mn-cs"/>
              </a:rPr>
              <a:t>Candidoses</a:t>
            </a:r>
            <a:endParaRPr lang="pt-BR" sz="1200" b="0" i="0" kern="1200" dirty="0" smtClean="0">
              <a:solidFill>
                <a:schemeClr val="tx1"/>
              </a:solidFill>
              <a:effectLst/>
              <a:latin typeface="+mn-lt"/>
              <a:ea typeface="+mn-ea"/>
              <a:cs typeface="+mn-cs"/>
            </a:endParaRPr>
          </a:p>
          <a:p>
            <a:r>
              <a:rPr lang="pt-BR" sz="1200" b="0" i="0" kern="1200" dirty="0" smtClean="0">
                <a:solidFill>
                  <a:schemeClr val="tx1"/>
                </a:solidFill>
                <a:effectLst/>
                <a:latin typeface="+mn-lt"/>
                <a:ea typeface="+mn-ea"/>
                <a:cs typeface="+mn-cs"/>
              </a:rPr>
              <a:t>Infecções causadas por leveduras pertencentes ao gênero </a:t>
            </a:r>
            <a:r>
              <a:rPr lang="pt-BR" sz="1200" b="0" i="1" kern="1200" dirty="0" err="1" smtClean="0">
                <a:solidFill>
                  <a:schemeClr val="tx1"/>
                </a:solidFill>
                <a:effectLst/>
                <a:latin typeface="+mn-lt"/>
                <a:ea typeface="+mn-ea"/>
                <a:cs typeface="+mn-cs"/>
              </a:rPr>
              <a:t>Candida</a:t>
            </a:r>
            <a:r>
              <a:rPr lang="pt-BR" sz="1200" b="0" i="0" kern="1200" dirty="0" smtClean="0">
                <a:solidFill>
                  <a:schemeClr val="tx1"/>
                </a:solidFill>
                <a:effectLst/>
                <a:latin typeface="+mn-lt"/>
                <a:ea typeface="+mn-ea"/>
                <a:cs typeface="+mn-cs"/>
              </a:rPr>
              <a:t>, principalmente à espécie </a:t>
            </a:r>
            <a:r>
              <a:rPr lang="pt-BR" sz="1200" b="0" i="1" kern="1200" dirty="0" err="1" smtClean="0">
                <a:solidFill>
                  <a:schemeClr val="tx1"/>
                </a:solidFill>
                <a:effectLst/>
                <a:latin typeface="+mn-lt"/>
                <a:ea typeface="+mn-ea"/>
                <a:cs typeface="+mn-cs"/>
              </a:rPr>
              <a:t>Candida</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albic</a:t>
            </a:r>
            <a:r>
              <a:rPr lang="pt-BR" sz="1200" b="0" i="0" kern="1200" dirty="0" err="1" smtClean="0">
                <a:solidFill>
                  <a:schemeClr val="tx1"/>
                </a:solidFill>
                <a:effectLst/>
                <a:latin typeface="+mn-lt"/>
                <a:ea typeface="+mn-ea"/>
                <a:cs typeface="+mn-cs"/>
              </a:rPr>
              <a:t>ans</a:t>
            </a:r>
            <a:r>
              <a:rPr lang="pt-BR" sz="1200" b="0" i="0" kern="1200" dirty="0" smtClean="0">
                <a:solidFill>
                  <a:schemeClr val="tx1"/>
                </a:solidFill>
                <a:effectLst/>
                <a:latin typeface="+mn-lt"/>
                <a:ea typeface="+mn-ea"/>
                <a:cs typeface="+mn-cs"/>
              </a:rPr>
              <a:t>, e que acometem, principalmente, pele, unhas, mucosas, trato intestinal e urinário. Outras espécies potencialmente causadoras de </a:t>
            </a:r>
            <a:r>
              <a:rPr lang="pt-BR" sz="1200" b="0" i="0" kern="1200" dirty="0" err="1" smtClean="0">
                <a:solidFill>
                  <a:schemeClr val="tx1"/>
                </a:solidFill>
                <a:effectLst/>
                <a:latin typeface="+mn-lt"/>
                <a:ea typeface="+mn-ea"/>
                <a:cs typeface="+mn-cs"/>
              </a:rPr>
              <a:t>candidoses</a:t>
            </a:r>
            <a:r>
              <a:rPr lang="pt-BR" sz="1200" b="0" i="0" kern="1200" dirty="0" smtClean="0">
                <a:solidFill>
                  <a:schemeClr val="tx1"/>
                </a:solidFill>
                <a:effectLst/>
                <a:latin typeface="+mn-lt"/>
                <a:ea typeface="+mn-ea"/>
                <a:cs typeface="+mn-cs"/>
              </a:rPr>
              <a:t> são: </a:t>
            </a:r>
            <a:r>
              <a:rPr lang="pt-BR" sz="1200" b="0" i="1" kern="1200" dirty="0" err="1" smtClean="0">
                <a:solidFill>
                  <a:schemeClr val="tx1"/>
                </a:solidFill>
                <a:effectLst/>
                <a:latin typeface="+mn-lt"/>
                <a:ea typeface="+mn-ea"/>
                <a:cs typeface="+mn-cs"/>
              </a:rPr>
              <a:t>Candida</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albicans</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Candida</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tropicalis</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Candida</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pseudotropicalis</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Candida</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guillermond</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Candida</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krusei</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Candida</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parapsilosi</a:t>
            </a:r>
            <a:r>
              <a:rPr lang="pt-BR" sz="1200" b="0" i="1" kern="1200" dirty="0" smtClean="0">
                <a:solidFill>
                  <a:schemeClr val="tx1"/>
                </a:solidFill>
                <a:effectLst/>
                <a:latin typeface="+mn-lt"/>
                <a:ea typeface="+mn-ea"/>
                <a:cs typeface="+mn-cs"/>
              </a:rPr>
              <a:t> </a:t>
            </a:r>
            <a:r>
              <a:rPr lang="pt-BR" sz="1200" b="0" i="0" kern="1200" dirty="0" smtClean="0">
                <a:solidFill>
                  <a:schemeClr val="tx1"/>
                </a:solidFill>
                <a:effectLst/>
                <a:latin typeface="+mn-lt"/>
                <a:ea typeface="+mn-ea"/>
                <a:cs typeface="+mn-cs"/>
              </a:rPr>
              <a:t>e</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Candida</a:t>
            </a:r>
            <a:r>
              <a:rPr lang="pt-BR" sz="1200" b="0" i="1" kern="1200" dirty="0" smtClean="0">
                <a:solidFill>
                  <a:schemeClr val="tx1"/>
                </a:solidFill>
                <a:effectLst/>
                <a:latin typeface="+mn-lt"/>
                <a:ea typeface="+mn-ea"/>
                <a:cs typeface="+mn-cs"/>
              </a:rPr>
              <a:t> </a:t>
            </a:r>
            <a:r>
              <a:rPr lang="pt-BR" sz="1200" b="0" i="1" kern="1200" dirty="0" err="1" smtClean="0">
                <a:solidFill>
                  <a:schemeClr val="tx1"/>
                </a:solidFill>
                <a:effectLst/>
                <a:latin typeface="+mn-lt"/>
                <a:ea typeface="+mn-ea"/>
                <a:cs typeface="+mn-cs"/>
              </a:rPr>
              <a:t>glabrata</a:t>
            </a:r>
            <a:r>
              <a:rPr lang="pt-BR" sz="1200" b="0" i="1" kern="1200" dirty="0" smtClean="0">
                <a:solidFill>
                  <a:schemeClr val="tx1"/>
                </a:solidFill>
                <a:effectLst/>
                <a:latin typeface="+mn-lt"/>
                <a:ea typeface="+mn-ea"/>
                <a:cs typeface="+mn-cs"/>
              </a:rPr>
              <a:t>.</a:t>
            </a:r>
          </a:p>
          <a:p>
            <a:r>
              <a:rPr lang="pt-BR" sz="1200" b="0" i="0" kern="1200" dirty="0" smtClean="0">
                <a:solidFill>
                  <a:schemeClr val="tx1"/>
                </a:solidFill>
                <a:effectLst/>
                <a:latin typeface="+mn-lt"/>
                <a:ea typeface="+mn-ea"/>
                <a:cs typeface="+mn-cs"/>
              </a:rPr>
              <a:t>A transmissão se dá de maneira endógena. </a:t>
            </a:r>
            <a:r>
              <a:rPr lang="pt-BR" sz="1200" b="0" i="1" kern="1200" dirty="0" smtClean="0">
                <a:solidFill>
                  <a:schemeClr val="tx1"/>
                </a:solidFill>
                <a:effectLst/>
                <a:latin typeface="+mn-lt"/>
                <a:ea typeface="+mn-ea"/>
                <a:cs typeface="+mn-cs"/>
              </a:rPr>
              <a:t>C. </a:t>
            </a:r>
            <a:r>
              <a:rPr lang="pt-BR" sz="1200" b="0" i="1" kern="1200" dirty="0" err="1" smtClean="0">
                <a:solidFill>
                  <a:schemeClr val="tx1"/>
                </a:solidFill>
                <a:effectLst/>
                <a:latin typeface="+mn-lt"/>
                <a:ea typeface="+mn-ea"/>
                <a:cs typeface="+mn-cs"/>
              </a:rPr>
              <a:t>albicans</a:t>
            </a:r>
            <a:r>
              <a:rPr lang="pt-BR" sz="1200" b="0" i="0" kern="1200" dirty="0" smtClean="0">
                <a:solidFill>
                  <a:schemeClr val="tx1"/>
                </a:solidFill>
                <a:effectLst/>
                <a:latin typeface="+mn-lt"/>
                <a:ea typeface="+mn-ea"/>
                <a:cs typeface="+mn-cs"/>
              </a:rPr>
              <a:t> existe como normal no trato gastrointestinal, na área </a:t>
            </a:r>
            <a:r>
              <a:rPr lang="pt-BR" sz="1200" b="0" i="0" kern="1200" dirty="0" err="1" smtClean="0">
                <a:solidFill>
                  <a:schemeClr val="tx1"/>
                </a:solidFill>
                <a:effectLst/>
                <a:latin typeface="+mn-lt"/>
                <a:ea typeface="+mn-ea"/>
                <a:cs typeface="+mn-cs"/>
              </a:rPr>
              <a:t>vulvovaginal</a:t>
            </a:r>
            <a:r>
              <a:rPr lang="pt-BR" sz="1200" b="0" i="0" kern="1200" dirty="0" smtClean="0">
                <a:solidFill>
                  <a:schemeClr val="tx1"/>
                </a:solidFill>
                <a:effectLst/>
                <a:latin typeface="+mn-lt"/>
                <a:ea typeface="+mn-ea"/>
                <a:cs typeface="+mn-cs"/>
              </a:rPr>
              <a:t>, na pele e fezes. Assim, para que </a:t>
            </a:r>
            <a:r>
              <a:rPr lang="pt-BR" sz="1200" b="0" i="1" kern="1200" dirty="0" smtClean="0">
                <a:solidFill>
                  <a:schemeClr val="tx1"/>
                </a:solidFill>
                <a:effectLst/>
                <a:latin typeface="+mn-lt"/>
                <a:ea typeface="+mn-ea"/>
                <a:cs typeface="+mn-cs"/>
              </a:rPr>
              <a:t>C. </a:t>
            </a:r>
            <a:r>
              <a:rPr lang="pt-BR" sz="1200" b="0" i="1" kern="1200" dirty="0" err="1" smtClean="0">
                <a:solidFill>
                  <a:schemeClr val="tx1"/>
                </a:solidFill>
                <a:effectLst/>
                <a:latin typeface="+mn-lt"/>
                <a:ea typeface="+mn-ea"/>
                <a:cs typeface="+mn-cs"/>
              </a:rPr>
              <a:t>albicans</a:t>
            </a:r>
            <a:r>
              <a:rPr lang="pt-BR" sz="1200" b="0" i="0" kern="1200" dirty="0" smtClean="0">
                <a:solidFill>
                  <a:schemeClr val="tx1"/>
                </a:solidFill>
                <a:effectLst/>
                <a:latin typeface="+mn-lt"/>
                <a:ea typeface="+mn-ea"/>
                <a:cs typeface="+mn-cs"/>
              </a:rPr>
              <a:t> seja considerada patogênica é necessário que a mesma seja isolada de modo constante, em grande quantidade das lesões e visualizada ao exame direto na forma filamentosa. Também pode haver transmissão por contato inter-humano e </a:t>
            </a:r>
            <a:r>
              <a:rPr lang="pt-BR" sz="1200" b="0" i="0" kern="1200" dirty="0" err="1" smtClean="0">
                <a:solidFill>
                  <a:schemeClr val="tx1"/>
                </a:solidFill>
                <a:effectLst/>
                <a:latin typeface="+mn-lt"/>
                <a:ea typeface="+mn-ea"/>
                <a:cs typeface="+mn-cs"/>
              </a:rPr>
              <a:t>fômites</a:t>
            </a:r>
            <a:r>
              <a:rPr lang="pt-BR" sz="1200" b="0" i="0" kern="1200" dirty="0" smtClean="0">
                <a:solidFill>
                  <a:schemeClr val="tx1"/>
                </a:solidFill>
                <a:effectLst/>
                <a:latin typeface="+mn-lt"/>
                <a:ea typeface="+mn-ea"/>
                <a:cs typeface="+mn-cs"/>
              </a:rPr>
              <a:t> (roupas e toalhas).</a:t>
            </a:r>
          </a:p>
          <a:p>
            <a:r>
              <a:rPr lang="pt-BR" sz="1200" b="0" i="0" kern="1200" dirty="0" smtClean="0">
                <a:solidFill>
                  <a:schemeClr val="tx1"/>
                </a:solidFill>
                <a:effectLst/>
                <a:latin typeface="+mn-lt"/>
                <a:ea typeface="+mn-ea"/>
                <a:cs typeface="+mn-cs"/>
              </a:rPr>
              <a:t>Em casos de comprometimento imunológico por quaisquer fatores (</a:t>
            </a:r>
            <a:r>
              <a:rPr lang="pt-BR" sz="1200" b="0" i="0" kern="1200" dirty="0" err="1" smtClean="0">
                <a:solidFill>
                  <a:schemeClr val="tx1"/>
                </a:solidFill>
                <a:effectLst/>
                <a:latin typeface="+mn-lt"/>
                <a:ea typeface="+mn-ea"/>
                <a:cs typeface="+mn-cs"/>
              </a:rPr>
              <a:t>ex</a:t>
            </a:r>
            <a:r>
              <a:rPr lang="pt-BR" sz="1200" b="0" i="0" kern="1200" dirty="0" smtClean="0">
                <a:solidFill>
                  <a:schemeClr val="tx1"/>
                </a:solidFill>
                <a:effectLst/>
                <a:latin typeface="+mn-lt"/>
                <a:ea typeface="+mn-ea"/>
                <a:cs typeface="+mn-cs"/>
              </a:rPr>
              <a:t>: AIDS, tuberculose, neoplasias, </a:t>
            </a:r>
            <a:r>
              <a:rPr lang="pt-BR" sz="1200" b="0" i="0" kern="1200" dirty="0" err="1" smtClean="0">
                <a:solidFill>
                  <a:schemeClr val="tx1"/>
                </a:solidFill>
                <a:effectLst/>
                <a:latin typeface="+mn-lt"/>
                <a:ea typeface="+mn-ea"/>
                <a:cs typeface="+mn-cs"/>
              </a:rPr>
              <a:t>antibioticoterapia</a:t>
            </a:r>
            <a:r>
              <a:rPr lang="pt-BR" sz="1200" b="0" i="0" kern="1200" dirty="0" smtClean="0">
                <a:solidFill>
                  <a:schemeClr val="tx1"/>
                </a:solidFill>
                <a:effectLst/>
                <a:latin typeface="+mn-lt"/>
                <a:ea typeface="+mn-ea"/>
                <a:cs typeface="+mn-cs"/>
              </a:rPr>
              <a:t> ou terapias com </a:t>
            </a:r>
            <a:r>
              <a:rPr lang="pt-BR" sz="1200" b="0" i="0" kern="1200" dirty="0" err="1" smtClean="0">
                <a:solidFill>
                  <a:schemeClr val="tx1"/>
                </a:solidFill>
                <a:effectLst/>
                <a:latin typeface="+mn-lt"/>
                <a:ea typeface="+mn-ea"/>
                <a:cs typeface="+mn-cs"/>
              </a:rPr>
              <a:t>esteróides</a:t>
            </a:r>
            <a:r>
              <a:rPr lang="pt-BR" sz="1200" b="0" i="0" kern="1200" dirty="0" smtClean="0">
                <a:solidFill>
                  <a:schemeClr val="tx1"/>
                </a:solidFill>
                <a:effectLst/>
                <a:latin typeface="+mn-lt"/>
                <a:ea typeface="+mn-ea"/>
                <a:cs typeface="+mn-cs"/>
              </a:rPr>
              <a:t> ou agentes citotóxicos), as leveduras podem proliferar e causar </a:t>
            </a:r>
            <a:r>
              <a:rPr lang="pt-BR" sz="1200" b="0" i="0" kern="1200" dirty="0" err="1" smtClean="0">
                <a:solidFill>
                  <a:schemeClr val="tx1"/>
                </a:solidFill>
                <a:effectLst/>
                <a:latin typeface="+mn-lt"/>
                <a:ea typeface="+mn-ea"/>
                <a:cs typeface="+mn-cs"/>
              </a:rPr>
              <a:t>auto-infecções</a:t>
            </a:r>
            <a:r>
              <a:rPr lang="pt-BR" sz="1200" b="0" i="0" kern="1200" dirty="0" smtClean="0">
                <a:solidFill>
                  <a:schemeClr val="tx1"/>
                </a:solidFill>
                <a:effectLst/>
                <a:latin typeface="+mn-lt"/>
                <a:ea typeface="+mn-ea"/>
                <a:cs typeface="+mn-cs"/>
              </a:rPr>
              <a:t>. Nos extremos das idades (pacientes idosos debilitados e recém-nascidos prematuros) e nos desnutridos, a ocorrência de </a:t>
            </a:r>
            <a:r>
              <a:rPr lang="pt-BR" sz="1200" b="0" i="0" kern="1200" dirty="0" err="1" smtClean="0">
                <a:solidFill>
                  <a:schemeClr val="tx1"/>
                </a:solidFill>
                <a:effectLst/>
                <a:latin typeface="+mn-lt"/>
                <a:ea typeface="+mn-ea"/>
                <a:cs typeface="+mn-cs"/>
              </a:rPr>
              <a:t>candidose</a:t>
            </a:r>
            <a:r>
              <a:rPr lang="pt-BR" sz="1200" b="0" i="0" kern="1200" dirty="0" smtClean="0">
                <a:solidFill>
                  <a:schemeClr val="tx1"/>
                </a:solidFill>
                <a:effectLst/>
                <a:latin typeface="+mn-lt"/>
                <a:ea typeface="+mn-ea"/>
                <a:cs typeface="+mn-cs"/>
              </a:rPr>
              <a:t> é alta. Durante a gravidez, (principalmente três últimos meses), ocorre aumento de glicogênio nas células da mucosa vaginal, propiciando a incidência de </a:t>
            </a:r>
            <a:r>
              <a:rPr lang="pt-BR" sz="1200" b="0" i="0" kern="1200" dirty="0" err="1" smtClean="0">
                <a:solidFill>
                  <a:schemeClr val="tx1"/>
                </a:solidFill>
                <a:effectLst/>
                <a:latin typeface="+mn-lt"/>
                <a:ea typeface="+mn-ea"/>
                <a:cs typeface="+mn-cs"/>
              </a:rPr>
              <a:t>candidose</a:t>
            </a:r>
            <a:r>
              <a:rPr lang="pt-BR" sz="1200" b="0" i="0" kern="1200" dirty="0" smtClean="0">
                <a:solidFill>
                  <a:schemeClr val="tx1"/>
                </a:solidFill>
                <a:effectLst/>
                <a:latin typeface="+mn-lt"/>
                <a:ea typeface="+mn-ea"/>
                <a:cs typeface="+mn-cs"/>
              </a:rPr>
              <a:t> vaginal. Tratamentos prolongados com antibióticos, principalmente os chamados de largo espectro de ação, </a:t>
            </a:r>
            <a:r>
              <a:rPr lang="pt-BR" sz="1200" b="0" i="0" kern="1200" dirty="0" err="1" smtClean="0">
                <a:solidFill>
                  <a:schemeClr val="tx1"/>
                </a:solidFill>
                <a:effectLst/>
                <a:latin typeface="+mn-lt"/>
                <a:ea typeface="+mn-ea"/>
                <a:cs typeface="+mn-cs"/>
              </a:rPr>
              <a:t>corticóides</a:t>
            </a:r>
            <a:r>
              <a:rPr lang="pt-BR" sz="1200" b="0" i="0" kern="1200" dirty="0" smtClean="0">
                <a:solidFill>
                  <a:schemeClr val="tx1"/>
                </a:solidFill>
                <a:effectLst/>
                <a:latin typeface="+mn-lt"/>
                <a:ea typeface="+mn-ea"/>
                <a:cs typeface="+mn-cs"/>
              </a:rPr>
              <a:t>, drogas </a:t>
            </a:r>
            <a:r>
              <a:rPr lang="pt-BR" sz="1200" b="0" i="0" kern="1200" dirty="0" err="1" smtClean="0">
                <a:solidFill>
                  <a:schemeClr val="tx1"/>
                </a:solidFill>
                <a:effectLst/>
                <a:latin typeface="+mn-lt"/>
                <a:ea typeface="+mn-ea"/>
                <a:cs typeface="+mn-cs"/>
              </a:rPr>
              <a:t>antiblásticas</a:t>
            </a:r>
            <a:r>
              <a:rPr lang="pt-BR" sz="1200" b="0" i="0" kern="1200" dirty="0" smtClean="0">
                <a:solidFill>
                  <a:schemeClr val="tx1"/>
                </a:solidFill>
                <a:effectLst/>
                <a:latin typeface="+mn-lt"/>
                <a:ea typeface="+mn-ea"/>
                <a:cs typeface="+mn-cs"/>
              </a:rPr>
              <a:t> e os anticoncepcionais favorecem a instalação de </a:t>
            </a:r>
            <a:r>
              <a:rPr lang="pt-BR" sz="1200" b="0" i="0" kern="1200" dirty="0" err="1" smtClean="0">
                <a:solidFill>
                  <a:schemeClr val="tx1"/>
                </a:solidFill>
                <a:effectLst/>
                <a:latin typeface="+mn-lt"/>
                <a:ea typeface="+mn-ea"/>
                <a:cs typeface="+mn-cs"/>
              </a:rPr>
              <a:t>candidose</a:t>
            </a:r>
            <a:r>
              <a:rPr lang="pt-BR" sz="1200" b="0" i="0" kern="1200" dirty="0" smtClean="0">
                <a:solidFill>
                  <a:schemeClr val="tx1"/>
                </a:solidFill>
                <a:effectLst/>
                <a:latin typeface="+mn-lt"/>
                <a:ea typeface="+mn-ea"/>
                <a:cs typeface="+mn-cs"/>
              </a:rPr>
              <a:t>.</a:t>
            </a:r>
          </a:p>
          <a:p>
            <a:r>
              <a:rPr lang="pt-BR" sz="1200" b="0" i="0" kern="1200" dirty="0" smtClean="0">
                <a:solidFill>
                  <a:schemeClr val="tx1"/>
                </a:solidFill>
                <a:effectLst/>
                <a:latin typeface="+mn-lt"/>
                <a:ea typeface="+mn-ea"/>
                <a:cs typeface="+mn-cs"/>
              </a:rPr>
              <a:t>Além disso, é importante ressaltar que um dos principais fatores locais para a instalação de </a:t>
            </a:r>
            <a:r>
              <a:rPr lang="pt-BR" sz="1200" b="0" i="0" kern="1200" dirty="0" err="1" smtClean="0">
                <a:solidFill>
                  <a:schemeClr val="tx1"/>
                </a:solidFill>
                <a:effectLst/>
                <a:latin typeface="+mn-lt"/>
                <a:ea typeface="+mn-ea"/>
                <a:cs typeface="+mn-cs"/>
              </a:rPr>
              <a:t>candidose</a:t>
            </a:r>
            <a:r>
              <a:rPr lang="pt-BR" sz="1200" b="0" i="0" kern="1200" dirty="0" smtClean="0">
                <a:solidFill>
                  <a:schemeClr val="tx1"/>
                </a:solidFill>
                <a:effectLst/>
                <a:latin typeface="+mn-lt"/>
                <a:ea typeface="+mn-ea"/>
                <a:cs typeface="+mn-cs"/>
              </a:rPr>
              <a:t> é umidade. Assim, lavadeiras, cozinheiras, faxineiras são acometidas pela colonização do fungo, principalmente nos sulcos ou dobras cutâneas. Outro fato é que a maceração da pele, seja por fatores mecânicos ou químicos, favorece o crescimento do fungo. As infecções causadas por espécies do gênero </a:t>
            </a:r>
            <a:r>
              <a:rPr lang="pt-BR" sz="1200" b="0" i="0" kern="1200" dirty="0" err="1" smtClean="0">
                <a:solidFill>
                  <a:schemeClr val="tx1"/>
                </a:solidFill>
                <a:effectLst/>
                <a:latin typeface="+mn-lt"/>
                <a:ea typeface="+mn-ea"/>
                <a:cs typeface="+mn-cs"/>
              </a:rPr>
              <a:t>Candida</a:t>
            </a:r>
            <a:r>
              <a:rPr lang="pt-BR" sz="1200" b="0" i="0" kern="1200" dirty="0" smtClean="0">
                <a:solidFill>
                  <a:schemeClr val="tx1"/>
                </a:solidFill>
                <a:effectLst/>
                <a:latin typeface="+mn-lt"/>
                <a:ea typeface="+mn-ea"/>
                <a:cs typeface="+mn-cs"/>
              </a:rPr>
              <a:t> apresentam um quadro clínico diversificado, a saber:</a:t>
            </a:r>
          </a:p>
          <a:p>
            <a:r>
              <a:rPr lang="pt-BR" sz="1200" kern="1200" dirty="0" smtClean="0">
                <a:solidFill>
                  <a:schemeClr val="tx1"/>
                </a:solidFill>
                <a:effectLst/>
                <a:latin typeface="+mn-lt"/>
                <a:ea typeface="+mn-ea"/>
                <a:cs typeface="+mn-cs"/>
              </a:rPr>
              <a:t>Candidíases superficiais:</a:t>
            </a:r>
            <a:endParaRPr lang="pt-BR" dirty="0" smtClean="0">
              <a:effectLst/>
            </a:endParaRPr>
          </a:p>
          <a:p>
            <a:pPr lvl="1"/>
            <a:r>
              <a:rPr lang="pt-BR" sz="1200" kern="1200" dirty="0" smtClean="0">
                <a:solidFill>
                  <a:schemeClr val="tx1"/>
                </a:solidFill>
                <a:effectLst/>
                <a:latin typeface="+mn-lt"/>
                <a:ea typeface="+mn-ea"/>
                <a:cs typeface="+mn-cs"/>
              </a:rPr>
              <a:t>Candidíase oral: ocorre formação de placas brancas na mucosa oral e cantos dos lábios (sapinho).</a:t>
            </a:r>
            <a:endParaRPr lang="pt-BR" dirty="0" smtClean="0">
              <a:effectLst/>
            </a:endParaRPr>
          </a:p>
          <a:p>
            <a:pPr lvl="1"/>
            <a:r>
              <a:rPr lang="pt-BR" sz="1200" kern="1200" dirty="0" err="1" smtClean="0">
                <a:solidFill>
                  <a:schemeClr val="tx1"/>
                </a:solidFill>
                <a:effectLst/>
                <a:latin typeface="+mn-lt"/>
                <a:ea typeface="+mn-ea"/>
                <a:cs typeface="+mn-cs"/>
              </a:rPr>
              <a:t>Vulvovaginite</a:t>
            </a:r>
            <a:r>
              <a:rPr lang="pt-BR" sz="1200" kern="1200" dirty="0" smtClean="0">
                <a:solidFill>
                  <a:schemeClr val="tx1"/>
                </a:solidFill>
                <a:effectLst/>
                <a:latin typeface="+mn-lt"/>
                <a:ea typeface="+mn-ea"/>
                <a:cs typeface="+mn-cs"/>
              </a:rPr>
              <a:t>: lesões pruriginosas e eritematosas com </a:t>
            </a:r>
            <a:r>
              <a:rPr lang="pt-BR" sz="1200" kern="1200" dirty="0" err="1" smtClean="0">
                <a:solidFill>
                  <a:schemeClr val="tx1"/>
                </a:solidFill>
                <a:effectLst/>
                <a:latin typeface="+mn-lt"/>
                <a:ea typeface="+mn-ea"/>
                <a:cs typeface="+mn-cs"/>
              </a:rPr>
              <a:t>leucorréia</a:t>
            </a:r>
            <a:r>
              <a:rPr lang="pt-BR" sz="1200" kern="1200" dirty="0" smtClean="0">
                <a:solidFill>
                  <a:schemeClr val="tx1"/>
                </a:solidFill>
                <a:effectLst/>
                <a:latin typeface="+mn-lt"/>
                <a:ea typeface="+mn-ea"/>
                <a:cs typeface="+mn-cs"/>
              </a:rPr>
              <a:t> e sensação de queimadura, provocando corrimento espesso tipo nata de leite e geralmente é acompanhado de coceira ou irritação intensa. Eventualmente o parceiro sexual aparece com pequenas manchas vermelhas no pênis, no entanto a candidíase não é considerada uma doença sexualmente transmissível.</a:t>
            </a:r>
            <a:endParaRPr lang="pt-BR" dirty="0" smtClean="0">
              <a:effectLst/>
            </a:endParaRPr>
          </a:p>
          <a:p>
            <a:pPr lvl="1"/>
            <a:r>
              <a:rPr lang="pt-BR" sz="1200" kern="1200" dirty="0" smtClean="0">
                <a:solidFill>
                  <a:schemeClr val="tx1"/>
                </a:solidFill>
                <a:effectLst/>
                <a:latin typeface="+mn-lt"/>
                <a:ea typeface="+mn-ea"/>
                <a:cs typeface="+mn-cs"/>
              </a:rPr>
              <a:t>Candidíase </a:t>
            </a:r>
            <a:r>
              <a:rPr lang="pt-BR" sz="1200" kern="1200" dirty="0" err="1" smtClean="0">
                <a:solidFill>
                  <a:schemeClr val="tx1"/>
                </a:solidFill>
                <a:effectLst/>
                <a:latin typeface="+mn-lt"/>
                <a:ea typeface="+mn-ea"/>
                <a:cs typeface="+mn-cs"/>
              </a:rPr>
              <a:t>intertriginosa</a:t>
            </a:r>
            <a:r>
              <a:rPr lang="pt-BR" sz="1200" kern="1200" dirty="0" smtClean="0">
                <a:solidFill>
                  <a:schemeClr val="tx1"/>
                </a:solidFill>
                <a:effectLst/>
                <a:latin typeface="+mn-lt"/>
                <a:ea typeface="+mn-ea"/>
                <a:cs typeface="+mn-cs"/>
              </a:rPr>
              <a:t>: lesões eritematosas, </a:t>
            </a:r>
            <a:r>
              <a:rPr lang="pt-BR" sz="1200" kern="1200" dirty="0" err="1" smtClean="0">
                <a:solidFill>
                  <a:schemeClr val="tx1"/>
                </a:solidFill>
                <a:effectLst/>
                <a:latin typeface="+mn-lt"/>
                <a:ea typeface="+mn-ea"/>
                <a:cs typeface="+mn-cs"/>
              </a:rPr>
              <a:t>exsudativas</a:t>
            </a:r>
            <a:r>
              <a:rPr lang="pt-BR" sz="1200" kern="1200" dirty="0" smtClean="0">
                <a:solidFill>
                  <a:schemeClr val="tx1"/>
                </a:solidFill>
                <a:effectLst/>
                <a:latin typeface="+mn-lt"/>
                <a:ea typeface="+mn-ea"/>
                <a:cs typeface="+mn-cs"/>
              </a:rPr>
              <a:t>, úmidas e </a:t>
            </a:r>
            <a:r>
              <a:rPr lang="pt-BR" sz="1200" kern="1200" dirty="0" err="1" smtClean="0">
                <a:solidFill>
                  <a:schemeClr val="tx1"/>
                </a:solidFill>
                <a:effectLst/>
                <a:latin typeface="+mn-lt"/>
                <a:ea typeface="+mn-ea"/>
                <a:cs typeface="+mn-cs"/>
              </a:rPr>
              <a:t>descamativas</a:t>
            </a:r>
            <a:r>
              <a:rPr lang="pt-BR" sz="1200" kern="1200" dirty="0" smtClean="0">
                <a:solidFill>
                  <a:schemeClr val="tx1"/>
                </a:solidFill>
                <a:effectLst/>
                <a:latin typeface="+mn-lt"/>
                <a:ea typeface="+mn-ea"/>
                <a:cs typeface="+mn-cs"/>
              </a:rPr>
              <a:t>, localizadas nas dobras da pele (</a:t>
            </a:r>
            <a:r>
              <a:rPr lang="pt-BR" sz="1200" kern="1200" dirty="0" err="1" smtClean="0">
                <a:solidFill>
                  <a:schemeClr val="tx1"/>
                </a:solidFill>
                <a:effectLst/>
                <a:latin typeface="+mn-lt"/>
                <a:ea typeface="+mn-ea"/>
                <a:cs typeface="+mn-cs"/>
              </a:rPr>
              <a:t>ex</a:t>
            </a:r>
            <a:r>
              <a:rPr lang="pt-BR" sz="1200" kern="1200" dirty="0" smtClean="0">
                <a:solidFill>
                  <a:schemeClr val="tx1"/>
                </a:solidFill>
                <a:effectLst/>
                <a:latin typeface="+mn-lt"/>
                <a:ea typeface="+mn-ea"/>
                <a:cs typeface="+mn-cs"/>
              </a:rPr>
              <a:t>: axilas, </a:t>
            </a:r>
            <a:r>
              <a:rPr lang="pt-BR" sz="1200" kern="1200" dirty="0" err="1" smtClean="0">
                <a:solidFill>
                  <a:schemeClr val="tx1"/>
                </a:solidFill>
                <a:effectLst/>
                <a:latin typeface="+mn-lt"/>
                <a:ea typeface="+mn-ea"/>
                <a:cs typeface="+mn-cs"/>
              </a:rPr>
              <a:t>interglútea</a:t>
            </a:r>
            <a:r>
              <a:rPr lang="pt-BR" sz="1200" kern="1200" dirty="0" smtClean="0">
                <a:solidFill>
                  <a:schemeClr val="tx1"/>
                </a:solidFill>
                <a:effectLst/>
                <a:latin typeface="+mn-lt"/>
                <a:ea typeface="+mn-ea"/>
                <a:cs typeface="+mn-cs"/>
              </a:rPr>
              <a:t>, perianal, região submamária, espaços interdigitais).</a:t>
            </a:r>
            <a:endParaRPr lang="pt-BR" dirty="0" smtClean="0">
              <a:effectLst/>
            </a:endParaRPr>
          </a:p>
          <a:p>
            <a:pPr lvl="1"/>
            <a:r>
              <a:rPr lang="pt-BR" sz="1200" kern="1200" dirty="0" err="1" smtClean="0">
                <a:solidFill>
                  <a:schemeClr val="tx1"/>
                </a:solidFill>
                <a:effectLst/>
                <a:latin typeface="+mn-lt"/>
                <a:ea typeface="+mn-ea"/>
                <a:cs typeface="+mn-cs"/>
              </a:rPr>
              <a:t>Onicomicose</a:t>
            </a:r>
            <a:r>
              <a:rPr lang="pt-BR" sz="1200" kern="1200" dirty="0" smtClean="0">
                <a:solidFill>
                  <a:schemeClr val="tx1"/>
                </a:solidFill>
                <a:effectLst/>
                <a:latin typeface="+mn-lt"/>
                <a:ea typeface="+mn-ea"/>
                <a:cs typeface="+mn-cs"/>
              </a:rPr>
              <a:t>: acometem principalmente a região </a:t>
            </a:r>
            <a:r>
              <a:rPr lang="pt-BR" sz="1200" kern="1200" dirty="0" err="1" smtClean="0">
                <a:solidFill>
                  <a:schemeClr val="tx1"/>
                </a:solidFill>
                <a:effectLst/>
                <a:latin typeface="+mn-lt"/>
                <a:ea typeface="+mn-ea"/>
                <a:cs typeface="+mn-cs"/>
              </a:rPr>
              <a:t>periungueal</a:t>
            </a:r>
            <a:r>
              <a:rPr lang="pt-BR" sz="1200" kern="1200" dirty="0" smtClean="0">
                <a:solidFill>
                  <a:schemeClr val="tx1"/>
                </a:solidFill>
                <a:effectLst/>
                <a:latin typeface="+mn-lt"/>
                <a:ea typeface="+mn-ea"/>
                <a:cs typeface="+mn-cs"/>
              </a:rPr>
              <a:t> da unha, a qual se apresenta edemaciada, avermelhada e dolorosa.</a:t>
            </a:r>
            <a:endParaRPr lang="pt-BR" dirty="0" smtClean="0">
              <a:effectLst/>
            </a:endParaRPr>
          </a:p>
          <a:p>
            <a:pPr lvl="1"/>
            <a:r>
              <a:rPr lang="pt-BR" sz="1200" kern="1200" dirty="0" smtClean="0">
                <a:solidFill>
                  <a:schemeClr val="tx1"/>
                </a:solidFill>
                <a:effectLst/>
                <a:latin typeface="+mn-lt"/>
                <a:ea typeface="+mn-ea"/>
                <a:cs typeface="+mn-cs"/>
              </a:rPr>
              <a:t>Candidíase muco-cutânea: acometimento da pele, mucosas e unha.</a:t>
            </a:r>
            <a:endParaRPr lang="pt-BR" dirty="0" smtClean="0">
              <a:effectLst/>
            </a:endParaRPr>
          </a:p>
          <a:p>
            <a:r>
              <a:rPr lang="pt-BR" sz="1200" kern="1200" dirty="0" smtClean="0">
                <a:solidFill>
                  <a:schemeClr val="tx1"/>
                </a:solidFill>
                <a:effectLst/>
                <a:latin typeface="+mn-lt"/>
                <a:ea typeface="+mn-ea"/>
                <a:cs typeface="+mn-cs"/>
              </a:rPr>
              <a:t>Candidíase disseminada: ocorre acometimento visceral. De modo geral, o paciente apresenta debilitação em seus mecanismos de defesa ou tem uma doença de base. As formas clínicas mais </a:t>
            </a:r>
            <a:r>
              <a:rPr lang="pt-BR" sz="1200" kern="1200" dirty="0" err="1" smtClean="0">
                <a:solidFill>
                  <a:schemeClr val="tx1"/>
                </a:solidFill>
                <a:effectLst/>
                <a:latin typeface="+mn-lt"/>
                <a:ea typeface="+mn-ea"/>
                <a:cs typeface="+mn-cs"/>
              </a:rPr>
              <a:t>freqüentes</a:t>
            </a:r>
            <a:r>
              <a:rPr lang="pt-BR" sz="1200" kern="1200" dirty="0" smtClean="0">
                <a:solidFill>
                  <a:schemeClr val="tx1"/>
                </a:solidFill>
                <a:effectLst/>
                <a:latin typeface="+mn-lt"/>
                <a:ea typeface="+mn-ea"/>
                <a:cs typeface="+mn-cs"/>
              </a:rPr>
              <a:t> são a candidíase esofagiana, </a:t>
            </a:r>
            <a:r>
              <a:rPr lang="pt-BR" sz="1200" kern="1200" dirty="0" err="1" smtClean="0">
                <a:solidFill>
                  <a:schemeClr val="tx1"/>
                </a:solidFill>
                <a:effectLst/>
                <a:latin typeface="+mn-lt"/>
                <a:ea typeface="+mn-ea"/>
                <a:cs typeface="+mn-cs"/>
              </a:rPr>
              <a:t>onicomicoses</a:t>
            </a:r>
            <a:r>
              <a:rPr lang="pt-BR" sz="1200" kern="1200" dirty="0" smtClean="0">
                <a:solidFill>
                  <a:schemeClr val="tx1"/>
                </a:solidFill>
                <a:effectLst/>
                <a:latin typeface="+mn-lt"/>
                <a:ea typeface="+mn-ea"/>
                <a:cs typeface="+mn-cs"/>
              </a:rPr>
              <a:t> e </a:t>
            </a:r>
            <a:r>
              <a:rPr lang="pt-BR" sz="1200" kern="1200" dirty="0" err="1" smtClean="0">
                <a:solidFill>
                  <a:schemeClr val="tx1"/>
                </a:solidFill>
                <a:effectLst/>
                <a:latin typeface="+mn-lt"/>
                <a:ea typeface="+mn-ea"/>
                <a:cs typeface="+mn-cs"/>
              </a:rPr>
              <a:t>vulvovaginites</a:t>
            </a:r>
            <a:r>
              <a:rPr lang="pt-BR" sz="1200" kern="1200" dirty="0" smtClean="0">
                <a:solidFill>
                  <a:schemeClr val="tx1"/>
                </a:solidFill>
                <a:effectLst/>
                <a:latin typeface="+mn-lt"/>
                <a:ea typeface="+mn-ea"/>
                <a:cs typeface="+mn-cs"/>
              </a:rPr>
              <a:t>. Apresentam difícil tratamento.</a:t>
            </a:r>
            <a:endParaRPr lang="pt-BR" dirty="0" smtClean="0">
              <a:effectLst/>
            </a:endParaRPr>
          </a:p>
          <a:p>
            <a:r>
              <a:rPr lang="pt-BR" dirty="0" smtClean="0"/>
              <a:t>Fonte: http://www.icb.ufmg.br/mic/index.php?secao=material&amp;material=28</a:t>
            </a:r>
            <a:endParaRPr lang="pt-BR" dirty="0"/>
          </a:p>
        </p:txBody>
      </p:sp>
      <p:sp>
        <p:nvSpPr>
          <p:cNvPr id="4" name="Espaço Reservado para Número de Slide 3"/>
          <p:cNvSpPr>
            <a:spLocks noGrp="1"/>
          </p:cNvSpPr>
          <p:nvPr>
            <p:ph type="sldNum" sz="quarter" idx="10"/>
          </p:nvPr>
        </p:nvSpPr>
        <p:spPr/>
        <p:txBody>
          <a:bodyPr/>
          <a:lstStyle/>
          <a:p>
            <a:fld id="{67AD6BC9-F2C6-418B-B926-D9C7476989C4}" type="slidenum">
              <a:rPr lang="pt-BR" smtClean="0"/>
              <a:pPr/>
              <a:t>41</a:t>
            </a:fld>
            <a:endParaRPr lang="pt-BR"/>
          </a:p>
        </p:txBody>
      </p:sp>
    </p:spTree>
    <p:extLst>
      <p:ext uri="{BB962C8B-B14F-4D97-AF65-F5344CB8AC3E}">
        <p14:creationId xmlns:p14="http://schemas.microsoft.com/office/powerpoint/2010/main" val="30660888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bg>
      <p:bgRef idx="1002">
        <a:schemeClr val="bg2"/>
      </p:bgRef>
    </p:bg>
    <p:spTree>
      <p:nvGrpSpPr>
        <p:cNvPr id="1" name=""/>
        <p:cNvGrpSpPr/>
        <p:nvPr/>
      </p:nvGrpSpPr>
      <p:grpSpPr>
        <a:xfrm>
          <a:off x="0" y="0"/>
          <a:ext cx="0" cy="0"/>
          <a:chOff x="0" y="0"/>
          <a:chExt cx="0" cy="0"/>
        </a:xfrm>
      </p:grpSpPr>
      <p:sp>
        <p:nvSpPr>
          <p:cNvPr id="9" name="Título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pt-BR" smtClean="0"/>
              <a:t>Clique para editar o estilo do título mestre</a:t>
            </a:r>
            <a:endParaRPr kumimoji="0" lang="en-US"/>
          </a:p>
        </p:txBody>
      </p:sp>
      <p:sp>
        <p:nvSpPr>
          <p:cNvPr id="17" name="Subtítulo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BR" smtClean="0"/>
              <a:t>Clique para editar o estilo do subtítulo mestre</a:t>
            </a:r>
            <a:endParaRPr kumimoji="0" lang="en-US"/>
          </a:p>
        </p:txBody>
      </p:sp>
      <p:sp>
        <p:nvSpPr>
          <p:cNvPr id="30" name="Espaço Reservado para Data 29"/>
          <p:cNvSpPr>
            <a:spLocks noGrp="1"/>
          </p:cNvSpPr>
          <p:nvPr>
            <p:ph type="dt" sz="half" idx="10"/>
          </p:nvPr>
        </p:nvSpPr>
        <p:spPr/>
        <p:txBody>
          <a:bodyPr/>
          <a:lstStyle/>
          <a:p>
            <a:fld id="{A89D5F41-8EED-4CD2-A287-82A1242773E4}" type="datetime1">
              <a:rPr lang="pt-BR" smtClean="0"/>
              <a:pPr/>
              <a:t>19/06/2015</a:t>
            </a:fld>
            <a:endParaRPr lang="pt-BR"/>
          </a:p>
        </p:txBody>
      </p:sp>
      <p:sp>
        <p:nvSpPr>
          <p:cNvPr id="19" name="Espaço Reservado para Rodapé 18"/>
          <p:cNvSpPr>
            <a:spLocks noGrp="1"/>
          </p:cNvSpPr>
          <p:nvPr>
            <p:ph type="ftr" sz="quarter" idx="11"/>
          </p:nvPr>
        </p:nvSpPr>
        <p:spPr/>
        <p:txBody>
          <a:bodyPr/>
          <a:lstStyle/>
          <a:p>
            <a:r>
              <a:rPr lang="pt-BR" smtClean="0"/>
              <a:t>Pesquisa integrante do Programa de Pós-graduação em Ensino de Ciências, UFMT.</a:t>
            </a:r>
            <a:endParaRPr lang="pt-BR"/>
          </a:p>
        </p:txBody>
      </p:sp>
      <p:sp>
        <p:nvSpPr>
          <p:cNvPr id="27" name="Espaço Reservado para Número de Slide 26"/>
          <p:cNvSpPr>
            <a:spLocks noGrp="1"/>
          </p:cNvSpPr>
          <p:nvPr>
            <p:ph type="sldNum" sz="quarter" idx="12"/>
          </p:nvPr>
        </p:nvSpPr>
        <p:spPr/>
        <p:txBody>
          <a:bodyPr/>
          <a:lstStyle/>
          <a:p>
            <a:fld id="{003FD9F8-5431-48B7-8012-1ED63CFEE3E4}" type="slidenum">
              <a:rPr lang="pt-BR" smtClean="0"/>
              <a:pPr/>
              <a:t>‹nº›</a:t>
            </a:fld>
            <a:endParaRPr lang="pt-B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BR" smtClean="0"/>
              <a:t>Clique para editar o estilo do título mestre</a:t>
            </a:r>
            <a:endParaRPr kumimoji="0" lang="en-US"/>
          </a:p>
        </p:txBody>
      </p:sp>
      <p:sp>
        <p:nvSpPr>
          <p:cNvPr id="3" name="Espaço Reservado para Texto Vertical 2"/>
          <p:cNvSpPr>
            <a:spLocks noGrp="1"/>
          </p:cNvSpPr>
          <p:nvPr>
            <p:ph type="body" orient="vert" idx="1"/>
          </p:nvPr>
        </p:nvSpPr>
        <p:spPr/>
        <p:txBody>
          <a:bodyPr vert="eaVer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p>
            <a:fld id="{50DB10D4-64AF-4FA3-819A-802378D9D470}" type="datetime1">
              <a:rPr lang="pt-BR" smtClean="0"/>
              <a:pPr/>
              <a:t>19/06/2015</a:t>
            </a:fld>
            <a:endParaRPr lang="pt-BR"/>
          </a:p>
        </p:txBody>
      </p:sp>
      <p:sp>
        <p:nvSpPr>
          <p:cNvPr id="5" name="Espaço Reservado para Rodapé 4"/>
          <p:cNvSpPr>
            <a:spLocks noGrp="1"/>
          </p:cNvSpPr>
          <p:nvPr>
            <p:ph type="ftr" sz="quarter" idx="11"/>
          </p:nvPr>
        </p:nvSpPr>
        <p:spPr/>
        <p:txBody>
          <a:bodyPr/>
          <a:lstStyle/>
          <a:p>
            <a:r>
              <a:rPr lang="pt-BR" smtClean="0"/>
              <a:t>Pesquisa integrante do Programa de Pós-graduação em Ensino de Ciências, UFMT.</a:t>
            </a:r>
            <a:endParaRPr lang="pt-BR"/>
          </a:p>
        </p:txBody>
      </p:sp>
      <p:sp>
        <p:nvSpPr>
          <p:cNvPr id="6" name="Espaço Reservado para Número de Slide 5"/>
          <p:cNvSpPr>
            <a:spLocks noGrp="1"/>
          </p:cNvSpPr>
          <p:nvPr>
            <p:ph type="sldNum" sz="quarter" idx="12"/>
          </p:nvPr>
        </p:nvSpPr>
        <p:spPr/>
        <p:txBody>
          <a:bodyPr/>
          <a:lstStyle/>
          <a:p>
            <a:fld id="{003FD9F8-5431-48B7-8012-1ED63CFEE3E4}" type="slidenum">
              <a:rPr lang="pt-BR" smtClean="0"/>
              <a:pPr/>
              <a:t>‹nº›</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914401"/>
            <a:ext cx="2057400" cy="5211763"/>
          </a:xfrm>
        </p:spPr>
        <p:txBody>
          <a:bodyPr vert="eaVert"/>
          <a:lstStyle/>
          <a:p>
            <a:r>
              <a:rPr kumimoji="0" lang="pt-BR" smtClean="0"/>
              <a:t>Clique para editar o estilo do título mestre</a:t>
            </a:r>
            <a:endParaRPr kumimoji="0" lang="en-US"/>
          </a:p>
        </p:txBody>
      </p:sp>
      <p:sp>
        <p:nvSpPr>
          <p:cNvPr id="3" name="Espaço Reservado para Texto Vertical 2"/>
          <p:cNvSpPr>
            <a:spLocks noGrp="1"/>
          </p:cNvSpPr>
          <p:nvPr>
            <p:ph type="body" orient="vert" idx="1"/>
          </p:nvPr>
        </p:nvSpPr>
        <p:spPr>
          <a:xfrm>
            <a:off x="457200" y="914401"/>
            <a:ext cx="6019800" cy="5211763"/>
          </a:xfrm>
        </p:spPr>
        <p:txBody>
          <a:bodyPr vert="eaVer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p>
            <a:fld id="{62DCCBA9-1889-41C9-83DA-0679DDE95C10}" type="datetime1">
              <a:rPr lang="pt-BR" smtClean="0"/>
              <a:pPr/>
              <a:t>19/06/2015</a:t>
            </a:fld>
            <a:endParaRPr lang="pt-BR"/>
          </a:p>
        </p:txBody>
      </p:sp>
      <p:sp>
        <p:nvSpPr>
          <p:cNvPr id="5" name="Espaço Reservado para Rodapé 4"/>
          <p:cNvSpPr>
            <a:spLocks noGrp="1"/>
          </p:cNvSpPr>
          <p:nvPr>
            <p:ph type="ftr" sz="quarter" idx="11"/>
          </p:nvPr>
        </p:nvSpPr>
        <p:spPr/>
        <p:txBody>
          <a:bodyPr/>
          <a:lstStyle/>
          <a:p>
            <a:r>
              <a:rPr lang="pt-BR" smtClean="0"/>
              <a:t>Pesquisa integrante do Programa de Pós-graduação em Ensino de Ciências, UFMT.</a:t>
            </a:r>
            <a:endParaRPr lang="pt-BR"/>
          </a:p>
        </p:txBody>
      </p:sp>
      <p:sp>
        <p:nvSpPr>
          <p:cNvPr id="6" name="Espaço Reservado para Número de Slide 5"/>
          <p:cNvSpPr>
            <a:spLocks noGrp="1"/>
          </p:cNvSpPr>
          <p:nvPr>
            <p:ph type="sldNum" sz="quarter" idx="12"/>
          </p:nvPr>
        </p:nvSpPr>
        <p:spPr/>
        <p:txBody>
          <a:bodyPr/>
          <a:lstStyle/>
          <a:p>
            <a:fld id="{003FD9F8-5431-48B7-8012-1ED63CFEE3E4}" type="slidenum">
              <a:rPr lang="pt-BR" smtClean="0"/>
              <a:pPr/>
              <a:t>‹nº›</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BR" smtClean="0"/>
              <a:t>Clique para editar o estilo do título mestre</a:t>
            </a:r>
            <a:endParaRPr kumimoji="0" lang="en-US"/>
          </a:p>
        </p:txBody>
      </p:sp>
      <p:sp>
        <p:nvSpPr>
          <p:cNvPr id="3" name="Espaço Reservado para Conteúdo 2"/>
          <p:cNvSpPr>
            <a:spLocks noGrp="1"/>
          </p:cNvSpPr>
          <p:nvPr>
            <p:ph idx="1"/>
          </p:nvPr>
        </p:nvSpPr>
        <p:spPr/>
        <p:txBody>
          <a:body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p>
            <a:fld id="{C25708E8-4D50-4307-9A51-0B6792BD1B00}" type="datetime1">
              <a:rPr lang="pt-BR" smtClean="0"/>
              <a:pPr/>
              <a:t>19/06/2015</a:t>
            </a:fld>
            <a:endParaRPr lang="pt-BR"/>
          </a:p>
        </p:txBody>
      </p:sp>
      <p:sp>
        <p:nvSpPr>
          <p:cNvPr id="5" name="Espaço Reservado para Rodapé 4"/>
          <p:cNvSpPr>
            <a:spLocks noGrp="1"/>
          </p:cNvSpPr>
          <p:nvPr>
            <p:ph type="ftr" sz="quarter" idx="11"/>
          </p:nvPr>
        </p:nvSpPr>
        <p:spPr/>
        <p:txBody>
          <a:bodyPr/>
          <a:lstStyle/>
          <a:p>
            <a:r>
              <a:rPr lang="pt-BR" smtClean="0"/>
              <a:t>Pesquisa integrante do Programa de Pós-graduação em Ensino de Ciências, UFMT.</a:t>
            </a:r>
            <a:endParaRPr lang="pt-BR"/>
          </a:p>
        </p:txBody>
      </p:sp>
      <p:sp>
        <p:nvSpPr>
          <p:cNvPr id="6" name="Espaço Reservado para Número de Slide 5"/>
          <p:cNvSpPr>
            <a:spLocks noGrp="1"/>
          </p:cNvSpPr>
          <p:nvPr>
            <p:ph type="sldNum" sz="quarter" idx="12"/>
          </p:nvPr>
        </p:nvSpPr>
        <p:spPr/>
        <p:txBody>
          <a:bodyPr/>
          <a:lstStyle/>
          <a:p>
            <a:fld id="{003FD9F8-5431-48B7-8012-1ED63CFEE3E4}" type="slidenum">
              <a:rPr lang="pt-BR" smtClean="0"/>
              <a:pPr/>
              <a:t>‹nº›</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bg>
      <p:bgRef idx="1002">
        <a:schemeClr val="bg2"/>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pt-BR" smtClean="0"/>
              <a:t>Clique para editar o estilo do título mestre</a:t>
            </a:r>
            <a:endParaRPr kumimoji="0" lang="en-US"/>
          </a:p>
        </p:txBody>
      </p:sp>
      <p:sp>
        <p:nvSpPr>
          <p:cNvPr id="3" name="Espaço Reservado para Texto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BR" smtClean="0"/>
              <a:t>Clique para editar os estilos do texto mestre</a:t>
            </a:r>
          </a:p>
        </p:txBody>
      </p:sp>
      <p:sp>
        <p:nvSpPr>
          <p:cNvPr id="4" name="Espaço Reservado para Data 3"/>
          <p:cNvSpPr>
            <a:spLocks noGrp="1"/>
          </p:cNvSpPr>
          <p:nvPr>
            <p:ph type="dt" sz="half" idx="10"/>
          </p:nvPr>
        </p:nvSpPr>
        <p:spPr/>
        <p:txBody>
          <a:bodyPr/>
          <a:lstStyle/>
          <a:p>
            <a:fld id="{442CBC30-1311-4AA5-8EF9-B423C1DF4CF3}" type="datetime1">
              <a:rPr lang="pt-BR" smtClean="0"/>
              <a:pPr/>
              <a:t>19/06/2015</a:t>
            </a:fld>
            <a:endParaRPr lang="pt-BR"/>
          </a:p>
        </p:txBody>
      </p:sp>
      <p:sp>
        <p:nvSpPr>
          <p:cNvPr id="5" name="Espaço Reservado para Rodapé 4"/>
          <p:cNvSpPr>
            <a:spLocks noGrp="1"/>
          </p:cNvSpPr>
          <p:nvPr>
            <p:ph type="ftr" sz="quarter" idx="11"/>
          </p:nvPr>
        </p:nvSpPr>
        <p:spPr/>
        <p:txBody>
          <a:bodyPr/>
          <a:lstStyle/>
          <a:p>
            <a:r>
              <a:rPr lang="pt-BR" smtClean="0"/>
              <a:t>Pesquisa integrante do Programa de Pós-graduação em Ensino de Ciências, UFMT.</a:t>
            </a:r>
            <a:endParaRPr lang="pt-BR"/>
          </a:p>
        </p:txBody>
      </p:sp>
      <p:sp>
        <p:nvSpPr>
          <p:cNvPr id="6" name="Espaço Reservado para Número de Slide 5"/>
          <p:cNvSpPr>
            <a:spLocks noGrp="1"/>
          </p:cNvSpPr>
          <p:nvPr>
            <p:ph type="sldNum" sz="quarter" idx="12"/>
          </p:nvPr>
        </p:nvSpPr>
        <p:spPr/>
        <p:txBody>
          <a:bodyPr/>
          <a:lstStyle/>
          <a:p>
            <a:fld id="{003FD9F8-5431-48B7-8012-1ED63CFEE3E4}" type="slidenum">
              <a:rPr lang="pt-BR" smtClean="0"/>
              <a:pPr/>
              <a:t>‹nº›</a:t>
            </a:fld>
            <a:endParaRPr lang="pt-B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1143000"/>
          </a:xfrm>
        </p:spPr>
        <p:txBody>
          <a:bodyPr/>
          <a:lstStyle/>
          <a:p>
            <a:r>
              <a:rPr kumimoji="0" lang="pt-BR" smtClean="0"/>
              <a:t>Clique para editar o estilo do título mestre</a:t>
            </a:r>
            <a:endParaRPr kumimoji="0" lang="en-US"/>
          </a:p>
        </p:txBody>
      </p:sp>
      <p:sp>
        <p:nvSpPr>
          <p:cNvPr id="3" name="Espaço Reservado para Conteúdo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Conteúdo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p>
            <a:fld id="{C8C3BC6C-B8E7-4EB3-B98E-278CCC95E1CC}" type="datetime1">
              <a:rPr lang="pt-BR" smtClean="0"/>
              <a:pPr/>
              <a:t>19/06/2015</a:t>
            </a:fld>
            <a:endParaRPr lang="pt-BR"/>
          </a:p>
        </p:txBody>
      </p:sp>
      <p:sp>
        <p:nvSpPr>
          <p:cNvPr id="6" name="Espaço Reservado para Rodapé 5"/>
          <p:cNvSpPr>
            <a:spLocks noGrp="1"/>
          </p:cNvSpPr>
          <p:nvPr>
            <p:ph type="ftr" sz="quarter" idx="11"/>
          </p:nvPr>
        </p:nvSpPr>
        <p:spPr/>
        <p:txBody>
          <a:bodyPr/>
          <a:lstStyle/>
          <a:p>
            <a:r>
              <a:rPr lang="pt-BR" smtClean="0"/>
              <a:t>Pesquisa integrante do Programa de Pós-graduação em Ensino de Ciências, UFMT.</a:t>
            </a:r>
            <a:endParaRPr lang="pt-BR"/>
          </a:p>
        </p:txBody>
      </p:sp>
      <p:sp>
        <p:nvSpPr>
          <p:cNvPr id="7" name="Espaço Reservado para Número de Slide 6"/>
          <p:cNvSpPr>
            <a:spLocks noGrp="1"/>
          </p:cNvSpPr>
          <p:nvPr>
            <p:ph type="sldNum" sz="quarter" idx="12"/>
          </p:nvPr>
        </p:nvSpPr>
        <p:spPr/>
        <p:txBody>
          <a:bodyPr/>
          <a:lstStyle/>
          <a:p>
            <a:fld id="{003FD9F8-5431-48B7-8012-1ED63CFEE3E4}" type="slidenum">
              <a:rPr lang="pt-BR" smtClean="0"/>
              <a:pPr/>
              <a:t>‹nº›</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1143000"/>
          </a:xfrm>
        </p:spPr>
        <p:txBody>
          <a:bodyPr tIns="45720" anchor="b"/>
          <a:lstStyle>
            <a:lvl1pPr>
              <a:defRPr/>
            </a:lvl1pPr>
          </a:lstStyle>
          <a:p>
            <a:r>
              <a:rPr kumimoji="0" lang="pt-BR" smtClean="0"/>
              <a:t>Clique para editar o estilo do título mestre</a:t>
            </a:r>
            <a:endParaRPr kumimoji="0" lang="en-US"/>
          </a:p>
        </p:txBody>
      </p:sp>
      <p:sp>
        <p:nvSpPr>
          <p:cNvPr id="3" name="Espaço Reservado para Texto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pt-BR" smtClean="0"/>
              <a:t>Clique para editar os estilos do texto mestre</a:t>
            </a:r>
          </a:p>
        </p:txBody>
      </p:sp>
      <p:sp>
        <p:nvSpPr>
          <p:cNvPr id="4" name="Espaço Reservado para Texto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pt-BR" smtClean="0"/>
              <a:t>Clique para editar os estilos do texto mestre</a:t>
            </a:r>
          </a:p>
        </p:txBody>
      </p:sp>
      <p:sp>
        <p:nvSpPr>
          <p:cNvPr id="5" name="Espaço Reservado para Conteúdo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6" name="Espaço Reservado para Conteúdo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7" name="Espaço Reservado para Data 6"/>
          <p:cNvSpPr>
            <a:spLocks noGrp="1"/>
          </p:cNvSpPr>
          <p:nvPr>
            <p:ph type="dt" sz="half" idx="10"/>
          </p:nvPr>
        </p:nvSpPr>
        <p:spPr/>
        <p:txBody>
          <a:bodyPr/>
          <a:lstStyle/>
          <a:p>
            <a:fld id="{FEC2F693-CDCF-4F90-ACBB-F0A06F2ED2C6}" type="datetime1">
              <a:rPr lang="pt-BR" smtClean="0"/>
              <a:pPr/>
              <a:t>19/06/2015</a:t>
            </a:fld>
            <a:endParaRPr lang="pt-BR"/>
          </a:p>
        </p:txBody>
      </p:sp>
      <p:sp>
        <p:nvSpPr>
          <p:cNvPr id="8" name="Espaço Reservado para Rodapé 7"/>
          <p:cNvSpPr>
            <a:spLocks noGrp="1"/>
          </p:cNvSpPr>
          <p:nvPr>
            <p:ph type="ftr" sz="quarter" idx="11"/>
          </p:nvPr>
        </p:nvSpPr>
        <p:spPr/>
        <p:txBody>
          <a:bodyPr/>
          <a:lstStyle/>
          <a:p>
            <a:r>
              <a:rPr lang="pt-BR" smtClean="0"/>
              <a:t>Pesquisa integrante do Programa de Pós-graduação em Ensino de Ciências, UFMT.</a:t>
            </a:r>
            <a:endParaRPr lang="pt-BR"/>
          </a:p>
        </p:txBody>
      </p:sp>
      <p:sp>
        <p:nvSpPr>
          <p:cNvPr id="9" name="Espaço Reservado para Número de Slide 8"/>
          <p:cNvSpPr>
            <a:spLocks noGrp="1"/>
          </p:cNvSpPr>
          <p:nvPr>
            <p:ph type="sldNum" sz="quarter" idx="12"/>
          </p:nvPr>
        </p:nvSpPr>
        <p:spPr/>
        <p:txBody>
          <a:bodyPr/>
          <a:lstStyle/>
          <a:p>
            <a:fld id="{003FD9F8-5431-48B7-8012-1ED63CFEE3E4}" type="slidenum">
              <a:rPr lang="pt-BR" smtClean="0"/>
              <a:pPr/>
              <a:t>‹nº›</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pt-BR" smtClean="0"/>
              <a:t>Clique para editar o estilo do título mestre</a:t>
            </a:r>
            <a:endParaRPr kumimoji="0" lang="en-US"/>
          </a:p>
        </p:txBody>
      </p:sp>
      <p:sp>
        <p:nvSpPr>
          <p:cNvPr id="3" name="Espaço Reservado para Data 2"/>
          <p:cNvSpPr>
            <a:spLocks noGrp="1"/>
          </p:cNvSpPr>
          <p:nvPr>
            <p:ph type="dt" sz="half" idx="10"/>
          </p:nvPr>
        </p:nvSpPr>
        <p:spPr/>
        <p:txBody>
          <a:bodyPr/>
          <a:lstStyle/>
          <a:p>
            <a:fld id="{111687F9-BD67-4570-93E9-27FDA6592F5F}" type="datetime1">
              <a:rPr lang="pt-BR" smtClean="0"/>
              <a:pPr/>
              <a:t>19/06/2015</a:t>
            </a:fld>
            <a:endParaRPr lang="pt-BR"/>
          </a:p>
        </p:txBody>
      </p:sp>
      <p:sp>
        <p:nvSpPr>
          <p:cNvPr id="4" name="Espaço Reservado para Rodapé 3"/>
          <p:cNvSpPr>
            <a:spLocks noGrp="1"/>
          </p:cNvSpPr>
          <p:nvPr>
            <p:ph type="ftr" sz="quarter" idx="11"/>
          </p:nvPr>
        </p:nvSpPr>
        <p:spPr/>
        <p:txBody>
          <a:bodyPr/>
          <a:lstStyle/>
          <a:p>
            <a:r>
              <a:rPr lang="pt-BR" smtClean="0"/>
              <a:t>Pesquisa integrante do Programa de Pós-graduação em Ensino de Ciências, UFMT.</a:t>
            </a:r>
            <a:endParaRPr lang="pt-BR"/>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‹nº›</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7B48D8A5-EB40-44AD-A023-FDD852F61E2C}" type="datetime1">
              <a:rPr lang="pt-BR" smtClean="0"/>
              <a:pPr/>
              <a:t>19/06/2015</a:t>
            </a:fld>
            <a:endParaRPr lang="pt-BR"/>
          </a:p>
        </p:txBody>
      </p:sp>
      <p:sp>
        <p:nvSpPr>
          <p:cNvPr id="3" name="Espaço Reservado para Rodapé 2"/>
          <p:cNvSpPr>
            <a:spLocks noGrp="1"/>
          </p:cNvSpPr>
          <p:nvPr>
            <p:ph type="ftr" sz="quarter" idx="11"/>
          </p:nvPr>
        </p:nvSpPr>
        <p:spPr/>
        <p:txBody>
          <a:bodyPr/>
          <a:lstStyle/>
          <a:p>
            <a:r>
              <a:rPr lang="pt-BR" smtClean="0"/>
              <a:t>Pesquisa integrante do Programa de Pós-graduação em Ensino de Ciências, UFMT.</a:t>
            </a:r>
            <a:endParaRPr lang="pt-B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‹nº›</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pt-BR" smtClean="0"/>
              <a:t>Clique para editar o estilo do título mestre</a:t>
            </a:r>
            <a:endParaRPr kumimoji="0" lang="en-US"/>
          </a:p>
        </p:txBody>
      </p:sp>
      <p:sp>
        <p:nvSpPr>
          <p:cNvPr id="3" name="Espaço Reservado para Texto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pt-BR" smtClean="0"/>
              <a:t>Clique para editar os estilos do texto mestre</a:t>
            </a:r>
          </a:p>
        </p:txBody>
      </p:sp>
      <p:sp>
        <p:nvSpPr>
          <p:cNvPr id="4" name="Espaço Reservado para Conteúdo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p>
            <a:fld id="{623A4A62-7A55-463C-A0E7-2C827A5F861E}" type="datetime1">
              <a:rPr lang="pt-BR" smtClean="0"/>
              <a:pPr/>
              <a:t>19/06/2015</a:t>
            </a:fld>
            <a:endParaRPr lang="pt-BR"/>
          </a:p>
        </p:txBody>
      </p:sp>
      <p:sp>
        <p:nvSpPr>
          <p:cNvPr id="6" name="Espaço Reservado para Rodapé 5"/>
          <p:cNvSpPr>
            <a:spLocks noGrp="1"/>
          </p:cNvSpPr>
          <p:nvPr>
            <p:ph type="ftr" sz="quarter" idx="11"/>
          </p:nvPr>
        </p:nvSpPr>
        <p:spPr/>
        <p:txBody>
          <a:bodyPr/>
          <a:lstStyle/>
          <a:p>
            <a:r>
              <a:rPr lang="pt-BR" smtClean="0"/>
              <a:t>Pesquisa integrante do Programa de Pós-graduação em Ensino de Ciências, UFMT.</a:t>
            </a:r>
            <a:endParaRPr lang="pt-BR"/>
          </a:p>
        </p:txBody>
      </p:sp>
      <p:sp>
        <p:nvSpPr>
          <p:cNvPr id="7" name="Espaço Reservado para Número de Slide 6"/>
          <p:cNvSpPr>
            <a:spLocks noGrp="1"/>
          </p:cNvSpPr>
          <p:nvPr>
            <p:ph type="sldNum" sz="quarter" idx="12"/>
          </p:nvPr>
        </p:nvSpPr>
        <p:spPr/>
        <p:txBody>
          <a:bodyPr/>
          <a:lstStyle/>
          <a:p>
            <a:fld id="{003FD9F8-5431-48B7-8012-1ED63CFEE3E4}" type="slidenum">
              <a:rPr lang="pt-BR" smtClean="0"/>
              <a:pPr/>
              <a:t>‹nº›</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9" name="Retângulo com Único Canto Aparado e Arredondado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ângulo retângulo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ítulo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pt-BR" smtClean="0"/>
              <a:t>Clique para editar o estilo do título mestre</a:t>
            </a:r>
            <a:endParaRPr kumimoji="0" lang="en-US"/>
          </a:p>
        </p:txBody>
      </p:sp>
      <p:sp>
        <p:nvSpPr>
          <p:cNvPr id="4" name="Espaço Reservado para Texto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pt-BR" smtClean="0"/>
              <a:t>Clique para editar os estilos do texto mestre</a:t>
            </a:r>
          </a:p>
        </p:txBody>
      </p:sp>
      <p:sp>
        <p:nvSpPr>
          <p:cNvPr id="5" name="Espaço Reservado para Data 4"/>
          <p:cNvSpPr>
            <a:spLocks noGrp="1"/>
          </p:cNvSpPr>
          <p:nvPr>
            <p:ph type="dt" sz="half" idx="10"/>
          </p:nvPr>
        </p:nvSpPr>
        <p:spPr/>
        <p:txBody>
          <a:bodyPr/>
          <a:lstStyle/>
          <a:p>
            <a:fld id="{9F932206-7CFA-43DD-9061-EDC3F076A2EE}" type="datetime1">
              <a:rPr lang="pt-BR" smtClean="0"/>
              <a:pPr/>
              <a:t>19/06/2015</a:t>
            </a:fld>
            <a:endParaRPr lang="pt-BR"/>
          </a:p>
        </p:txBody>
      </p:sp>
      <p:sp>
        <p:nvSpPr>
          <p:cNvPr id="6" name="Espaço Reservado para Rodapé 5"/>
          <p:cNvSpPr>
            <a:spLocks noGrp="1"/>
          </p:cNvSpPr>
          <p:nvPr>
            <p:ph type="ftr" sz="quarter" idx="11"/>
          </p:nvPr>
        </p:nvSpPr>
        <p:spPr/>
        <p:txBody>
          <a:bodyPr/>
          <a:lstStyle/>
          <a:p>
            <a:r>
              <a:rPr lang="pt-BR" smtClean="0"/>
              <a:t>Pesquisa integrante do Programa de Pós-graduação em Ensino de Ciências, UFMT.</a:t>
            </a:r>
            <a:endParaRPr lang="pt-BR"/>
          </a:p>
        </p:txBody>
      </p:sp>
      <p:sp>
        <p:nvSpPr>
          <p:cNvPr id="7" name="Espaço Reservado para Número de Slide 6"/>
          <p:cNvSpPr>
            <a:spLocks noGrp="1"/>
          </p:cNvSpPr>
          <p:nvPr>
            <p:ph type="sldNum" sz="quarter" idx="12"/>
          </p:nvPr>
        </p:nvSpPr>
        <p:spPr>
          <a:xfrm>
            <a:off x="8077200" y="6356350"/>
            <a:ext cx="609600" cy="365125"/>
          </a:xfrm>
        </p:spPr>
        <p:txBody>
          <a:bodyPr/>
          <a:lstStyle/>
          <a:p>
            <a:fld id="{003FD9F8-5431-48B7-8012-1ED63CFEE3E4}" type="slidenum">
              <a:rPr lang="pt-BR" smtClean="0"/>
              <a:pPr/>
              <a:t>‹nº›</a:t>
            </a:fld>
            <a:endParaRPr lang="pt-BR"/>
          </a:p>
        </p:txBody>
      </p:sp>
      <p:sp>
        <p:nvSpPr>
          <p:cNvPr id="3" name="Espaço Reservado para Imagem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pt-BR" smtClean="0"/>
              <a:t>Clique no ícone para adicionar uma imagem</a:t>
            </a:r>
            <a:endParaRPr kumimoji="0" lang="en-US" dirty="0"/>
          </a:p>
        </p:txBody>
      </p:sp>
      <p:sp>
        <p:nvSpPr>
          <p:cNvPr id="10" name="Forma liv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a liv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a liv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a liv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ço Reservado para Título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pt-BR" smtClean="0"/>
              <a:t>Clique para editar o estilo do título mestre</a:t>
            </a:r>
            <a:endParaRPr kumimoji="0" lang="en-US"/>
          </a:p>
        </p:txBody>
      </p:sp>
      <p:sp>
        <p:nvSpPr>
          <p:cNvPr id="30" name="Espaço Reservado para Texto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pt-BR" smtClean="0"/>
              <a:t>Clique para editar os estilos do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
        <p:nvSpPr>
          <p:cNvPr id="10" name="Espaço Reservado para Data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A7B1F39-F26C-4B1E-B95E-12F91846FD54}" type="datetime1">
              <a:rPr lang="pt-BR" smtClean="0"/>
              <a:pPr/>
              <a:t>19/06/2015</a:t>
            </a:fld>
            <a:endParaRPr lang="pt-BR"/>
          </a:p>
        </p:txBody>
      </p:sp>
      <p:sp>
        <p:nvSpPr>
          <p:cNvPr id="22" name="Espaço Reservado para Rodapé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pt-BR" smtClean="0"/>
              <a:t>Pesquisa integrante do Programa de Pós-graduação em Ensino de Ciências, UFMT.</a:t>
            </a:r>
            <a:endParaRPr lang="pt-BR"/>
          </a:p>
        </p:txBody>
      </p:sp>
      <p:sp>
        <p:nvSpPr>
          <p:cNvPr id="18" name="Espaço Reservado para Número de Slid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03FD9F8-5431-48B7-8012-1ED63CFEE3E4}" type="slidenum">
              <a:rPr lang="pt-BR" smtClean="0"/>
              <a:pPr/>
              <a:t>‹nº›</a:t>
            </a:fld>
            <a:endParaRPr lang="pt-BR"/>
          </a:p>
        </p:txBody>
      </p:sp>
      <p:grpSp>
        <p:nvGrpSpPr>
          <p:cNvPr id="2" name="Grupo 1"/>
          <p:cNvGrpSpPr/>
          <p:nvPr/>
        </p:nvGrpSpPr>
        <p:grpSpPr>
          <a:xfrm>
            <a:off x="-19017" y="202408"/>
            <a:ext cx="9180548" cy="649224"/>
            <a:chOff x="-19045" y="216550"/>
            <a:chExt cx="9180548" cy="649224"/>
          </a:xfrm>
        </p:grpSpPr>
        <p:sp>
          <p:nvSpPr>
            <p:cNvPr id="12" name="Forma liv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a liv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57.jpeg"/></Relationships>
</file>

<file path=ppt/slides/_rels/slide11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59.jpeg"/></Relationships>
</file>

<file path=ppt/slides/_rels/slide112.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8" Type="http://schemas.openxmlformats.org/officeDocument/2006/relationships/diagramLayout" Target="../diagrams/layout20.xml"/><Relationship Id="rId13" Type="http://schemas.openxmlformats.org/officeDocument/2006/relationships/diagramLayout" Target="../diagrams/layout21.xml"/><Relationship Id="rId3" Type="http://schemas.openxmlformats.org/officeDocument/2006/relationships/diagramLayout" Target="../diagrams/layout19.xml"/><Relationship Id="rId7" Type="http://schemas.openxmlformats.org/officeDocument/2006/relationships/diagramData" Target="../diagrams/data20.xml"/><Relationship Id="rId12" Type="http://schemas.openxmlformats.org/officeDocument/2006/relationships/diagramData" Target="../diagrams/data21.xml"/><Relationship Id="rId2" Type="http://schemas.openxmlformats.org/officeDocument/2006/relationships/diagramData" Target="../diagrams/data19.xml"/><Relationship Id="rId16" Type="http://schemas.microsoft.com/office/2007/relationships/diagramDrawing" Target="../diagrams/drawing21.xml"/><Relationship Id="rId1" Type="http://schemas.openxmlformats.org/officeDocument/2006/relationships/slideLayout" Target="../slideLayouts/slideLayout2.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5" Type="http://schemas.openxmlformats.org/officeDocument/2006/relationships/diagramColors" Target="../diagrams/colors21.xml"/><Relationship Id="rId10" Type="http://schemas.openxmlformats.org/officeDocument/2006/relationships/diagramColors" Target="../diagrams/colors20.xml"/><Relationship Id="rId4" Type="http://schemas.openxmlformats.org/officeDocument/2006/relationships/diagramQuickStyle" Target="../diagrams/quickStyle19.xml"/><Relationship Id="rId9" Type="http://schemas.openxmlformats.org/officeDocument/2006/relationships/diagramQuickStyle" Target="../diagrams/quickStyle20.xml"/><Relationship Id="rId14" Type="http://schemas.openxmlformats.org/officeDocument/2006/relationships/diagramQuickStyle" Target="../diagrams/quickStyle2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117.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118.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119.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123.xml.rels><?xml version="1.0" encoding="UTF-8" standalone="yes"?>
<Relationships xmlns="http://schemas.openxmlformats.org/package/2006/relationships"><Relationship Id="rId3" Type="http://schemas.openxmlformats.org/officeDocument/2006/relationships/diagramLayout" Target="../diagrams/layout27.xml"/><Relationship Id="rId7" Type="http://schemas.openxmlformats.org/officeDocument/2006/relationships/image" Target="../media/image95.jpeg"/><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126.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127.xml.rels><?xml version="1.0" encoding="UTF-8" standalone="yes"?>
<Relationships xmlns="http://schemas.openxmlformats.org/package/2006/relationships"><Relationship Id="rId8" Type="http://schemas.openxmlformats.org/officeDocument/2006/relationships/diagramLayout" Target="../diagrams/layout31.xml"/><Relationship Id="rId13" Type="http://schemas.openxmlformats.org/officeDocument/2006/relationships/diagramLayout" Target="../diagrams/layout32.xml"/><Relationship Id="rId3" Type="http://schemas.openxmlformats.org/officeDocument/2006/relationships/diagramLayout" Target="../diagrams/layout30.xml"/><Relationship Id="rId7" Type="http://schemas.openxmlformats.org/officeDocument/2006/relationships/diagramData" Target="../diagrams/data31.xml"/><Relationship Id="rId12" Type="http://schemas.openxmlformats.org/officeDocument/2006/relationships/diagramData" Target="../diagrams/data32.xml"/><Relationship Id="rId2" Type="http://schemas.openxmlformats.org/officeDocument/2006/relationships/diagramData" Target="../diagrams/data30.xml"/><Relationship Id="rId16" Type="http://schemas.microsoft.com/office/2007/relationships/diagramDrawing" Target="../diagrams/drawing32.xml"/><Relationship Id="rId1" Type="http://schemas.openxmlformats.org/officeDocument/2006/relationships/slideLayout" Target="../slideLayouts/slideLayout2.xml"/><Relationship Id="rId6" Type="http://schemas.microsoft.com/office/2007/relationships/diagramDrawing" Target="../diagrams/drawing30.xml"/><Relationship Id="rId11" Type="http://schemas.microsoft.com/office/2007/relationships/diagramDrawing" Target="../diagrams/drawing31.xml"/><Relationship Id="rId5" Type="http://schemas.openxmlformats.org/officeDocument/2006/relationships/diagramColors" Target="../diagrams/colors30.xml"/><Relationship Id="rId15" Type="http://schemas.openxmlformats.org/officeDocument/2006/relationships/diagramColors" Target="../diagrams/colors32.xml"/><Relationship Id="rId10" Type="http://schemas.openxmlformats.org/officeDocument/2006/relationships/diagramColors" Target="../diagrams/colors31.xml"/><Relationship Id="rId4" Type="http://schemas.openxmlformats.org/officeDocument/2006/relationships/diagramQuickStyle" Target="../diagrams/quickStyle30.xml"/><Relationship Id="rId9" Type="http://schemas.openxmlformats.org/officeDocument/2006/relationships/diagramQuickStyle" Target="../diagrams/quickStyle31.xml"/><Relationship Id="rId14" Type="http://schemas.openxmlformats.org/officeDocument/2006/relationships/diagramQuickStyle" Target="../diagrams/quickStyle32.xml"/></Relationships>
</file>

<file path=ppt/slides/_rels/slide128.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129.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4.xml"/><Relationship Id="rId1" Type="http://schemas.openxmlformats.org/officeDocument/2006/relationships/slideLayout" Target="../slideLayouts/slideLayout2.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5.xml"/><Relationship Id="rId1" Type="http://schemas.openxmlformats.org/officeDocument/2006/relationships/slideLayout" Target="../slideLayouts/slideLayout7.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139.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g"/><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9.jpeg"/></Relationships>
</file>

<file path=ppt/slides/_rels/slide4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xml"/><Relationship Id="rId4" Type="http://schemas.openxmlformats.org/officeDocument/2006/relationships/image" Target="../media/image52.jpeg"/></Relationships>
</file>

<file path=ppt/slides/_rels/slide4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57.jpeg"/></Relationships>
</file>

<file path=ppt/slides/_rels/slide5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59.jpeg"/></Relationships>
</file>

<file path=ppt/slides/_rels/slide5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66.gif"/><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68.gif"/><Relationship Id="rId2" Type="http://schemas.openxmlformats.org/officeDocument/2006/relationships/image" Target="../media/image67.gif"/><Relationship Id="rId1" Type="http://schemas.openxmlformats.org/officeDocument/2006/relationships/slideLayout" Target="../slideLayouts/slideLayout6.xml"/><Relationship Id="rId4" Type="http://schemas.openxmlformats.org/officeDocument/2006/relationships/image" Target="../media/image69.gif"/></Relationships>
</file>

<file path=ppt/slides/_rels/slide5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71.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6.xml.rels><?xml version="1.0" encoding="UTF-8" standalone="yes"?>
<Relationships xmlns="http://schemas.openxmlformats.org/package/2006/relationships"><Relationship Id="rId2" Type="http://schemas.openxmlformats.org/officeDocument/2006/relationships/image" Target="../media/image84.W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5.xml.rels><?xml version="1.0" encoding="UTF-8" standalone="yes"?>
<Relationships xmlns="http://schemas.openxmlformats.org/package/2006/relationships"><Relationship Id="rId2" Type="http://schemas.openxmlformats.org/officeDocument/2006/relationships/image" Target="../media/image88.W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8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9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9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95.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98.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99.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pt-BR" dirty="0" smtClean="0"/>
              <a:t>OFICINA A</a:t>
            </a:r>
            <a:endParaRPr lang="pt-BR" dirty="0"/>
          </a:p>
        </p:txBody>
      </p:sp>
      <p:sp>
        <p:nvSpPr>
          <p:cNvPr id="3" name="Subtítulo 2"/>
          <p:cNvSpPr>
            <a:spLocks noGrp="1"/>
          </p:cNvSpPr>
          <p:nvPr>
            <p:ph type="subTitle" idx="1"/>
          </p:nvPr>
        </p:nvSpPr>
        <p:spPr>
          <a:xfrm>
            <a:off x="533400" y="3228536"/>
            <a:ext cx="7854696" cy="3368816"/>
          </a:xfrm>
        </p:spPr>
        <p:txBody>
          <a:bodyPr>
            <a:normAutofit/>
          </a:bodyPr>
          <a:lstStyle/>
          <a:p>
            <a:r>
              <a:rPr lang="pt-BR" dirty="0" smtClean="0"/>
              <a:t>CONCEITOS NECESSÁRIOS PARA O ENTENDIMENTO DA TEORIA DA ENDOSSIMBIOSE SEQUENCIAL (TES)</a:t>
            </a:r>
          </a:p>
          <a:p>
            <a:r>
              <a:rPr lang="pt-BR" sz="2300" dirty="0"/>
              <a:t>Professora ministrante: Gracieli da Silva Henicka (gracielihenicka@gmail.com) </a:t>
            </a:r>
          </a:p>
          <a:p>
            <a:r>
              <a:rPr lang="pt-BR" sz="2300" dirty="0"/>
              <a:t>Professora orientadora: Dr.ª Iramaia Jorge Cabral de Paulo (iramaiaj@gmail.com)</a:t>
            </a:r>
          </a:p>
          <a:p>
            <a:endParaRPr lang="pt-BR"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1"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ox(in)">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1"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ox(in)">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980728"/>
            <a:ext cx="8229600" cy="1656184"/>
          </a:xfrm>
        </p:spPr>
        <p:txBody>
          <a:bodyPr>
            <a:normAutofit lnSpcReduction="10000"/>
          </a:bodyPr>
          <a:lstStyle/>
          <a:p>
            <a:r>
              <a:rPr lang="pt-BR" dirty="0" smtClean="0"/>
              <a:t>COMPETIÇÃO INTERESPECÍFICA: </a:t>
            </a:r>
            <a:r>
              <a:rPr lang="pt-BR" dirty="0"/>
              <a:t>duas espécies que vivem na mesma área podem disputar um tipo de alimento ou outro recurso, e isso pode eliminar uma delas da </a:t>
            </a:r>
            <a:r>
              <a:rPr lang="pt-BR" dirty="0" smtClean="0"/>
              <a:t>comunidade.</a:t>
            </a: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10</a:t>
            </a:fld>
            <a:endParaRPr lang="pt-BR"/>
          </a:p>
        </p:txBody>
      </p:sp>
      <p:pic>
        <p:nvPicPr>
          <p:cNvPr id="3074" name="Picture 2" descr="http://2.bp.blogspot.com/-D48IZ2T9S1c/UL0Yty4YahI/AAAAAAAAd8s/5jgMS-56jp4/s1600/AA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44" y="2636912"/>
            <a:ext cx="4571956" cy="3926803"/>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447577" y="2764108"/>
            <a:ext cx="3960440" cy="3693319"/>
          </a:xfrm>
          <a:prstGeom prst="rect">
            <a:avLst/>
          </a:prstGeom>
          <a:noFill/>
        </p:spPr>
        <p:txBody>
          <a:bodyPr wrap="square" rtlCol="0">
            <a:spAutoFit/>
          </a:bodyPr>
          <a:lstStyle/>
          <a:p>
            <a:pPr algn="just"/>
            <a:r>
              <a:rPr lang="pt-BR" dirty="0" smtClean="0"/>
              <a:t>Lei de </a:t>
            </a:r>
            <a:r>
              <a:rPr lang="pt-BR" dirty="0" err="1" smtClean="0"/>
              <a:t>Gause</a:t>
            </a:r>
            <a:r>
              <a:rPr lang="pt-BR" dirty="0"/>
              <a:t>, 1934: </a:t>
            </a:r>
            <a:r>
              <a:rPr lang="pt-BR" b="1" dirty="0"/>
              <a:t>princípio da exclusão competitiva </a:t>
            </a:r>
            <a:r>
              <a:rPr lang="pt-BR" dirty="0"/>
              <a:t>- duas espécies não podem conviver no mesmo hábitat (lugar em que uma espécie vive) e com o mesmo nicho (conjunto de relações que a espécie mantém com as outras espécies e com o ambiente físico) indefinidamente, pois a competição será tão grande que apenas uma espécie – a mais adaptada – sobreviverá. A outra é eliminada, emigra para outro hábitat ou passa a ocupar outro nicho</a:t>
            </a:r>
            <a:r>
              <a:rPr lang="pt-BR" dirty="0" smtClean="0"/>
              <a:t>.</a:t>
            </a:r>
            <a:endParaRPr lang="pt-BR" dirty="0"/>
          </a:p>
        </p:txBody>
      </p:sp>
      <p:sp>
        <p:nvSpPr>
          <p:cNvPr id="6" name="CaixaDeTexto 5"/>
          <p:cNvSpPr txBox="1"/>
          <p:nvPr/>
        </p:nvSpPr>
        <p:spPr>
          <a:xfrm>
            <a:off x="4655444" y="2348880"/>
            <a:ext cx="4309044" cy="215444"/>
          </a:xfrm>
          <a:prstGeom prst="rect">
            <a:avLst/>
          </a:prstGeom>
          <a:noFill/>
        </p:spPr>
        <p:txBody>
          <a:bodyPr wrap="square" rtlCol="0">
            <a:spAutoFit/>
          </a:bodyPr>
          <a:lstStyle/>
          <a:p>
            <a:r>
              <a:rPr lang="pt-BR" sz="800" dirty="0"/>
              <a:t>Fonte</a:t>
            </a:r>
            <a:r>
              <a:rPr lang="pt-BR" sz="800" dirty="0" smtClean="0"/>
              <a:t>: http</a:t>
            </a:r>
            <a:r>
              <a:rPr lang="pt-BR" sz="800" dirty="0"/>
              <a:t>://www.klimanaturali.org/2012/12/principio-da-exclusao-competitiva.html</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1212744"/>
          </a:xfrm>
        </p:spPr>
        <p:txBody>
          <a:bodyPr>
            <a:normAutofit fontScale="90000"/>
          </a:bodyPr>
          <a:lstStyle/>
          <a:p>
            <a:pPr algn="ctr"/>
            <a:r>
              <a:rPr lang="pt-BR" sz="3500" dirty="0" smtClean="0"/>
              <a:t>CONCEITOS DA COMPLEXIDADE ENCONTRADOS NA TEORIA DA ENDOSSIMBIOSE SEQUENCIAL</a:t>
            </a:r>
            <a:endParaRPr lang="pt-BR" sz="3500" dirty="0"/>
          </a:p>
        </p:txBody>
      </p:sp>
      <p:sp>
        <p:nvSpPr>
          <p:cNvPr id="3" name="Espaço Reservado para Conteúdo 2"/>
          <p:cNvSpPr>
            <a:spLocks noGrp="1"/>
          </p:cNvSpPr>
          <p:nvPr>
            <p:ph idx="1"/>
          </p:nvPr>
        </p:nvSpPr>
        <p:spPr>
          <a:xfrm>
            <a:off x="457200" y="1916833"/>
            <a:ext cx="8229600" cy="4804642"/>
          </a:xfrm>
        </p:spPr>
        <p:txBody>
          <a:bodyPr>
            <a:normAutofit/>
          </a:bodyPr>
          <a:lstStyle/>
          <a:p>
            <a:pPr algn="just"/>
            <a:r>
              <a:rPr lang="pt-BR" b="1" dirty="0" smtClean="0"/>
              <a:t>Pensamento Sistêmico: </a:t>
            </a:r>
            <a:r>
              <a:rPr lang="pt-BR" dirty="0" smtClean="0"/>
              <a:t>pois</a:t>
            </a:r>
            <a:r>
              <a:rPr lang="pt-BR" b="1" dirty="0" smtClean="0"/>
              <a:t> </a:t>
            </a:r>
            <a:r>
              <a:rPr lang="pt-BR" dirty="0" smtClean="0"/>
              <a:t>não é possível analisar as partes, sem o todo.</a:t>
            </a:r>
            <a:endParaRPr lang="pt-BR" b="1" dirty="0" smtClean="0"/>
          </a:p>
          <a:p>
            <a:pPr algn="just"/>
            <a:r>
              <a:rPr lang="pt-BR" b="1" dirty="0" smtClean="0"/>
              <a:t>Auto-organização e Auto-regulação:  </a:t>
            </a:r>
            <a:r>
              <a:rPr lang="pt-BR" dirty="0" smtClean="0"/>
              <a:t>pois </a:t>
            </a:r>
            <a:r>
              <a:rPr lang="pt-BR" dirty="0"/>
              <a:t>existe uma emergência espontânea de novas estruturas e de novas formas de comportamento oriundo do fluxo constante de energia e matéria que mantém os sistemas complexos afastados do </a:t>
            </a:r>
            <a:r>
              <a:rPr lang="pt-BR" dirty="0" smtClean="0"/>
              <a:t>equilíbrio.</a:t>
            </a:r>
            <a:endParaRPr lang="pt-BR" b="1" dirty="0" smtClean="0"/>
          </a:p>
          <a:p>
            <a:pPr algn="just"/>
            <a:r>
              <a:rPr lang="pt-BR" b="1" dirty="0" smtClean="0"/>
              <a:t>Acoplamento estrutural: </a:t>
            </a:r>
            <a:r>
              <a:rPr lang="pt-BR" dirty="0" smtClean="0"/>
              <a:t>pois</a:t>
            </a:r>
            <a:r>
              <a:rPr lang="pt-BR" b="1" dirty="0" smtClean="0"/>
              <a:t> </a:t>
            </a:r>
            <a:r>
              <a:rPr lang="pt-BR" dirty="0" smtClean="0"/>
              <a:t>os </a:t>
            </a:r>
            <a:r>
              <a:rPr lang="pt-BR" dirty="0"/>
              <a:t>seres vivos interagem entre si e com o meio externo, sendo eles interdependentes e estruturalmente dinâmicos. </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100</a:t>
            </a:fld>
            <a:endParaRPr lang="pt-BR"/>
          </a:p>
        </p:txBody>
      </p:sp>
    </p:spTree>
    <p:extLst>
      <p:ext uri="{BB962C8B-B14F-4D97-AF65-F5344CB8AC3E}">
        <p14:creationId xmlns:p14="http://schemas.microsoft.com/office/powerpoint/2010/main" val="28498496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08688"/>
          </a:xfrm>
        </p:spPr>
        <p:txBody>
          <a:bodyPr>
            <a:normAutofit fontScale="90000"/>
          </a:bodyPr>
          <a:lstStyle/>
          <a:p>
            <a:pPr rtl="0" eaLnBrk="1" latinLnBrk="0" hangingPunct="1"/>
            <a:r>
              <a:rPr kumimoji="0" lang="pt-BR" sz="3300" b="0" kern="1200" dirty="0" smtClean="0">
                <a:ln>
                  <a:noFill/>
                </a:ln>
                <a:solidFill>
                  <a:schemeClr val="tx2"/>
                </a:solidFill>
                <a:effectLst/>
              </a:rPr>
              <a:t>BREVE BIOGRAFIA DE LYNN MARGULIS (1938-2011)</a:t>
            </a:r>
            <a:endParaRPr lang="pt-BR" sz="3300" dirty="0"/>
          </a:p>
        </p:txBody>
      </p:sp>
      <p:sp>
        <p:nvSpPr>
          <p:cNvPr id="3" name="Espaço Reservado para Conteúdo 2"/>
          <p:cNvSpPr>
            <a:spLocks noGrp="1"/>
          </p:cNvSpPr>
          <p:nvPr>
            <p:ph idx="1"/>
          </p:nvPr>
        </p:nvSpPr>
        <p:spPr>
          <a:xfrm>
            <a:off x="457200" y="1628800"/>
            <a:ext cx="4474840" cy="4695800"/>
          </a:xfrm>
        </p:spPr>
        <p:txBody>
          <a:bodyPr>
            <a:normAutofit fontScale="92500" lnSpcReduction="20000"/>
          </a:bodyPr>
          <a:lstStyle/>
          <a:p>
            <a:pPr algn="just">
              <a:buNone/>
            </a:pPr>
            <a:r>
              <a:rPr lang="pt-BR" dirty="0"/>
              <a:t>	</a:t>
            </a:r>
            <a:r>
              <a:rPr lang="pt-BR" dirty="0" smtClean="0"/>
              <a:t>- na 8ª série, escondida dos pais, mudou da escola particular para uma escola pública.</a:t>
            </a:r>
          </a:p>
          <a:p>
            <a:pPr algn="just">
              <a:buNone/>
            </a:pPr>
            <a:r>
              <a:rPr lang="pt-BR" dirty="0"/>
              <a:t>	</a:t>
            </a:r>
            <a:r>
              <a:rPr lang="pt-BR" dirty="0" smtClean="0"/>
              <a:t>- dois anos depois voltou à Universidade de Chicago para graduação com 14 anos, era caloura precoce.</a:t>
            </a:r>
          </a:p>
          <a:p>
            <a:pPr algn="just">
              <a:buNone/>
            </a:pPr>
            <a:r>
              <a:rPr lang="pt-BR" dirty="0"/>
              <a:t>	</a:t>
            </a:r>
            <a:r>
              <a:rPr lang="pt-BR" dirty="0" smtClean="0"/>
              <a:t>- Margulis conheceu Carl Sagan e se apaixonaram.</a:t>
            </a:r>
          </a:p>
          <a:p>
            <a:pPr algn="just">
              <a:buNone/>
            </a:pPr>
            <a:r>
              <a:rPr lang="pt-BR" dirty="0"/>
              <a:t>	</a:t>
            </a:r>
            <a:r>
              <a:rPr lang="pt-BR" dirty="0" smtClean="0"/>
              <a:t>- aos 19 anos se formou em bacharel em Ciências Humanas sem especialização e se casou com Sagan.</a:t>
            </a:r>
          </a:p>
          <a:p>
            <a:pPr>
              <a:buNone/>
            </a:pP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101</a:t>
            </a:fld>
            <a:endParaRPr lang="pt-BR"/>
          </a:p>
        </p:txBody>
      </p:sp>
      <p:pic>
        <p:nvPicPr>
          <p:cNvPr id="4098" name="Picture 2" descr="http://s.glbimg.com/jo/g1/f/original/2011/11/23/margulis-lynn-hi-r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6348" y="1698003"/>
            <a:ext cx="3257652" cy="4343536"/>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5886348" y="6146608"/>
            <a:ext cx="3257652" cy="507831"/>
          </a:xfrm>
          <a:prstGeom prst="rect">
            <a:avLst/>
          </a:prstGeom>
        </p:spPr>
        <p:txBody>
          <a:bodyPr wrap="square">
            <a:spAutoFit/>
          </a:bodyPr>
          <a:lstStyle/>
          <a:p>
            <a:r>
              <a:rPr lang="pt-BR" sz="900" dirty="0" smtClean="0"/>
              <a:t>Fonte: http</a:t>
            </a:r>
            <a:r>
              <a:rPr lang="pt-BR" sz="900" dirty="0"/>
              <a:t>://g1.globo.com/ciencia-e-saude/noticia/2011/11/morre-nos-eua-biologa-lynn-margulis.html</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80696"/>
          </a:xfrm>
        </p:spPr>
        <p:txBody>
          <a:bodyPr>
            <a:normAutofit/>
          </a:bodyPr>
          <a:lstStyle/>
          <a:p>
            <a:pPr rtl="0" eaLnBrk="1" latinLnBrk="0" hangingPunct="1"/>
            <a:r>
              <a:rPr kumimoji="0" lang="pt-BR" sz="4000" b="0" kern="1200" dirty="0" smtClean="0">
                <a:ln>
                  <a:noFill/>
                </a:ln>
                <a:solidFill>
                  <a:schemeClr val="tx2"/>
                </a:solidFill>
                <a:effectLst/>
              </a:rPr>
              <a:t>BREVE BIOGRAFIA DE LYNN MARGULIS</a:t>
            </a:r>
            <a:endParaRPr lang="pt-BR" sz="4000" dirty="0"/>
          </a:p>
        </p:txBody>
      </p:sp>
      <p:sp>
        <p:nvSpPr>
          <p:cNvPr id="3" name="Espaço Reservado para Conteúdo 2"/>
          <p:cNvSpPr>
            <a:spLocks noGrp="1"/>
          </p:cNvSpPr>
          <p:nvPr>
            <p:ph idx="1"/>
          </p:nvPr>
        </p:nvSpPr>
        <p:spPr/>
        <p:txBody>
          <a:bodyPr>
            <a:normAutofit/>
          </a:bodyPr>
          <a:lstStyle/>
          <a:p>
            <a:pPr>
              <a:buNone/>
            </a:pPr>
            <a:r>
              <a:rPr lang="pt-BR" dirty="0"/>
              <a:t>	</a:t>
            </a:r>
            <a:r>
              <a:rPr lang="pt-BR" dirty="0" smtClean="0"/>
              <a:t>- Margulis e Sagan mudaram para Madison para ele fazer mestrado na Universidade de Wisconsin, e ela passou no mestrado em genética.</a:t>
            </a:r>
          </a:p>
          <a:p>
            <a:pPr>
              <a:buNone/>
            </a:pPr>
            <a:r>
              <a:rPr lang="pt-BR" dirty="0"/>
              <a:t>	</a:t>
            </a:r>
            <a:r>
              <a:rPr lang="pt-BR" dirty="0" smtClean="0"/>
              <a:t>-Margulis acreditava que a genética era o caminho certo para reconstruir a evolução, a história da vida primitiva, pré-humana na Terra.</a:t>
            </a:r>
          </a:p>
          <a:p>
            <a:pPr>
              <a:buNone/>
            </a:pPr>
            <a:r>
              <a:rPr lang="pt-BR" dirty="0"/>
              <a:t>	</a:t>
            </a:r>
            <a:r>
              <a:rPr lang="pt-BR" dirty="0" smtClean="0"/>
              <a:t>- Ela se perguntava: o que aconteceu com a vida em si mesma na Terra em seus primeiros dias?</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102</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80696"/>
          </a:xfrm>
        </p:spPr>
        <p:txBody>
          <a:bodyPr>
            <a:normAutofit/>
          </a:bodyPr>
          <a:lstStyle/>
          <a:p>
            <a:pPr rtl="0" eaLnBrk="1" latinLnBrk="0" hangingPunct="1"/>
            <a:r>
              <a:rPr kumimoji="0" lang="pt-BR" sz="4000" b="0" kern="1200" dirty="0" smtClean="0">
                <a:ln>
                  <a:noFill/>
                </a:ln>
                <a:solidFill>
                  <a:schemeClr val="tx2"/>
                </a:solidFill>
                <a:effectLst/>
              </a:rPr>
              <a:t>BREVE BIOGRAFIA DE LYNN MARGULIS</a:t>
            </a:r>
            <a:endParaRPr lang="pt-BR" sz="4000" dirty="0"/>
          </a:p>
        </p:txBody>
      </p:sp>
      <p:sp>
        <p:nvSpPr>
          <p:cNvPr id="3" name="Espaço Reservado para Conteúdo 2"/>
          <p:cNvSpPr>
            <a:spLocks noGrp="1"/>
          </p:cNvSpPr>
          <p:nvPr>
            <p:ph idx="1"/>
          </p:nvPr>
        </p:nvSpPr>
        <p:spPr/>
        <p:txBody>
          <a:bodyPr>
            <a:normAutofit lnSpcReduction="10000"/>
          </a:bodyPr>
          <a:lstStyle/>
          <a:p>
            <a:pPr>
              <a:buNone/>
            </a:pPr>
            <a:r>
              <a:rPr lang="pt-BR" dirty="0"/>
              <a:t>	</a:t>
            </a:r>
            <a:r>
              <a:rPr lang="pt-BR" dirty="0" smtClean="0"/>
              <a:t>- em 1960 com 22 anos e mãe de 2 garotos, Margulis entrou no doutorado em genética na Universidade da Califórnia em Berkeley.</a:t>
            </a:r>
          </a:p>
          <a:p>
            <a:pPr>
              <a:buNone/>
            </a:pPr>
            <a:r>
              <a:rPr lang="pt-BR" dirty="0"/>
              <a:t>	</a:t>
            </a:r>
            <a:r>
              <a:rPr lang="pt-BR" dirty="0" smtClean="0"/>
              <a:t>- em 1967 ela publicou a primeira versão completa da TES, que na verdade se chamava “Origem das células mitóticas”.</a:t>
            </a:r>
          </a:p>
          <a:p>
            <a:pPr>
              <a:buNone/>
            </a:pPr>
            <a:r>
              <a:rPr lang="pt-BR" dirty="0"/>
              <a:t>	</a:t>
            </a:r>
            <a:r>
              <a:rPr lang="pt-BR" dirty="0" smtClean="0"/>
              <a:t>- em 1969, grávida de sua filha Jennifer do segundo casamento, ela teve que repousar em casa. Nesse período ela expandiu a TES em um livro,que foi rejeitado e publicado bem mais tarde pela Yale </a:t>
            </a:r>
            <a:r>
              <a:rPr lang="pt-BR" dirty="0" err="1" smtClean="0"/>
              <a:t>University</a:t>
            </a:r>
            <a:r>
              <a:rPr lang="pt-BR" dirty="0" smtClean="0"/>
              <a:t> </a:t>
            </a:r>
            <a:r>
              <a:rPr lang="pt-BR" dirty="0" err="1" smtClean="0"/>
              <a:t>Press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103</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80696"/>
          </a:xfrm>
        </p:spPr>
        <p:txBody>
          <a:bodyPr>
            <a:normAutofit/>
          </a:bodyPr>
          <a:lstStyle/>
          <a:p>
            <a:pPr rtl="0" eaLnBrk="1" latinLnBrk="0" hangingPunct="1"/>
            <a:r>
              <a:rPr kumimoji="0" lang="pt-BR" sz="4000" b="0" kern="1200" dirty="0" smtClean="0">
                <a:ln>
                  <a:noFill/>
                </a:ln>
                <a:solidFill>
                  <a:schemeClr val="tx2"/>
                </a:solidFill>
                <a:effectLst/>
              </a:rPr>
              <a:t>BREVE BIOGRAFIA DE LYNN MARGULIS</a:t>
            </a:r>
            <a:endParaRPr lang="pt-BR" sz="4000" dirty="0"/>
          </a:p>
        </p:txBody>
      </p:sp>
      <p:sp>
        <p:nvSpPr>
          <p:cNvPr id="3" name="Espaço Reservado para Conteúdo 2"/>
          <p:cNvSpPr>
            <a:spLocks noGrp="1"/>
          </p:cNvSpPr>
          <p:nvPr>
            <p:ph idx="1"/>
          </p:nvPr>
        </p:nvSpPr>
        <p:spPr>
          <a:xfrm>
            <a:off x="457200" y="1935480"/>
            <a:ext cx="6059016" cy="4389120"/>
          </a:xfrm>
        </p:spPr>
        <p:txBody>
          <a:bodyPr>
            <a:normAutofit fontScale="92500"/>
          </a:bodyPr>
          <a:lstStyle/>
          <a:p>
            <a:pPr>
              <a:buNone/>
            </a:pPr>
            <a:r>
              <a:rPr lang="pt-BR" dirty="0"/>
              <a:t>	</a:t>
            </a:r>
            <a:r>
              <a:rPr lang="pt-BR" dirty="0" smtClean="0"/>
              <a:t>- Nas décadas de 1970 e 1980 sua teoria foi confirmada com experimentos de inúmeros cientistas.</a:t>
            </a:r>
          </a:p>
          <a:p>
            <a:pPr>
              <a:buNone/>
            </a:pPr>
            <a:r>
              <a:rPr lang="pt-BR" dirty="0" smtClean="0"/>
              <a:t>	- Margulis faleceu em  22 de novembro de 2011, </a:t>
            </a:r>
            <a:r>
              <a:rPr lang="pt-BR" dirty="0" err="1" smtClean="0"/>
              <a:t>Amherst</a:t>
            </a:r>
            <a:r>
              <a:rPr lang="pt-BR" dirty="0" smtClean="0"/>
              <a:t>, Massachusetts, Estados Unidos.</a:t>
            </a:r>
          </a:p>
          <a:p>
            <a:pPr>
              <a:buNone/>
            </a:pPr>
            <a:r>
              <a:rPr lang="pt-BR" dirty="0" smtClean="0"/>
              <a:t>	- A obra de Lynn Margulis usada para essa pesquisa é de 2001, Planeta Simbiótico: uma nova perspectiva da evolução. Tradução de Laura Neves; revisão técnica, Max </a:t>
            </a:r>
            <a:r>
              <a:rPr lang="pt-BR" dirty="0" err="1" smtClean="0"/>
              <a:t>Blum</a:t>
            </a:r>
            <a:r>
              <a:rPr lang="pt-BR" dirty="0" smtClean="0"/>
              <a:t>. – Rio de Janeiro: Rocco.</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104</a:t>
            </a:fld>
            <a:endParaRPr lang="pt-BR"/>
          </a:p>
        </p:txBody>
      </p:sp>
      <p:pic>
        <p:nvPicPr>
          <p:cNvPr id="5122" name="Picture 2" descr="http://www.martinsfontespaulista.com.br/Imagens/produtos/Ampliada/17899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2250" y="1968134"/>
            <a:ext cx="2571750" cy="4086226"/>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6025480" y="6164925"/>
            <a:ext cx="3118520" cy="584775"/>
          </a:xfrm>
          <a:prstGeom prst="rect">
            <a:avLst/>
          </a:prstGeom>
        </p:spPr>
        <p:txBody>
          <a:bodyPr wrap="square">
            <a:spAutoFit/>
          </a:bodyPr>
          <a:lstStyle/>
          <a:p>
            <a:r>
              <a:rPr lang="pt-BR" sz="800" dirty="0" smtClean="0"/>
              <a:t>Fonte: http</a:t>
            </a:r>
            <a:r>
              <a:rPr lang="pt-BR" sz="800" dirty="0"/>
              <a:t>://www.martinsfontespaulista.com.br/ch/prod/157143/PLANETA-SIMBIOTICO,-O---UMA-NOVA-PERSPECTIVA-DA-EVOLUCAO.aspx</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547048" y="1867822"/>
            <a:ext cx="7772400" cy="4488528"/>
          </a:xfrm>
        </p:spPr>
        <p:txBody>
          <a:bodyPr/>
          <a:lstStyle/>
          <a:p>
            <a:pPr algn="ctr"/>
            <a:r>
              <a:rPr lang="pt-BR" sz="6000" dirty="0">
                <a:solidFill>
                  <a:schemeClr val="tx1"/>
                </a:solidFill>
              </a:rPr>
              <a:t>O</a:t>
            </a:r>
            <a:r>
              <a:rPr lang="pt-BR" sz="6000" dirty="0" smtClean="0">
                <a:solidFill>
                  <a:schemeClr val="tx1"/>
                </a:solidFill>
              </a:rPr>
              <a:t> </a:t>
            </a:r>
            <a:r>
              <a:rPr lang="pt-BR" sz="6000" dirty="0">
                <a:solidFill>
                  <a:schemeClr val="tx1"/>
                </a:solidFill>
              </a:rPr>
              <a:t>que aconteceu com a vida em si mesma na Terra em seus primeiros dias?</a:t>
            </a:r>
            <a:br>
              <a:rPr lang="pt-BR" sz="6000" dirty="0">
                <a:solidFill>
                  <a:schemeClr val="tx1"/>
                </a:solidFill>
              </a:rPr>
            </a:b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105</a:t>
            </a:fld>
            <a:endParaRPr lang="pt-BR"/>
          </a:p>
        </p:txBody>
      </p:sp>
    </p:spTree>
    <p:extLst>
      <p:ext uri="{BB962C8B-B14F-4D97-AF65-F5344CB8AC3E}">
        <p14:creationId xmlns:p14="http://schemas.microsoft.com/office/powerpoint/2010/main" val="32313051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ço Reservado para Conteúdo 1"/>
          <p:cNvGraphicFramePr>
            <a:graphicFrameLocks noGrp="1"/>
          </p:cNvGraphicFramePr>
          <p:nvPr>
            <p:ph idx="1"/>
            <p:extLst>
              <p:ext uri="{D42A27DB-BD31-4B8C-83A1-F6EECF244321}">
                <p14:modId xmlns:p14="http://schemas.microsoft.com/office/powerpoint/2010/main" val="311336126"/>
              </p:ext>
            </p:extLst>
          </p:nvPr>
        </p:nvGraphicFramePr>
        <p:xfrm>
          <a:off x="457200" y="1412776"/>
          <a:ext cx="8229600" cy="51845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106</a:t>
            </a:fld>
            <a:endParaRPr lang="pt-BR"/>
          </a:p>
        </p:txBody>
      </p:sp>
      <p:sp>
        <p:nvSpPr>
          <p:cNvPr id="6" name="Título 1"/>
          <p:cNvSpPr>
            <a:spLocks noGrp="1"/>
          </p:cNvSpPr>
          <p:nvPr>
            <p:ph type="title"/>
          </p:nvPr>
        </p:nvSpPr>
        <p:spPr>
          <a:xfrm>
            <a:off x="457200" y="704088"/>
            <a:ext cx="8229600" cy="564672"/>
          </a:xfrm>
        </p:spPr>
        <p:txBody>
          <a:bodyPr>
            <a:noAutofit/>
          </a:bodyPr>
          <a:lstStyle/>
          <a:p>
            <a:pPr algn="ctr"/>
            <a:r>
              <a:rPr lang="pt-BR" sz="3500" dirty="0" smtClean="0"/>
              <a:t>TEORIA DA ENDOSSIMBIOSE SEQUENCIAL</a:t>
            </a:r>
            <a:endParaRPr lang="pt-BR" sz="35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ítulo 5"/>
          <p:cNvSpPr>
            <a:spLocks noGrp="1"/>
          </p:cNvSpPr>
          <p:nvPr>
            <p:ph type="subTitle" idx="1"/>
          </p:nvPr>
        </p:nvSpPr>
        <p:spPr>
          <a:xfrm>
            <a:off x="533400" y="1196752"/>
            <a:ext cx="7854696" cy="5159598"/>
          </a:xfrm>
        </p:spPr>
        <p:txBody>
          <a:bodyPr>
            <a:normAutofit fontScale="92500"/>
          </a:bodyPr>
          <a:lstStyle/>
          <a:p>
            <a:pPr algn="just"/>
            <a:r>
              <a:rPr lang="pt-BR" sz="2800" dirty="0" smtClean="0"/>
              <a:t>	Era </a:t>
            </a:r>
            <a:r>
              <a:rPr lang="pt-BR" sz="2800" dirty="0"/>
              <a:t>tido como verdade que </a:t>
            </a:r>
            <a:r>
              <a:rPr lang="pt-BR" sz="2800" b="1" dirty="0"/>
              <a:t>os genes ficavam nos cromossomos dentro do núcleo da célula</a:t>
            </a:r>
            <a:r>
              <a:rPr lang="pt-BR" sz="2800" dirty="0"/>
              <a:t>, esse conhecimento podia ser resumido como a “base cromossômica da hereditariedade”. </a:t>
            </a:r>
            <a:endParaRPr lang="pt-BR" sz="2800" dirty="0" smtClean="0"/>
          </a:p>
          <a:p>
            <a:pPr algn="just"/>
            <a:r>
              <a:rPr lang="pt-BR" sz="2800" dirty="0"/>
              <a:t>	</a:t>
            </a:r>
            <a:r>
              <a:rPr lang="pt-BR" sz="2800" dirty="0" smtClean="0"/>
              <a:t>Entretanto </a:t>
            </a:r>
            <a:r>
              <a:rPr lang="pt-BR" sz="2800" dirty="0"/>
              <a:t>embriologistas e botânicos continuaram a afirmar que </a:t>
            </a:r>
            <a:r>
              <a:rPr lang="pt-BR" sz="2800" b="1" dirty="0"/>
              <a:t>os genes citoplasmáticos</a:t>
            </a:r>
            <a:r>
              <a:rPr lang="pt-BR" sz="2800" dirty="0"/>
              <a:t> nos óvulos de plantas e animais, não dentro do núcleo, </a:t>
            </a:r>
            <a:r>
              <a:rPr lang="pt-BR" sz="2800" b="1" dirty="0"/>
              <a:t>também exerciam controle sobre a hereditariedade</a:t>
            </a:r>
            <a:r>
              <a:rPr lang="pt-BR" sz="2800" dirty="0"/>
              <a:t>. </a:t>
            </a:r>
            <a:endParaRPr lang="pt-BR" sz="2800" dirty="0" smtClean="0"/>
          </a:p>
          <a:p>
            <a:pPr algn="just"/>
            <a:r>
              <a:rPr lang="pt-BR" sz="2800" b="1" dirty="0"/>
              <a:t>	</a:t>
            </a:r>
            <a:r>
              <a:rPr lang="pt-BR" sz="2800" b="1" dirty="0" smtClean="0"/>
              <a:t>A </a:t>
            </a:r>
            <a:r>
              <a:rPr lang="pt-BR" sz="2800" b="1" dirty="0"/>
              <a:t>hereditariedade da célula, tanto nuclear como citoplasmática, sempre deve ser considerada para toda a célula, todo o organismo</a:t>
            </a:r>
            <a:r>
              <a:rPr lang="pt-BR" sz="2800" dirty="0"/>
              <a:t>.</a:t>
            </a:r>
          </a:p>
          <a:p>
            <a:pPr algn="just"/>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107</a:t>
            </a:fld>
            <a:endParaRPr lang="pt-BR"/>
          </a:p>
        </p:txBody>
      </p:sp>
    </p:spTree>
    <p:extLst>
      <p:ext uri="{BB962C8B-B14F-4D97-AF65-F5344CB8AC3E}">
        <p14:creationId xmlns:p14="http://schemas.microsoft.com/office/powerpoint/2010/main" val="38991302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ço Reservado para Conteúdo 4"/>
          <p:cNvGraphicFramePr>
            <a:graphicFrameLocks noGrp="1"/>
          </p:cNvGraphicFramePr>
          <p:nvPr>
            <p:ph idx="1"/>
            <p:extLst>
              <p:ext uri="{D42A27DB-BD31-4B8C-83A1-F6EECF244321}">
                <p14:modId xmlns:p14="http://schemas.microsoft.com/office/powerpoint/2010/main" val="2913691265"/>
              </p:ext>
            </p:extLst>
          </p:nvPr>
        </p:nvGraphicFramePr>
        <p:xfrm>
          <a:off x="1115616" y="836712"/>
          <a:ext cx="6696744" cy="64189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108</a:t>
            </a:fld>
            <a:endParaRPr lang="pt-BR"/>
          </a:p>
        </p:txBody>
      </p:sp>
      <p:sp>
        <p:nvSpPr>
          <p:cNvPr id="6" name="CaixaDeTexto 5"/>
          <p:cNvSpPr txBox="1"/>
          <p:nvPr/>
        </p:nvSpPr>
        <p:spPr>
          <a:xfrm>
            <a:off x="1259632" y="764704"/>
            <a:ext cx="6521152" cy="523220"/>
          </a:xfrm>
          <a:prstGeom prst="rect">
            <a:avLst/>
          </a:prstGeom>
          <a:noFill/>
        </p:spPr>
        <p:txBody>
          <a:bodyPr wrap="square" rtlCol="0">
            <a:spAutoFit/>
          </a:bodyPr>
          <a:lstStyle/>
          <a:p>
            <a:pPr algn="ctr"/>
            <a:r>
              <a:rPr lang="pt-BR" sz="2800" dirty="0" smtClean="0"/>
              <a:t>SISTEMAS GENÉTICOS</a:t>
            </a:r>
            <a:endParaRPr lang="pt-BR" sz="2800" dirty="0"/>
          </a:p>
        </p:txBody>
      </p:sp>
    </p:spTree>
    <p:extLst>
      <p:ext uri="{BB962C8B-B14F-4D97-AF65-F5344CB8AC3E}">
        <p14:creationId xmlns:p14="http://schemas.microsoft.com/office/powerpoint/2010/main" val="6795793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412776"/>
            <a:ext cx="8229600" cy="4911824"/>
          </a:xfrm>
        </p:spPr>
        <p:txBody>
          <a:bodyPr>
            <a:normAutofit fontScale="92500" lnSpcReduction="20000"/>
          </a:bodyPr>
          <a:lstStyle/>
          <a:p>
            <a:pPr algn="just"/>
            <a:r>
              <a:rPr lang="pt-BR" dirty="0"/>
              <a:t>DÉCADA DE 1930: em </a:t>
            </a:r>
            <a:r>
              <a:rPr lang="pt-BR" b="1" dirty="0"/>
              <a:t>leveduras e outros fungos, a mitocôndria contém seus próprios genes.</a:t>
            </a:r>
          </a:p>
          <a:p>
            <a:pPr algn="just"/>
            <a:r>
              <a:rPr lang="pt-BR" dirty="0"/>
              <a:t> DO SÉCULO XIX PARA O XX: </a:t>
            </a:r>
            <a:r>
              <a:rPr lang="pt-BR" b="1" dirty="0"/>
              <a:t>os cloroplastos das algas e das plantas também contêm seus próprios genes (</a:t>
            </a:r>
            <a:r>
              <a:rPr lang="pt-BR" b="1" dirty="0" err="1"/>
              <a:t>Vries</a:t>
            </a:r>
            <a:r>
              <a:rPr lang="pt-BR" b="1" dirty="0"/>
              <a:t> e </a:t>
            </a:r>
            <a:r>
              <a:rPr lang="pt-BR" b="1" dirty="0" err="1"/>
              <a:t>Correns</a:t>
            </a:r>
            <a:r>
              <a:rPr lang="pt-BR" b="1" dirty="0"/>
              <a:t>).</a:t>
            </a:r>
          </a:p>
          <a:p>
            <a:pPr algn="just"/>
            <a:r>
              <a:rPr lang="pt-BR" b="1" dirty="0"/>
              <a:t>Ruth </a:t>
            </a:r>
            <a:r>
              <a:rPr lang="pt-BR" b="1" dirty="0" err="1"/>
              <a:t>Sager</a:t>
            </a:r>
            <a:r>
              <a:rPr lang="pt-BR" b="1" dirty="0"/>
              <a:t> e Francis Ryan</a:t>
            </a:r>
            <a:r>
              <a:rPr lang="pt-BR" dirty="0"/>
              <a:t> : autores mostraram que </a:t>
            </a:r>
            <a:r>
              <a:rPr lang="pt-BR" b="1" dirty="0"/>
              <a:t>dois tipos de organelas, estruturas fechadas por membranas dentro das células mas fora do núcleo, plastídios e mitocôndrias, haviam influenciado de forma significativa a hereditariedade.</a:t>
            </a:r>
          </a:p>
          <a:p>
            <a:pPr algn="just"/>
            <a:r>
              <a:rPr lang="pt-BR" dirty="0"/>
              <a:t>Wilson: a </a:t>
            </a:r>
            <a:r>
              <a:rPr lang="pt-BR" b="1" dirty="0"/>
              <a:t>similaridade das organelas celulares, os plastídios e as mitocôndrias, com micróbios livres.</a:t>
            </a:r>
            <a:r>
              <a:rPr lang="pt-BR" dirty="0"/>
              <a:t> Essa pista levou Margulis a estudar os micróbios na literatura sobre </a:t>
            </a:r>
            <a:r>
              <a:rPr lang="pt-BR" b="1" dirty="0"/>
              <a:t>simbiose</a:t>
            </a:r>
            <a:r>
              <a:rPr lang="pt-BR" dirty="0"/>
              <a:t>. </a:t>
            </a:r>
            <a:endParaRPr lang="pt-BR" b="1" dirty="0"/>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109</a:t>
            </a:fld>
            <a:endParaRPr lang="pt-BR"/>
          </a:p>
        </p:txBody>
      </p:sp>
      <p:sp>
        <p:nvSpPr>
          <p:cNvPr id="5" name="Título 1"/>
          <p:cNvSpPr>
            <a:spLocks noGrp="1"/>
          </p:cNvSpPr>
          <p:nvPr>
            <p:ph type="title"/>
          </p:nvPr>
        </p:nvSpPr>
        <p:spPr>
          <a:xfrm>
            <a:off x="457200" y="704088"/>
            <a:ext cx="8229600" cy="564672"/>
          </a:xfrm>
        </p:spPr>
        <p:txBody>
          <a:bodyPr>
            <a:noAutofit/>
          </a:bodyPr>
          <a:lstStyle/>
          <a:p>
            <a:pPr algn="ctr"/>
            <a:r>
              <a:rPr lang="pt-BR" sz="3500" dirty="0" smtClean="0"/>
              <a:t>TEORIA DA ENDOSSIMBIOSE SEQUENCIAL</a:t>
            </a:r>
            <a:endParaRPr lang="pt-BR" sz="3500" dirty="0"/>
          </a:p>
        </p:txBody>
      </p:sp>
    </p:spTree>
    <p:extLst>
      <p:ext uri="{BB962C8B-B14F-4D97-AF65-F5344CB8AC3E}">
        <p14:creationId xmlns:p14="http://schemas.microsoft.com/office/powerpoint/2010/main" val="4281461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ctrTitle"/>
          </p:nvPr>
        </p:nvSpPr>
        <p:spPr>
          <a:xfrm>
            <a:off x="428596" y="1714488"/>
            <a:ext cx="7851648" cy="3257560"/>
          </a:xfrm>
        </p:spPr>
        <p:txBody>
          <a:bodyPr>
            <a:normAutofit fontScale="90000"/>
          </a:bodyPr>
          <a:lstStyle/>
          <a:p>
            <a:pPr algn="ctr"/>
            <a:r>
              <a:rPr lang="pt-BR" dirty="0" smtClean="0"/>
              <a:t>Como podemos explicar a diversidade de seres vivos? Como explicar suas semelhanças e diferenças?</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11</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852704"/>
          </a:xfrm>
        </p:spPr>
        <p:txBody>
          <a:bodyPr/>
          <a:lstStyle/>
          <a:p>
            <a:r>
              <a:rPr lang="pt-BR" dirty="0" smtClean="0"/>
              <a:t>ORGANELA CELULAR</a:t>
            </a:r>
            <a:endParaRPr lang="pt-BR" dirty="0"/>
          </a:p>
        </p:txBody>
      </p:sp>
      <p:sp>
        <p:nvSpPr>
          <p:cNvPr id="3" name="Espaço Reservado para Conteúdo 2"/>
          <p:cNvSpPr>
            <a:spLocks noGrp="1"/>
          </p:cNvSpPr>
          <p:nvPr>
            <p:ph sz="half" idx="1"/>
          </p:nvPr>
        </p:nvSpPr>
        <p:spPr>
          <a:xfrm>
            <a:off x="457200" y="1556792"/>
            <a:ext cx="4038600" cy="4798133"/>
          </a:xfrm>
        </p:spPr>
        <p:txBody>
          <a:bodyPr/>
          <a:lstStyle/>
          <a:p>
            <a:r>
              <a:rPr lang="pt-BR" dirty="0" smtClean="0"/>
              <a:t>Mitocôndrias: respiração celular</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110</a:t>
            </a:fld>
            <a:endParaRPr lang="pt-BR"/>
          </a:p>
        </p:txBody>
      </p:sp>
      <p:pic>
        <p:nvPicPr>
          <p:cNvPr id="11266" name="Picture 2" descr="http://www.infoescola.com/wp-content/uploads/2009/08/d07dmitocondri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976" y="3491625"/>
            <a:ext cx="2857500" cy="2924176"/>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166976" y="6415801"/>
            <a:ext cx="4572000" cy="246221"/>
          </a:xfrm>
          <a:prstGeom prst="rect">
            <a:avLst/>
          </a:prstGeom>
        </p:spPr>
        <p:txBody>
          <a:bodyPr>
            <a:spAutoFit/>
          </a:bodyPr>
          <a:lstStyle/>
          <a:p>
            <a:r>
              <a:rPr lang="pt-BR" sz="1000" dirty="0" smtClean="0"/>
              <a:t>Fonte: http</a:t>
            </a:r>
            <a:r>
              <a:rPr lang="pt-BR" sz="1000" dirty="0"/>
              <a:t>://www.infoescola.com/biologia/mitocondrias-organelas-celulares/</a:t>
            </a:r>
          </a:p>
        </p:txBody>
      </p:sp>
      <p:pic>
        <p:nvPicPr>
          <p:cNvPr id="11268" name="Picture 4" descr="http://www.cientic.com/imagens/mitocondria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4700" y="1951442"/>
            <a:ext cx="5546479" cy="4069708"/>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4738976" y="1705221"/>
            <a:ext cx="4572000" cy="246221"/>
          </a:xfrm>
          <a:prstGeom prst="rect">
            <a:avLst/>
          </a:prstGeom>
        </p:spPr>
        <p:txBody>
          <a:bodyPr>
            <a:spAutoFit/>
          </a:bodyPr>
          <a:lstStyle/>
          <a:p>
            <a:r>
              <a:rPr lang="pt-BR" sz="1000" dirty="0" smtClean="0"/>
              <a:t>Fonte: http</a:t>
            </a:r>
            <a:r>
              <a:rPr lang="pt-BR" sz="1000" dirty="0"/>
              <a:t>://www.cientic.com/tema_celula_img4.html</a:t>
            </a:r>
          </a:p>
        </p:txBody>
      </p:sp>
    </p:spTree>
    <p:extLst>
      <p:ext uri="{BB962C8B-B14F-4D97-AF65-F5344CB8AC3E}">
        <p14:creationId xmlns:p14="http://schemas.microsoft.com/office/powerpoint/2010/main" val="11805866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1520" y="908720"/>
            <a:ext cx="8229600" cy="564672"/>
          </a:xfrm>
        </p:spPr>
        <p:txBody>
          <a:bodyPr>
            <a:normAutofit fontScale="90000"/>
          </a:bodyPr>
          <a:lstStyle/>
          <a:p>
            <a:r>
              <a:rPr lang="pt-BR" dirty="0" smtClean="0"/>
              <a:t>ORGANELA CELULAR</a:t>
            </a:r>
            <a:endParaRPr lang="pt-BR" dirty="0"/>
          </a:p>
        </p:txBody>
      </p:sp>
      <p:sp>
        <p:nvSpPr>
          <p:cNvPr id="3" name="Espaço Reservado para Conteúdo 2"/>
          <p:cNvSpPr>
            <a:spLocks noGrp="1"/>
          </p:cNvSpPr>
          <p:nvPr>
            <p:ph sz="half" idx="1"/>
          </p:nvPr>
        </p:nvSpPr>
        <p:spPr>
          <a:xfrm>
            <a:off x="457200" y="1628800"/>
            <a:ext cx="4038600" cy="4726125"/>
          </a:xfrm>
        </p:spPr>
        <p:txBody>
          <a:bodyPr/>
          <a:lstStyle/>
          <a:p>
            <a:r>
              <a:rPr lang="pt-BR" dirty="0" smtClean="0"/>
              <a:t>Plastídios ou </a:t>
            </a:r>
            <a:r>
              <a:rPr lang="pt-BR" dirty="0" err="1" smtClean="0"/>
              <a:t>plastos</a:t>
            </a:r>
            <a:r>
              <a:rPr lang="pt-BR" dirty="0" smtClean="0"/>
              <a:t>: fazem </a:t>
            </a:r>
            <a:r>
              <a:rPr lang="pt-BR" sz="2800" dirty="0" smtClean="0"/>
              <a:t>fotossíntese</a:t>
            </a:r>
            <a:r>
              <a:rPr lang="pt-BR" sz="2800" dirty="0"/>
              <a:t>, síntese de aminoácidos e ácidos graxos</a:t>
            </a:r>
            <a:r>
              <a:rPr lang="pt-BR" sz="2800" dirty="0" smtClean="0"/>
              <a:t>, ou função de </a:t>
            </a:r>
            <a:r>
              <a:rPr lang="pt-BR" sz="2800" dirty="0"/>
              <a:t>armazenamento</a:t>
            </a:r>
            <a:r>
              <a:rPr lang="pt-BR" sz="2800" dirty="0" smtClean="0"/>
              <a:t>.</a:t>
            </a:r>
          </a:p>
          <a:p>
            <a:r>
              <a:rPr lang="pt-BR" sz="2800" dirty="0" smtClean="0"/>
              <a:t>Tipos: </a:t>
            </a:r>
            <a:r>
              <a:rPr lang="pt-BR" sz="2800" dirty="0"/>
              <a:t>cloroplastos, </a:t>
            </a:r>
            <a:r>
              <a:rPr lang="pt-BR" sz="2800" dirty="0" err="1"/>
              <a:t>cromoplastos</a:t>
            </a:r>
            <a:r>
              <a:rPr lang="pt-BR" sz="2800" dirty="0"/>
              <a:t> e </a:t>
            </a:r>
            <a:r>
              <a:rPr lang="pt-BR" sz="2800" dirty="0" err="1"/>
              <a:t>leucoplastos</a:t>
            </a:r>
            <a:r>
              <a:rPr lang="pt-BR" sz="2800" dirty="0"/>
              <a:t>. </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111</a:t>
            </a:fld>
            <a:endParaRPr lang="pt-BR"/>
          </a:p>
        </p:txBody>
      </p:sp>
      <p:pic>
        <p:nvPicPr>
          <p:cNvPr id="12290" name="Picture 2" descr="http://www.rodolfo.costa.nom.br/biowiki/lib/exe/fetch.php?hash=d18df3&amp;w=150&amp;media=http%3A%2F%2Fwww.tudosobreplantas.net%2Fwp-content%2Fuploads%2F2009%2F03%2Fclorofila-luz-solarmagia-do-cloroplasto.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574432" y="1232307"/>
            <a:ext cx="3493368" cy="2620026"/>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4495800" y="3926182"/>
            <a:ext cx="4572000" cy="246221"/>
          </a:xfrm>
          <a:prstGeom prst="rect">
            <a:avLst/>
          </a:prstGeom>
        </p:spPr>
        <p:txBody>
          <a:bodyPr>
            <a:spAutoFit/>
          </a:bodyPr>
          <a:lstStyle/>
          <a:p>
            <a:r>
              <a:rPr lang="pt-BR" sz="1000" dirty="0" smtClean="0"/>
              <a:t>Fonte: http</a:t>
            </a:r>
            <a:r>
              <a:rPr lang="pt-BR" sz="1000" dirty="0"/>
              <a:t>://www.rodolfo.costa.nom.br/biowiki/doku.php?id=cromoplasto</a:t>
            </a:r>
          </a:p>
        </p:txBody>
      </p:sp>
      <p:pic>
        <p:nvPicPr>
          <p:cNvPr id="12294" name="Picture 6" descr="http://www.sobiologia.com.br/conteudos/figuras/bioquimica/cloroplastos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6056" y="4246252"/>
            <a:ext cx="2985051" cy="2549072"/>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457200" y="6415801"/>
            <a:ext cx="4572000" cy="246221"/>
          </a:xfrm>
          <a:prstGeom prst="rect">
            <a:avLst/>
          </a:prstGeom>
        </p:spPr>
        <p:txBody>
          <a:bodyPr>
            <a:spAutoFit/>
          </a:bodyPr>
          <a:lstStyle/>
          <a:p>
            <a:r>
              <a:rPr lang="pt-BR" sz="1000" dirty="0" smtClean="0"/>
              <a:t>Fonte: http</a:t>
            </a:r>
            <a:r>
              <a:rPr lang="pt-BR" sz="1000" dirty="0"/>
              <a:t>://www.sobiologia.com.br/conteudos/bioquimica/bioquimica10.php</a:t>
            </a:r>
          </a:p>
        </p:txBody>
      </p:sp>
    </p:spTree>
    <p:extLst>
      <p:ext uri="{BB962C8B-B14F-4D97-AF65-F5344CB8AC3E}">
        <p14:creationId xmlns:p14="http://schemas.microsoft.com/office/powerpoint/2010/main" val="39645729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564672"/>
          </a:xfrm>
        </p:spPr>
        <p:txBody>
          <a:bodyPr>
            <a:noAutofit/>
          </a:bodyPr>
          <a:lstStyle/>
          <a:p>
            <a:pPr algn="ctr"/>
            <a:r>
              <a:rPr lang="pt-BR" sz="3500" dirty="0" smtClean="0"/>
              <a:t>TEORIA DA ENDOSSIMBIOSE SEQUENCIAL</a:t>
            </a:r>
            <a:endParaRPr lang="pt-BR" sz="3500" dirty="0"/>
          </a:p>
        </p:txBody>
      </p:sp>
      <p:graphicFrame>
        <p:nvGraphicFramePr>
          <p:cNvPr id="5" name="Espaço Reservado para Conteúdo 4"/>
          <p:cNvGraphicFramePr>
            <a:graphicFrameLocks noGrp="1"/>
          </p:cNvGraphicFramePr>
          <p:nvPr>
            <p:ph idx="1"/>
            <p:extLst>
              <p:ext uri="{D42A27DB-BD31-4B8C-83A1-F6EECF244321}">
                <p14:modId xmlns:p14="http://schemas.microsoft.com/office/powerpoint/2010/main" val="3713833639"/>
              </p:ext>
            </p:extLst>
          </p:nvPr>
        </p:nvGraphicFramePr>
        <p:xfrm>
          <a:off x="457200" y="1268760"/>
          <a:ext cx="8229600" cy="55892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112</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412776"/>
            <a:ext cx="8229600" cy="4911824"/>
          </a:xfrm>
        </p:spPr>
        <p:txBody>
          <a:bodyPr>
            <a:normAutofit/>
          </a:bodyPr>
          <a:lstStyle/>
          <a:p>
            <a:pPr algn="just"/>
            <a:r>
              <a:rPr lang="pt-BR" sz="2800" dirty="0"/>
              <a:t>Sobre o papel da simbiose na evolução </a:t>
            </a:r>
            <a:r>
              <a:rPr lang="pt-BR" sz="2800" b="1" dirty="0"/>
              <a:t>Ivan E. </a:t>
            </a:r>
            <a:r>
              <a:rPr lang="pt-BR" sz="2800" b="1" dirty="0" err="1"/>
              <a:t>Wallin</a:t>
            </a:r>
            <a:r>
              <a:rPr lang="pt-BR" sz="2800" b="1" dirty="0"/>
              <a:t> (1883-1969) </a:t>
            </a:r>
            <a:r>
              <a:rPr lang="pt-BR" sz="2800" dirty="0"/>
              <a:t>afirmava que </a:t>
            </a:r>
            <a:r>
              <a:rPr lang="pt-BR" sz="2800" b="1" dirty="0"/>
              <a:t>as novas espécies se originavam da simbiose</a:t>
            </a:r>
            <a:r>
              <a:rPr lang="pt-BR" sz="2800" dirty="0"/>
              <a:t>. Ele deu ênfase especial à simbiose entre animais e bactérias, um processo que chamou de “o estabelecimento de complexos </a:t>
            </a:r>
            <a:r>
              <a:rPr lang="pt-BR" sz="2800" dirty="0" err="1"/>
              <a:t>microssimbióticos</a:t>
            </a:r>
            <a:r>
              <a:rPr lang="pt-BR" sz="2800" dirty="0"/>
              <a:t>”. Hoje se usa o termo evolutivo, </a:t>
            </a:r>
            <a:r>
              <a:rPr lang="pt-BR" sz="2800" b="1" dirty="0"/>
              <a:t>simbiogênese para isso.</a:t>
            </a:r>
            <a:endParaRPr lang="pt-BR" sz="2800" dirty="0"/>
          </a:p>
          <a:p>
            <a:pPr algn="just"/>
            <a:r>
              <a:rPr lang="pt-BR" dirty="0" smtClean="0"/>
              <a:t>SIMBIOGÊNESE</a:t>
            </a:r>
            <a:r>
              <a:rPr lang="pt-BR" dirty="0"/>
              <a:t>: processo que dá </a:t>
            </a:r>
            <a:r>
              <a:rPr lang="pt-BR" b="1" dirty="0"/>
              <a:t>origem a novos tecidos, órgãos, organismos – e até espécies</a:t>
            </a:r>
            <a:r>
              <a:rPr lang="pt-BR" dirty="0"/>
              <a:t> – por meio da </a:t>
            </a:r>
            <a:r>
              <a:rPr lang="pt-BR" b="1" dirty="0"/>
              <a:t>simbiose permanente</a:t>
            </a:r>
            <a:r>
              <a:rPr lang="pt-BR" dirty="0"/>
              <a:t> ou de longo prazo.</a:t>
            </a: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113</a:t>
            </a:fld>
            <a:endParaRPr lang="pt-BR"/>
          </a:p>
        </p:txBody>
      </p:sp>
      <p:sp>
        <p:nvSpPr>
          <p:cNvPr id="5" name="Título 1"/>
          <p:cNvSpPr>
            <a:spLocks noGrp="1"/>
          </p:cNvSpPr>
          <p:nvPr>
            <p:ph type="title"/>
          </p:nvPr>
        </p:nvSpPr>
        <p:spPr>
          <a:xfrm>
            <a:off x="457200" y="704088"/>
            <a:ext cx="8229600" cy="564672"/>
          </a:xfrm>
        </p:spPr>
        <p:txBody>
          <a:bodyPr>
            <a:noAutofit/>
          </a:bodyPr>
          <a:lstStyle/>
          <a:p>
            <a:pPr algn="ctr"/>
            <a:r>
              <a:rPr lang="pt-BR" sz="3500" dirty="0" smtClean="0"/>
              <a:t>TEORIA DA ENDOSSIMBIOSE SEQUENCIAL</a:t>
            </a:r>
            <a:endParaRPr lang="pt-BR" sz="3500" dirty="0"/>
          </a:p>
        </p:txBody>
      </p:sp>
    </p:spTree>
    <p:extLst>
      <p:ext uri="{BB962C8B-B14F-4D97-AF65-F5344CB8AC3E}">
        <p14:creationId xmlns:p14="http://schemas.microsoft.com/office/powerpoint/2010/main" val="38332947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ço Reservado para Conteúdo 4"/>
          <p:cNvGraphicFramePr>
            <a:graphicFrameLocks noGrp="1"/>
          </p:cNvGraphicFramePr>
          <p:nvPr>
            <p:ph idx="1"/>
            <p:extLst>
              <p:ext uri="{D42A27DB-BD31-4B8C-83A1-F6EECF244321}">
                <p14:modId xmlns:p14="http://schemas.microsoft.com/office/powerpoint/2010/main" val="2527350002"/>
              </p:ext>
            </p:extLst>
          </p:nvPr>
        </p:nvGraphicFramePr>
        <p:xfrm>
          <a:off x="457200" y="1052736"/>
          <a:ext cx="8229600" cy="18538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114</a:t>
            </a:fld>
            <a:endParaRPr lang="pt-BR"/>
          </a:p>
        </p:txBody>
      </p:sp>
      <p:graphicFrame>
        <p:nvGraphicFramePr>
          <p:cNvPr id="6" name="Diagrama 5"/>
          <p:cNvGraphicFramePr/>
          <p:nvPr>
            <p:extLst>
              <p:ext uri="{D42A27DB-BD31-4B8C-83A1-F6EECF244321}">
                <p14:modId xmlns:p14="http://schemas.microsoft.com/office/powerpoint/2010/main" val="424764564"/>
              </p:ext>
            </p:extLst>
          </p:nvPr>
        </p:nvGraphicFramePr>
        <p:xfrm>
          <a:off x="107504" y="3284984"/>
          <a:ext cx="8892480" cy="12961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a 6"/>
          <p:cNvGraphicFramePr/>
          <p:nvPr>
            <p:extLst>
              <p:ext uri="{D42A27DB-BD31-4B8C-83A1-F6EECF244321}">
                <p14:modId xmlns:p14="http://schemas.microsoft.com/office/powerpoint/2010/main" val="3107909335"/>
              </p:ext>
            </p:extLst>
          </p:nvPr>
        </p:nvGraphicFramePr>
        <p:xfrm>
          <a:off x="1115616" y="4725143"/>
          <a:ext cx="7128792" cy="1996331"/>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994499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Graphic spid="7" grpId="0">
        <p:bldAsOne/>
      </p:bldGraphic>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68760"/>
            <a:ext cx="8229600" cy="5055840"/>
          </a:xfrm>
        </p:spPr>
        <p:txBody>
          <a:bodyPr>
            <a:normAutofit fontScale="92500" lnSpcReduction="10000"/>
          </a:bodyPr>
          <a:lstStyle/>
          <a:p>
            <a:pPr algn="just" rtl="0" eaLnBrk="1" latinLnBrk="0" hangingPunct="1"/>
            <a:r>
              <a:rPr kumimoji="0" lang="pt-BR" sz="2600" kern="1200" dirty="0" smtClean="0">
                <a:solidFill>
                  <a:schemeClr val="tx1"/>
                </a:solidFill>
                <a:latin typeface="+mn-lt"/>
                <a:ea typeface="+mn-ea"/>
                <a:cs typeface="+mn-cs"/>
              </a:rPr>
              <a:t>Para Margulis a </a:t>
            </a:r>
            <a:r>
              <a:rPr kumimoji="0" lang="pt-BR" sz="2600" b="1" kern="1200" dirty="0" smtClean="0">
                <a:solidFill>
                  <a:schemeClr val="tx1"/>
                </a:solidFill>
                <a:latin typeface="+mn-lt"/>
                <a:ea typeface="+mn-ea"/>
                <a:cs typeface="+mn-cs"/>
              </a:rPr>
              <a:t>simbiogênese é uma forma de </a:t>
            </a:r>
            <a:r>
              <a:rPr kumimoji="0" lang="pt-BR" sz="2600" b="0" kern="1200" dirty="0" smtClean="0">
                <a:solidFill>
                  <a:schemeClr val="tx1"/>
                </a:solidFill>
                <a:latin typeface="+mn-lt"/>
                <a:ea typeface="+mn-ea"/>
                <a:cs typeface="+mn-cs"/>
              </a:rPr>
              <a:t>neolamarckismo</a:t>
            </a:r>
            <a:r>
              <a:rPr kumimoji="0" lang="pt-BR" sz="2600" b="1" kern="1200" dirty="0" smtClean="0">
                <a:solidFill>
                  <a:schemeClr val="tx1"/>
                </a:solidFill>
                <a:latin typeface="+mn-lt"/>
                <a:ea typeface="+mn-ea"/>
                <a:cs typeface="+mn-cs"/>
              </a:rPr>
              <a:t>,</a:t>
            </a:r>
            <a:r>
              <a:rPr kumimoji="0" lang="pt-BR" sz="2600" b="1" kern="1200" baseline="0" dirty="0" smtClean="0">
                <a:solidFill>
                  <a:schemeClr val="tx1"/>
                </a:solidFill>
                <a:latin typeface="+mn-lt"/>
                <a:ea typeface="+mn-ea"/>
                <a:cs typeface="+mn-cs"/>
              </a:rPr>
              <a:t> </a:t>
            </a:r>
            <a:r>
              <a:rPr kumimoji="0" lang="pt-BR" sz="2600" b="1" kern="1200" dirty="0" smtClean="0">
                <a:solidFill>
                  <a:schemeClr val="tx1"/>
                </a:solidFill>
                <a:latin typeface="+mn-lt"/>
                <a:ea typeface="+mn-ea"/>
                <a:cs typeface="+mn-cs"/>
              </a:rPr>
              <a:t>pois é a mudança evolutiva pela herança de conjuntos de genes adquiridos</a:t>
            </a:r>
            <a:r>
              <a:rPr kumimoji="0" lang="pt-BR" sz="2600" kern="1200" dirty="0" smtClean="0">
                <a:solidFill>
                  <a:schemeClr val="tx1"/>
                </a:solidFill>
                <a:latin typeface="+mn-lt"/>
                <a:ea typeface="+mn-ea"/>
                <a:cs typeface="+mn-cs"/>
              </a:rPr>
              <a:t>.</a:t>
            </a:r>
            <a:endParaRPr lang="pt-BR" dirty="0" smtClean="0"/>
          </a:p>
          <a:p>
            <a:pPr algn="just" rtl="0" eaLnBrk="1" latinLnBrk="0" hangingPunct="1"/>
            <a:r>
              <a:rPr kumimoji="0" lang="pt-BR" sz="2600" b="1" kern="1200" dirty="0" smtClean="0">
                <a:solidFill>
                  <a:schemeClr val="tx1"/>
                </a:solidFill>
                <a:latin typeface="+mn-lt"/>
                <a:ea typeface="+mn-ea"/>
                <a:cs typeface="+mn-cs"/>
              </a:rPr>
              <a:t>Estudou a genética do paramécio</a:t>
            </a:r>
            <a:r>
              <a:rPr kumimoji="0" lang="pt-BR" sz="2600" kern="1200" dirty="0" smtClean="0">
                <a:solidFill>
                  <a:schemeClr val="tx1"/>
                </a:solidFill>
                <a:latin typeface="+mn-lt"/>
                <a:ea typeface="+mn-ea"/>
                <a:cs typeface="+mn-cs"/>
              </a:rPr>
              <a:t>, o ciliado, trabalho</a:t>
            </a:r>
            <a:r>
              <a:rPr kumimoji="0" lang="pt-BR" sz="2600" kern="1200" baseline="0" dirty="0" smtClean="0">
                <a:solidFill>
                  <a:schemeClr val="tx1"/>
                </a:solidFill>
                <a:latin typeface="+mn-lt"/>
                <a:ea typeface="+mn-ea"/>
                <a:cs typeface="+mn-cs"/>
              </a:rPr>
              <a:t> de </a:t>
            </a:r>
            <a:r>
              <a:rPr kumimoji="0" lang="pt-BR" sz="2600" b="1" kern="1200" dirty="0" smtClean="0">
                <a:solidFill>
                  <a:schemeClr val="tx1"/>
                </a:solidFill>
                <a:latin typeface="+mn-lt"/>
                <a:ea typeface="+mn-ea"/>
                <a:cs typeface="+mn-cs"/>
              </a:rPr>
              <a:t>Tracy Sonneborn (1875-1970)</a:t>
            </a:r>
            <a:r>
              <a:rPr kumimoji="0" lang="pt-BR" sz="2600" kern="1200" dirty="0" smtClean="0">
                <a:solidFill>
                  <a:schemeClr val="tx1"/>
                </a:solidFill>
                <a:latin typeface="+mn-lt"/>
                <a:ea typeface="+mn-ea"/>
                <a:cs typeface="+mn-cs"/>
              </a:rPr>
              <a:t>. Sonneborn, junto com a pesquisadora </a:t>
            </a:r>
            <a:r>
              <a:rPr kumimoji="0" lang="pt-BR" sz="2600" kern="1200" dirty="0" err="1" smtClean="0">
                <a:solidFill>
                  <a:schemeClr val="tx1"/>
                </a:solidFill>
                <a:latin typeface="+mn-lt"/>
                <a:ea typeface="+mn-ea"/>
                <a:cs typeface="+mn-cs"/>
              </a:rPr>
              <a:t>Jannine</a:t>
            </a:r>
            <a:r>
              <a:rPr kumimoji="0" lang="pt-BR" sz="2600" kern="1200" dirty="0" smtClean="0">
                <a:solidFill>
                  <a:schemeClr val="tx1"/>
                </a:solidFill>
                <a:latin typeface="+mn-lt"/>
                <a:ea typeface="+mn-ea"/>
                <a:cs typeface="+mn-cs"/>
              </a:rPr>
              <a:t> </a:t>
            </a:r>
            <a:r>
              <a:rPr kumimoji="0" lang="pt-BR" sz="2600" kern="1200" dirty="0" err="1" smtClean="0">
                <a:solidFill>
                  <a:schemeClr val="tx1"/>
                </a:solidFill>
                <a:latin typeface="+mn-lt"/>
                <a:ea typeface="+mn-ea"/>
                <a:cs typeface="+mn-cs"/>
              </a:rPr>
              <a:t>Beisson</a:t>
            </a:r>
            <a:r>
              <a:rPr kumimoji="0" lang="pt-BR" sz="2600" kern="1200" dirty="0" smtClean="0">
                <a:solidFill>
                  <a:schemeClr val="tx1"/>
                </a:solidFill>
                <a:latin typeface="+mn-lt"/>
                <a:ea typeface="+mn-ea"/>
                <a:cs typeface="+mn-cs"/>
              </a:rPr>
              <a:t>, relatou que se os cílios do paramécio são cirurgicamente removidos em bloco com suas bases e girados cerca de 180 graus sobre a superfície celular e, depois recolocados, eles aparecerão em células descendentes, por pelo menos 200 gerações, nessa posição inversa. Ou seja, os cílios se reproduziam e a </a:t>
            </a:r>
            <a:r>
              <a:rPr kumimoji="0" lang="pt-BR" sz="2600" b="1" kern="1200" dirty="0" smtClean="0">
                <a:solidFill>
                  <a:schemeClr val="tx1"/>
                </a:solidFill>
                <a:latin typeface="+mn-lt"/>
                <a:ea typeface="+mn-ea"/>
                <a:cs typeface="+mn-cs"/>
              </a:rPr>
              <a:t>mudança experimentalmente induzida pelos cientistas foi herdada</a:t>
            </a:r>
            <a:r>
              <a:rPr kumimoji="0" lang="pt-BR" sz="2600" kern="1200" dirty="0" smtClean="0">
                <a:solidFill>
                  <a:schemeClr val="tx1"/>
                </a:solidFill>
                <a:latin typeface="+mn-lt"/>
                <a:ea typeface="+mn-ea"/>
                <a:cs typeface="+mn-cs"/>
              </a:rPr>
              <a:t>. Esse era um exemplo de herança de características adquiridas – </a:t>
            </a:r>
            <a:r>
              <a:rPr kumimoji="0" lang="pt-BR" sz="2600" b="1" kern="1200" dirty="0" smtClean="0">
                <a:solidFill>
                  <a:schemeClr val="tx1"/>
                </a:solidFill>
                <a:latin typeface="+mn-lt"/>
                <a:ea typeface="+mn-ea"/>
                <a:cs typeface="+mn-cs"/>
              </a:rPr>
              <a:t>lamarckismo</a:t>
            </a:r>
            <a:r>
              <a:rPr kumimoji="0" lang="pt-BR" sz="2600" kern="1200" dirty="0" smtClean="0">
                <a:solidFill>
                  <a:schemeClr val="tx1"/>
                </a:solidFill>
                <a:latin typeface="+mn-lt"/>
                <a:ea typeface="+mn-ea"/>
                <a:cs typeface="+mn-cs"/>
              </a:rPr>
              <a:t>.</a:t>
            </a:r>
            <a:endParaRPr lang="pt-BR" dirty="0" smtClean="0"/>
          </a:p>
          <a:p>
            <a:endParaRPr lang="pt-BR" dirty="0" smtClean="0"/>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115</a:t>
            </a:fld>
            <a:endParaRPr lang="pt-BR"/>
          </a:p>
        </p:txBody>
      </p:sp>
      <p:sp>
        <p:nvSpPr>
          <p:cNvPr id="6" name="Título 1"/>
          <p:cNvSpPr>
            <a:spLocks noGrp="1"/>
          </p:cNvSpPr>
          <p:nvPr>
            <p:ph type="title"/>
          </p:nvPr>
        </p:nvSpPr>
        <p:spPr>
          <a:xfrm>
            <a:off x="457200" y="704088"/>
            <a:ext cx="8229600" cy="564672"/>
          </a:xfrm>
        </p:spPr>
        <p:txBody>
          <a:bodyPr>
            <a:noAutofit/>
          </a:bodyPr>
          <a:lstStyle/>
          <a:p>
            <a:pPr algn="ctr"/>
            <a:r>
              <a:rPr lang="pt-BR" sz="3500" dirty="0" smtClean="0"/>
              <a:t>TEORIA DA ENDOSSIMBIOSE SEQUENCIAL</a:t>
            </a:r>
            <a:endParaRPr lang="pt-BR" sz="35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11560" y="1700808"/>
            <a:ext cx="3744416" cy="2952328"/>
          </a:xfrm>
        </p:spPr>
        <p:txBody>
          <a:bodyPr>
            <a:normAutofit/>
          </a:bodyPr>
          <a:lstStyle/>
          <a:p>
            <a:r>
              <a:rPr lang="pt-BR" dirty="0" smtClean="0"/>
              <a:t>PAPEL DA SIMBIOSE NA EVOLUÇÃO</a:t>
            </a:r>
            <a:endParaRPr lang="pt-BR" dirty="0"/>
          </a:p>
        </p:txBody>
      </p:sp>
      <p:graphicFrame>
        <p:nvGraphicFramePr>
          <p:cNvPr id="5" name="Espaço Reservado para Conteúdo 4"/>
          <p:cNvGraphicFramePr>
            <a:graphicFrameLocks noGrp="1"/>
          </p:cNvGraphicFramePr>
          <p:nvPr>
            <p:ph idx="1"/>
            <p:extLst>
              <p:ext uri="{D42A27DB-BD31-4B8C-83A1-F6EECF244321}">
                <p14:modId xmlns:p14="http://schemas.microsoft.com/office/powerpoint/2010/main" val="3495589634"/>
              </p:ext>
            </p:extLst>
          </p:nvPr>
        </p:nvGraphicFramePr>
        <p:xfrm>
          <a:off x="3853300" y="404664"/>
          <a:ext cx="4618856" cy="6134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116</a:t>
            </a:fld>
            <a:endParaRPr lang="pt-BR"/>
          </a:p>
        </p:txBody>
      </p:sp>
    </p:spTree>
    <p:extLst>
      <p:ext uri="{BB962C8B-B14F-4D97-AF65-F5344CB8AC3E}">
        <p14:creationId xmlns:p14="http://schemas.microsoft.com/office/powerpoint/2010/main" val="26782252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ço Reservado para Conteúdo 1"/>
          <p:cNvGraphicFramePr>
            <a:graphicFrameLocks noGrp="1"/>
          </p:cNvGraphicFramePr>
          <p:nvPr>
            <p:ph idx="1"/>
            <p:extLst>
              <p:ext uri="{D42A27DB-BD31-4B8C-83A1-F6EECF244321}">
                <p14:modId xmlns:p14="http://schemas.microsoft.com/office/powerpoint/2010/main" val="1202801627"/>
              </p:ext>
            </p:extLst>
          </p:nvPr>
        </p:nvGraphicFramePr>
        <p:xfrm>
          <a:off x="457200" y="1412776"/>
          <a:ext cx="8229600" cy="49118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117</a:t>
            </a:fld>
            <a:endParaRPr lang="pt-BR"/>
          </a:p>
        </p:txBody>
      </p:sp>
      <p:sp>
        <p:nvSpPr>
          <p:cNvPr id="6" name="Título 1"/>
          <p:cNvSpPr>
            <a:spLocks noGrp="1"/>
          </p:cNvSpPr>
          <p:nvPr>
            <p:ph type="title"/>
          </p:nvPr>
        </p:nvSpPr>
        <p:spPr>
          <a:xfrm>
            <a:off x="457200" y="704088"/>
            <a:ext cx="8229600" cy="564672"/>
          </a:xfrm>
        </p:spPr>
        <p:txBody>
          <a:bodyPr>
            <a:noAutofit/>
          </a:bodyPr>
          <a:lstStyle/>
          <a:p>
            <a:pPr algn="ctr"/>
            <a:r>
              <a:rPr lang="pt-BR" sz="3500" dirty="0" smtClean="0"/>
              <a:t>TEORIA DA ENDOSSIMBIOSE SEQUENCIAL</a:t>
            </a:r>
            <a:endParaRPr lang="pt-BR" sz="35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852704"/>
          </a:xfrm>
        </p:spPr>
        <p:txBody>
          <a:bodyPr>
            <a:normAutofit fontScale="90000"/>
          </a:bodyPr>
          <a:lstStyle/>
          <a:p>
            <a:pPr algn="ctr"/>
            <a:r>
              <a:rPr lang="pt-BR" sz="5400" dirty="0" smtClean="0">
                <a:solidFill>
                  <a:schemeClr val="tx1"/>
                </a:solidFill>
              </a:rPr>
              <a:t>IDEIAS PRINCIPAIS DA TES</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118</a:t>
            </a:fld>
            <a:endParaRPr lang="pt-BR"/>
          </a:p>
        </p:txBody>
      </p:sp>
      <p:graphicFrame>
        <p:nvGraphicFramePr>
          <p:cNvPr id="7" name="Espaço Reservado para Conteúdo 6"/>
          <p:cNvGraphicFramePr>
            <a:graphicFrameLocks noGrp="1"/>
          </p:cNvGraphicFramePr>
          <p:nvPr>
            <p:ph idx="1"/>
            <p:extLst>
              <p:ext uri="{D42A27DB-BD31-4B8C-83A1-F6EECF244321}">
                <p14:modId xmlns:p14="http://schemas.microsoft.com/office/powerpoint/2010/main" val="1113819840"/>
              </p:ext>
            </p:extLst>
          </p:nvPr>
        </p:nvGraphicFramePr>
        <p:xfrm>
          <a:off x="457200" y="1556793"/>
          <a:ext cx="8229600" cy="4767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116867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ço Reservado para Conteúdo 1"/>
          <p:cNvGraphicFramePr>
            <a:graphicFrameLocks noGrp="1"/>
          </p:cNvGraphicFramePr>
          <p:nvPr>
            <p:ph idx="1"/>
            <p:extLst>
              <p:ext uri="{D42A27DB-BD31-4B8C-83A1-F6EECF244321}">
                <p14:modId xmlns:p14="http://schemas.microsoft.com/office/powerpoint/2010/main" val="3535305487"/>
              </p:ext>
            </p:extLst>
          </p:nvPr>
        </p:nvGraphicFramePr>
        <p:xfrm>
          <a:off x="457200" y="1268760"/>
          <a:ext cx="8229600" cy="5055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119</a:t>
            </a:fld>
            <a:endParaRPr lang="pt-BR"/>
          </a:p>
        </p:txBody>
      </p:sp>
      <p:sp>
        <p:nvSpPr>
          <p:cNvPr id="6" name="Título 1"/>
          <p:cNvSpPr>
            <a:spLocks noGrp="1"/>
          </p:cNvSpPr>
          <p:nvPr>
            <p:ph type="title"/>
          </p:nvPr>
        </p:nvSpPr>
        <p:spPr>
          <a:xfrm>
            <a:off x="457200" y="704088"/>
            <a:ext cx="8229600" cy="564672"/>
          </a:xfrm>
        </p:spPr>
        <p:txBody>
          <a:bodyPr>
            <a:noAutofit/>
          </a:bodyPr>
          <a:lstStyle/>
          <a:p>
            <a:pPr algn="ctr"/>
            <a:r>
              <a:rPr lang="pt-BR" sz="3500" dirty="0" smtClean="0"/>
              <a:t>TEORIA DA ENDOSSIMBIOSE SEQUENCIAL</a:t>
            </a:r>
            <a:endParaRPr lang="pt-BR" sz="35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95536" y="260648"/>
            <a:ext cx="8229600" cy="1143000"/>
          </a:xfrm>
        </p:spPr>
        <p:txBody>
          <a:bodyPr/>
          <a:lstStyle/>
          <a:p>
            <a:r>
              <a:rPr lang="pt-BR" dirty="0" smtClean="0"/>
              <a:t>EVOLUÇÃO</a:t>
            </a:r>
            <a:endParaRPr lang="pt-BR" dirty="0"/>
          </a:p>
        </p:txBody>
      </p:sp>
      <p:sp>
        <p:nvSpPr>
          <p:cNvPr id="3" name="Espaço Reservado para Conteúdo 2"/>
          <p:cNvSpPr>
            <a:spLocks noGrp="1"/>
          </p:cNvSpPr>
          <p:nvPr>
            <p:ph idx="1"/>
          </p:nvPr>
        </p:nvSpPr>
        <p:spPr>
          <a:xfrm>
            <a:off x="395536" y="1412776"/>
            <a:ext cx="8229600" cy="5445224"/>
          </a:xfrm>
        </p:spPr>
        <p:txBody>
          <a:bodyPr>
            <a:normAutofit/>
          </a:bodyPr>
          <a:lstStyle/>
          <a:p>
            <a:pPr marL="0" indent="0">
              <a:buNone/>
            </a:pPr>
            <a:r>
              <a:rPr lang="pt-BR" sz="3200" dirty="0" smtClean="0"/>
              <a:t>A teoria da evolução procura explicar: </a:t>
            </a:r>
          </a:p>
          <a:p>
            <a:r>
              <a:rPr lang="pt-BR" sz="3200" dirty="0" smtClean="0"/>
              <a:t>como todas as espécies surgiram na Terra; </a:t>
            </a:r>
          </a:p>
          <a:p>
            <a:r>
              <a:rPr lang="pt-BR" sz="3200" dirty="0" smtClean="0"/>
              <a:t>como </a:t>
            </a:r>
            <a:r>
              <a:rPr lang="pt-BR" sz="3200" smtClean="0"/>
              <a:t>elas podem </a:t>
            </a:r>
            <a:r>
              <a:rPr lang="pt-BR" sz="3200" dirty="0" smtClean="0"/>
              <a:t>se transformar ao longo do tempo e originar outras espécies; </a:t>
            </a:r>
          </a:p>
          <a:p>
            <a:r>
              <a:rPr lang="pt-BR" sz="3200" dirty="0" smtClean="0"/>
              <a:t>a razão de suas semelhanças e diferenças; </a:t>
            </a:r>
          </a:p>
          <a:p>
            <a:r>
              <a:rPr lang="pt-BR" sz="3200" dirty="0" smtClean="0"/>
              <a:t>e por que os seres vivos possuem adaptações que os ajudam a sobreviver e se reproduzir em seu ambiente.</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12</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BIBLIOGRAFIA</a:t>
            </a:r>
            <a:endParaRPr lang="pt-BR" dirty="0"/>
          </a:p>
        </p:txBody>
      </p:sp>
      <p:sp>
        <p:nvSpPr>
          <p:cNvPr id="3" name="Espaço Reservado para Conteúdo 2"/>
          <p:cNvSpPr>
            <a:spLocks noGrp="1"/>
          </p:cNvSpPr>
          <p:nvPr>
            <p:ph idx="1"/>
          </p:nvPr>
        </p:nvSpPr>
        <p:spPr/>
        <p:txBody>
          <a:bodyPr/>
          <a:lstStyle/>
          <a:p>
            <a:r>
              <a:rPr lang="pt-BR" dirty="0"/>
              <a:t>PAULO, Iramaia Jorge Cabral de; JORGE NETO, Miguel; PAULO,  Sérgio Roberto de. </a:t>
            </a:r>
            <a:r>
              <a:rPr lang="pt-BR" b="1" dirty="0"/>
              <a:t>Introdução à Teoria da Complexidade.</a:t>
            </a:r>
            <a:r>
              <a:rPr lang="pt-BR" dirty="0"/>
              <a:t> Cuiabá: </a:t>
            </a:r>
            <a:r>
              <a:rPr lang="pt-BR" dirty="0" err="1"/>
              <a:t>EdUFMT</a:t>
            </a:r>
            <a:r>
              <a:rPr lang="pt-BR" dirty="0"/>
              <a:t>, 2012.</a:t>
            </a:r>
          </a:p>
          <a:p>
            <a:pPr algn="just"/>
            <a:r>
              <a:rPr lang="pt-BR" dirty="0" smtClean="0"/>
              <a:t>MARGULIS, Lynn. O planeta simbiótico: uma nova perspectiva da evolução. Tradução, Laura Neves; revisão técnica, Max </a:t>
            </a:r>
            <a:r>
              <a:rPr lang="pt-BR" dirty="0" err="1" smtClean="0"/>
              <a:t>Blum</a:t>
            </a:r>
            <a:r>
              <a:rPr lang="pt-BR" dirty="0" smtClean="0"/>
              <a:t>. – Rio de Janeiro: Rocco, 2001.</a:t>
            </a: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120</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pt-BR" dirty="0" smtClean="0"/>
              <a:t>OFICINA C</a:t>
            </a:r>
            <a:endParaRPr lang="pt-BR" dirty="0"/>
          </a:p>
        </p:txBody>
      </p:sp>
      <p:sp>
        <p:nvSpPr>
          <p:cNvPr id="5" name="Subtítulo 4"/>
          <p:cNvSpPr>
            <a:spLocks noGrp="1"/>
          </p:cNvSpPr>
          <p:nvPr>
            <p:ph type="subTitle" idx="1"/>
          </p:nvPr>
        </p:nvSpPr>
        <p:spPr>
          <a:xfrm>
            <a:off x="533400" y="3228536"/>
            <a:ext cx="7854696" cy="3080784"/>
          </a:xfrm>
        </p:spPr>
        <p:txBody>
          <a:bodyPr>
            <a:normAutofit/>
          </a:bodyPr>
          <a:lstStyle/>
          <a:p>
            <a:pPr marL="0" marR="45720" indent="0" algn="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pt-BR" sz="2600" kern="1200" dirty="0" smtClean="0">
                <a:solidFill>
                  <a:schemeClr val="tx1"/>
                </a:solidFill>
                <a:latin typeface="+mn-lt"/>
                <a:ea typeface="+mn-ea"/>
                <a:cs typeface="+mn-cs"/>
              </a:rPr>
              <a:t>TEORIA DA ENDOSSIMBIOSE SEQUENCIAL – TES: AS QUATRO ETAPAS</a:t>
            </a:r>
          </a:p>
          <a:p>
            <a:r>
              <a:rPr lang="pt-BR" sz="2300" dirty="0"/>
              <a:t>Professora ministrante: Gracieli da Silva Henicka (gracielihenicka@gmail.com) </a:t>
            </a:r>
          </a:p>
          <a:p>
            <a:r>
              <a:rPr lang="pt-BR" sz="2300" dirty="0"/>
              <a:t>Professora orientadora: Dr.ª Iramaia Jorge Cabral de Paulo (iramaiaj@gmail.com)</a:t>
            </a:r>
          </a:p>
          <a:p>
            <a:pPr marL="0" marR="45720" indent="0" algn="r"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BR" sz="2600" kern="1200" dirty="0" smtClean="0">
              <a:solidFill>
                <a:schemeClr val="tx1"/>
              </a:solidFill>
              <a:latin typeface="+mn-lt"/>
              <a:ea typeface="+mn-ea"/>
              <a:cs typeface="+mn-cs"/>
            </a:endParaRPr>
          </a:p>
          <a:p>
            <a:endParaRPr lang="pt-BR"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636680"/>
          </a:xfrm>
        </p:spPr>
        <p:txBody>
          <a:bodyPr>
            <a:normAutofit fontScale="90000"/>
          </a:bodyPr>
          <a:lstStyle/>
          <a:p>
            <a:pPr algn="ctr"/>
            <a:r>
              <a:rPr lang="pt-BR" dirty="0" smtClean="0"/>
              <a:t>REVISÃO</a:t>
            </a:r>
            <a:endParaRPr lang="pt-BR" dirty="0"/>
          </a:p>
        </p:txBody>
      </p:sp>
      <p:sp>
        <p:nvSpPr>
          <p:cNvPr id="3" name="Espaço Reservado para Conteúdo 2"/>
          <p:cNvSpPr>
            <a:spLocks noGrp="1"/>
          </p:cNvSpPr>
          <p:nvPr>
            <p:ph idx="1"/>
          </p:nvPr>
        </p:nvSpPr>
        <p:spPr>
          <a:xfrm>
            <a:off x="457200" y="1556792"/>
            <a:ext cx="8229600" cy="4389120"/>
          </a:xfrm>
        </p:spPr>
        <p:txBody>
          <a:bodyPr>
            <a:normAutofit/>
          </a:bodyPr>
          <a:lstStyle/>
          <a:p>
            <a:r>
              <a:rPr lang="pt-BR" dirty="0" smtClean="0"/>
              <a:t>A CIÊNCIA É QUESTIONÁVEL</a:t>
            </a:r>
            <a:r>
              <a:rPr lang="pt-BR" baseline="0" dirty="0" smtClean="0"/>
              <a:t> E FRUTO DE SUA ÉPOCA</a:t>
            </a:r>
          </a:p>
          <a:p>
            <a:endParaRPr lang="pt-BR" dirty="0" smtClean="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122</a:t>
            </a:fld>
            <a:endParaRPr lang="pt-BR"/>
          </a:p>
        </p:txBody>
      </p:sp>
      <p:graphicFrame>
        <p:nvGraphicFramePr>
          <p:cNvPr id="5" name="Diagrama 4"/>
          <p:cNvGraphicFramePr/>
          <p:nvPr>
            <p:extLst>
              <p:ext uri="{D42A27DB-BD31-4B8C-83A1-F6EECF244321}">
                <p14:modId xmlns:p14="http://schemas.microsoft.com/office/powerpoint/2010/main" val="3853184434"/>
              </p:ext>
            </p:extLst>
          </p:nvPr>
        </p:nvGraphicFramePr>
        <p:xfrm>
          <a:off x="1403648" y="2564904"/>
          <a:ext cx="6624736"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5" grpId="0">
        <p:bldAsOne/>
      </p:bldGraphic>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1520" y="692696"/>
            <a:ext cx="8229600" cy="950381"/>
          </a:xfrm>
        </p:spPr>
        <p:txBody>
          <a:bodyPr>
            <a:noAutofit/>
          </a:bodyPr>
          <a:lstStyle/>
          <a:p>
            <a:pPr algn="ctr"/>
            <a:r>
              <a:rPr lang="pt-BR" sz="4000" dirty="0"/>
              <a:t>A EVOLUÇÃO É UM SISTEMA </a:t>
            </a:r>
            <a:r>
              <a:rPr lang="pt-BR" sz="4000" dirty="0" smtClean="0"/>
              <a:t>ABERTO!</a:t>
            </a:r>
            <a:endParaRPr lang="pt-BR" sz="4000" dirty="0"/>
          </a:p>
        </p:txBody>
      </p:sp>
      <p:graphicFrame>
        <p:nvGraphicFramePr>
          <p:cNvPr id="5" name="Espaço Reservado para Conteúdo 4"/>
          <p:cNvGraphicFramePr>
            <a:graphicFrameLocks noGrp="1"/>
          </p:cNvGraphicFramePr>
          <p:nvPr>
            <p:ph idx="1"/>
            <p:extLst>
              <p:ext uri="{D42A27DB-BD31-4B8C-83A1-F6EECF244321}">
                <p14:modId xmlns:p14="http://schemas.microsoft.com/office/powerpoint/2010/main" val="596767916"/>
              </p:ext>
            </p:extLst>
          </p:nvPr>
        </p:nvGraphicFramePr>
        <p:xfrm>
          <a:off x="4644008" y="2060624"/>
          <a:ext cx="4618856" cy="42637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123</a:t>
            </a:fld>
            <a:endParaRPr lang="pt-BR"/>
          </a:p>
        </p:txBody>
      </p:sp>
      <p:pic>
        <p:nvPicPr>
          <p:cNvPr id="1026" name="Picture 2" descr="http://gracieteoliveira.pbworks.com/f/1326583324/LmP63Q5BS35JPGmzAN2z.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2314079"/>
            <a:ext cx="4785015" cy="2924944"/>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1" y="5221883"/>
            <a:ext cx="4785015" cy="400110"/>
          </a:xfrm>
          <a:prstGeom prst="rect">
            <a:avLst/>
          </a:prstGeom>
        </p:spPr>
        <p:txBody>
          <a:bodyPr wrap="square">
            <a:spAutoFit/>
          </a:bodyPr>
          <a:lstStyle/>
          <a:p>
            <a:r>
              <a:rPr lang="pt-BR" sz="1000" dirty="0" smtClean="0"/>
              <a:t>Fonte: http</a:t>
            </a:r>
            <a:r>
              <a:rPr lang="pt-BR" sz="1000" dirty="0"/>
              <a:t>://gracieteoliveira.pbworks.com/w/page/49867036/subsistemas%20terrestres</a:t>
            </a:r>
          </a:p>
        </p:txBody>
      </p:sp>
    </p:spTree>
    <p:extLst>
      <p:ext uri="{BB962C8B-B14F-4D97-AF65-F5344CB8AC3E}">
        <p14:creationId xmlns:p14="http://schemas.microsoft.com/office/powerpoint/2010/main" val="16035640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 calcmode="lin" valueType="num">
                                      <p:cBhvr additive="base">
                                        <p:cTn id="16" dur="500" fill="hold"/>
                                        <p:tgtEl>
                                          <p:spTgt spid="1026"/>
                                        </p:tgtEl>
                                        <p:attrNameLst>
                                          <p:attrName>ppt_x</p:attrName>
                                        </p:attrNameLst>
                                      </p:cBhvr>
                                      <p:tavLst>
                                        <p:tav tm="0">
                                          <p:val>
                                            <p:strVal val="#ppt_x"/>
                                          </p:val>
                                        </p:tav>
                                        <p:tav tm="100000">
                                          <p:val>
                                            <p:strVal val="#ppt_x"/>
                                          </p:val>
                                        </p:tav>
                                      </p:tavLst>
                                    </p:anim>
                                    <p:anim calcmode="lin" valueType="num">
                                      <p:cBhvr additive="base">
                                        <p:cTn id="17" dur="500" fill="hold"/>
                                        <p:tgtEl>
                                          <p:spTgt spid="102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P spid="7"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1212744"/>
          </a:xfrm>
        </p:spPr>
        <p:txBody>
          <a:bodyPr>
            <a:normAutofit fontScale="90000"/>
          </a:bodyPr>
          <a:lstStyle/>
          <a:p>
            <a:pPr algn="ctr"/>
            <a:r>
              <a:rPr lang="pt-BR" sz="3500" dirty="0" smtClean="0"/>
              <a:t>CONCEITOS DA COMPLEXIDADE ENCONTRADOS NA TEORIA DA ENDOSSIMBIOSE SEQUENCIAL</a:t>
            </a:r>
            <a:endParaRPr lang="pt-BR" sz="3500" dirty="0"/>
          </a:p>
        </p:txBody>
      </p:sp>
      <p:sp>
        <p:nvSpPr>
          <p:cNvPr id="3" name="Espaço Reservado para Conteúdo 2"/>
          <p:cNvSpPr>
            <a:spLocks noGrp="1"/>
          </p:cNvSpPr>
          <p:nvPr>
            <p:ph idx="1"/>
          </p:nvPr>
        </p:nvSpPr>
        <p:spPr>
          <a:xfrm>
            <a:off x="457200" y="1916833"/>
            <a:ext cx="8229600" cy="4804642"/>
          </a:xfrm>
        </p:spPr>
        <p:txBody>
          <a:bodyPr>
            <a:normAutofit/>
          </a:bodyPr>
          <a:lstStyle/>
          <a:p>
            <a:pPr algn="just"/>
            <a:r>
              <a:rPr lang="pt-BR" b="1" dirty="0" smtClean="0"/>
              <a:t>Pensamento Sistêmico: </a:t>
            </a:r>
            <a:r>
              <a:rPr lang="pt-BR" dirty="0" smtClean="0"/>
              <a:t>pois</a:t>
            </a:r>
            <a:r>
              <a:rPr lang="pt-BR" b="1" dirty="0" smtClean="0"/>
              <a:t> </a:t>
            </a:r>
            <a:r>
              <a:rPr lang="pt-BR" dirty="0" smtClean="0"/>
              <a:t>não é possível analisar as partes, sem o todo.</a:t>
            </a:r>
            <a:endParaRPr lang="pt-BR" b="1" dirty="0" smtClean="0"/>
          </a:p>
          <a:p>
            <a:pPr algn="just"/>
            <a:r>
              <a:rPr lang="pt-BR" b="1" dirty="0" smtClean="0"/>
              <a:t>Auto-organização e Auto-regulação:  </a:t>
            </a:r>
            <a:r>
              <a:rPr lang="pt-BR" dirty="0" smtClean="0"/>
              <a:t>pois </a:t>
            </a:r>
            <a:r>
              <a:rPr lang="pt-BR" dirty="0"/>
              <a:t>existe uma emergência espontânea de novas estruturas e de novas formas de comportamento oriundo do fluxo constante de energia e matéria que mantém os sistemas complexos afastados do </a:t>
            </a:r>
            <a:r>
              <a:rPr lang="pt-BR" dirty="0" smtClean="0"/>
              <a:t>equilíbrio.</a:t>
            </a:r>
            <a:endParaRPr lang="pt-BR" b="1" dirty="0" smtClean="0"/>
          </a:p>
          <a:p>
            <a:pPr algn="just"/>
            <a:r>
              <a:rPr lang="pt-BR" b="1" dirty="0" smtClean="0"/>
              <a:t>Acoplamento estrutural: </a:t>
            </a:r>
            <a:r>
              <a:rPr lang="pt-BR" dirty="0" smtClean="0"/>
              <a:t>pois</a:t>
            </a:r>
            <a:r>
              <a:rPr lang="pt-BR" b="1" dirty="0" smtClean="0"/>
              <a:t> </a:t>
            </a:r>
            <a:r>
              <a:rPr lang="pt-BR" dirty="0" smtClean="0"/>
              <a:t>os </a:t>
            </a:r>
            <a:r>
              <a:rPr lang="pt-BR" dirty="0"/>
              <a:t>seres vivos interagem entre si e com o meio externo, sendo eles interdependentes e estruturalmente dinâmicos. </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124</a:t>
            </a:fld>
            <a:endParaRPr lang="pt-BR"/>
          </a:p>
        </p:txBody>
      </p:sp>
    </p:spTree>
    <p:extLst>
      <p:ext uri="{BB962C8B-B14F-4D97-AF65-F5344CB8AC3E}">
        <p14:creationId xmlns:p14="http://schemas.microsoft.com/office/powerpoint/2010/main" val="12515384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ço Reservado para Conteúdo 4"/>
          <p:cNvGraphicFramePr>
            <a:graphicFrameLocks noGrp="1"/>
          </p:cNvGraphicFramePr>
          <p:nvPr>
            <p:ph idx="1"/>
            <p:extLst>
              <p:ext uri="{D42A27DB-BD31-4B8C-83A1-F6EECF244321}">
                <p14:modId xmlns:p14="http://schemas.microsoft.com/office/powerpoint/2010/main" val="2840279092"/>
              </p:ext>
            </p:extLst>
          </p:nvPr>
        </p:nvGraphicFramePr>
        <p:xfrm>
          <a:off x="899592" y="1449587"/>
          <a:ext cx="7344816" cy="49067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125</a:t>
            </a:fld>
            <a:endParaRPr lang="pt-BR"/>
          </a:p>
        </p:txBody>
      </p:sp>
      <p:sp>
        <p:nvSpPr>
          <p:cNvPr id="6" name="CaixaDeTexto 5"/>
          <p:cNvSpPr txBox="1"/>
          <p:nvPr/>
        </p:nvSpPr>
        <p:spPr>
          <a:xfrm>
            <a:off x="1259632" y="980728"/>
            <a:ext cx="6521152" cy="630942"/>
          </a:xfrm>
          <a:prstGeom prst="rect">
            <a:avLst/>
          </a:prstGeom>
          <a:noFill/>
        </p:spPr>
        <p:txBody>
          <a:bodyPr wrap="square" rtlCol="0">
            <a:spAutoFit/>
          </a:bodyPr>
          <a:lstStyle/>
          <a:p>
            <a:pPr algn="ctr"/>
            <a:r>
              <a:rPr lang="pt-BR" sz="3500" dirty="0" smtClean="0"/>
              <a:t>SISTEMAS GENÉTICOS</a:t>
            </a:r>
            <a:endParaRPr lang="pt-BR" sz="3500" dirty="0"/>
          </a:p>
        </p:txBody>
      </p:sp>
    </p:spTree>
    <p:extLst>
      <p:ext uri="{BB962C8B-B14F-4D97-AF65-F5344CB8AC3E}">
        <p14:creationId xmlns:p14="http://schemas.microsoft.com/office/powerpoint/2010/main" val="3430892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08688"/>
          </a:xfrm>
        </p:spPr>
        <p:txBody>
          <a:bodyPr>
            <a:normAutofit fontScale="90000"/>
          </a:bodyPr>
          <a:lstStyle/>
          <a:p>
            <a:pPr algn="ctr"/>
            <a:r>
              <a:rPr lang="pt-BR" sz="5400" dirty="0" smtClean="0">
                <a:solidFill>
                  <a:schemeClr val="tx1"/>
                </a:solidFill>
              </a:rPr>
              <a:t>IDEIAS PRINCIPAIS DA TES</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126</a:t>
            </a:fld>
            <a:endParaRPr lang="pt-BR"/>
          </a:p>
        </p:txBody>
      </p:sp>
      <p:graphicFrame>
        <p:nvGraphicFramePr>
          <p:cNvPr id="7" name="Espaço Reservado para Conteúdo 6"/>
          <p:cNvGraphicFramePr>
            <a:graphicFrameLocks noGrp="1"/>
          </p:cNvGraphicFramePr>
          <p:nvPr>
            <p:ph idx="1"/>
            <p:extLst/>
          </p:nvPr>
        </p:nvGraphicFramePr>
        <p:xfrm>
          <a:off x="457200" y="1556793"/>
          <a:ext cx="8229600" cy="4767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3793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7" grpId="0">
        <p:bldAsOne/>
      </p:bldGraphic>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908720"/>
            <a:ext cx="8229600" cy="1143000"/>
          </a:xfrm>
        </p:spPr>
        <p:txBody>
          <a:bodyPr>
            <a:normAutofit fontScale="90000"/>
          </a:bodyPr>
          <a:lstStyle/>
          <a:p>
            <a:pPr algn="ctr"/>
            <a:r>
              <a:rPr lang="pt-BR" dirty="0"/>
              <a:t>O QUE MUDA NA EVOLUÇÃO COM A TES?</a:t>
            </a:r>
          </a:p>
        </p:txBody>
      </p:sp>
      <p:graphicFrame>
        <p:nvGraphicFramePr>
          <p:cNvPr id="5" name="Espaço Reservado para Conteúdo 4"/>
          <p:cNvGraphicFramePr>
            <a:graphicFrameLocks noGrp="1"/>
          </p:cNvGraphicFramePr>
          <p:nvPr>
            <p:ph idx="1"/>
            <p:extLst>
              <p:ext uri="{D42A27DB-BD31-4B8C-83A1-F6EECF244321}">
                <p14:modId xmlns:p14="http://schemas.microsoft.com/office/powerpoint/2010/main" val="2366324564"/>
              </p:ext>
            </p:extLst>
          </p:nvPr>
        </p:nvGraphicFramePr>
        <p:xfrm>
          <a:off x="17735" y="1124744"/>
          <a:ext cx="3970784" cy="4395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127</a:t>
            </a:fld>
            <a:endParaRPr lang="pt-BR"/>
          </a:p>
        </p:txBody>
      </p:sp>
      <p:graphicFrame>
        <p:nvGraphicFramePr>
          <p:cNvPr id="6" name="Diagrama 5"/>
          <p:cNvGraphicFramePr/>
          <p:nvPr>
            <p:extLst>
              <p:ext uri="{D42A27DB-BD31-4B8C-83A1-F6EECF244321}">
                <p14:modId xmlns:p14="http://schemas.microsoft.com/office/powerpoint/2010/main" val="46705633"/>
              </p:ext>
            </p:extLst>
          </p:nvPr>
        </p:nvGraphicFramePr>
        <p:xfrm>
          <a:off x="251520" y="4861669"/>
          <a:ext cx="7128792" cy="199633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a 6"/>
          <p:cNvGraphicFramePr/>
          <p:nvPr>
            <p:extLst>
              <p:ext uri="{D42A27DB-BD31-4B8C-83A1-F6EECF244321}">
                <p14:modId xmlns:p14="http://schemas.microsoft.com/office/powerpoint/2010/main" val="4193887910"/>
              </p:ext>
            </p:extLst>
          </p:nvPr>
        </p:nvGraphicFramePr>
        <p:xfrm>
          <a:off x="3995936" y="2051720"/>
          <a:ext cx="5004048" cy="303346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40595248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Graphic spid="7" grpId="0">
        <p:bldAsOne/>
      </p:bldGraphic>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457200" y="704088"/>
            <a:ext cx="8229600" cy="852704"/>
          </a:xfrm>
        </p:spPr>
        <p:txBody>
          <a:bodyPr>
            <a:normAutofit/>
          </a:bodyPr>
          <a:lstStyle/>
          <a:p>
            <a:pPr algn="ctr"/>
            <a:r>
              <a:rPr lang="pt-BR" sz="3500" dirty="0">
                <a:solidFill>
                  <a:schemeClr val="accent1">
                    <a:lumMod val="75000"/>
                  </a:schemeClr>
                </a:solidFill>
              </a:rPr>
              <a:t>TEORIA DA ENDOSSIMBIOSE SEQUENCIAL</a:t>
            </a:r>
          </a:p>
        </p:txBody>
      </p:sp>
      <p:sp>
        <p:nvSpPr>
          <p:cNvPr id="3" name="Espaço Reservado para Conteúdo 2"/>
          <p:cNvSpPr>
            <a:spLocks noGrp="1"/>
          </p:cNvSpPr>
          <p:nvPr>
            <p:ph idx="1"/>
          </p:nvPr>
        </p:nvSpPr>
        <p:spPr>
          <a:xfrm>
            <a:off x="445194" y="1556792"/>
            <a:ext cx="8229600" cy="4389120"/>
          </a:xfrm>
        </p:spPr>
        <p:txBody>
          <a:bodyPr/>
          <a:lstStyle/>
          <a:p>
            <a:pPr algn="just"/>
            <a:r>
              <a:rPr lang="pt-BR" dirty="0" smtClean="0"/>
              <a:t>Segundo Margulis (2001), em certos casos a coabitação, existência a longo prazo, resulta em simbiogênese: o surgimento de novos corpos, novos órgãos, novas espécies. </a:t>
            </a:r>
          </a:p>
          <a:p>
            <a:pPr algn="just"/>
            <a:r>
              <a:rPr lang="pt-BR" dirty="0" smtClean="0"/>
              <a:t>Para ela, a maior parte da inovação evolutiva surgiu, e ainda surge, diretamente da simbiose.</a:t>
            </a:r>
            <a:r>
              <a:rPr lang="pt-BR" dirty="0"/>
              <a:t> Margulis destaca que </a:t>
            </a:r>
            <a:r>
              <a:rPr lang="pt-BR" b="1" dirty="0"/>
              <a:t>é a simbiogênese o fator que diferencia toda forma de vida de células nucleadas da vida bacteriana</a:t>
            </a:r>
            <a:r>
              <a:rPr lang="pt-BR" dirty="0"/>
              <a:t>.</a:t>
            </a: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128</a:t>
            </a:fld>
            <a:endParaRPr lang="pt-BR"/>
          </a:p>
        </p:txBody>
      </p:sp>
      <p:graphicFrame>
        <p:nvGraphicFramePr>
          <p:cNvPr id="6" name="Espaço Reservado para Conteúdo 4"/>
          <p:cNvGraphicFramePr>
            <a:graphicFrameLocks/>
          </p:cNvGraphicFramePr>
          <p:nvPr>
            <p:extLst>
              <p:ext uri="{D42A27DB-BD31-4B8C-83A1-F6EECF244321}">
                <p14:modId xmlns:p14="http://schemas.microsoft.com/office/powerpoint/2010/main" val="1719955436"/>
              </p:ext>
            </p:extLst>
          </p:nvPr>
        </p:nvGraphicFramePr>
        <p:xfrm>
          <a:off x="670347" y="5379013"/>
          <a:ext cx="7715200" cy="11337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59052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6" grpId="0">
        <p:bldAsOne/>
      </p:bldGraphic>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08688"/>
          </a:xfrm>
        </p:spPr>
        <p:txBody>
          <a:bodyPr>
            <a:noAutofit/>
          </a:bodyPr>
          <a:lstStyle/>
          <a:p>
            <a:pPr algn="ctr"/>
            <a:r>
              <a:rPr lang="pt-BR" sz="3500" dirty="0">
                <a:solidFill>
                  <a:schemeClr val="accent1">
                    <a:lumMod val="75000"/>
                  </a:schemeClr>
                </a:solidFill>
              </a:rPr>
              <a:t>TEORIA DA ENDOSSIMBIOSE SEQUENCIAL</a:t>
            </a:r>
            <a:endParaRPr lang="pt-BR" sz="3500" dirty="0"/>
          </a:p>
        </p:txBody>
      </p:sp>
      <p:graphicFrame>
        <p:nvGraphicFramePr>
          <p:cNvPr id="5" name="Espaço Reservado para Conteúdo 4"/>
          <p:cNvGraphicFramePr>
            <a:graphicFrameLocks noGrp="1"/>
          </p:cNvGraphicFramePr>
          <p:nvPr>
            <p:ph idx="1"/>
            <p:extLst>
              <p:ext uri="{D42A27DB-BD31-4B8C-83A1-F6EECF244321}">
                <p14:modId xmlns:p14="http://schemas.microsoft.com/office/powerpoint/2010/main" val="2455513748"/>
              </p:ext>
            </p:extLst>
          </p:nvPr>
        </p:nvGraphicFramePr>
        <p:xfrm>
          <a:off x="457200" y="1556792"/>
          <a:ext cx="8229600"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129</a:t>
            </a:fld>
            <a:endParaRPr lang="pt-BR"/>
          </a:p>
        </p:txBody>
      </p:sp>
    </p:spTree>
    <p:extLst>
      <p:ext uri="{BB962C8B-B14F-4D97-AF65-F5344CB8AC3E}">
        <p14:creationId xmlns:p14="http://schemas.microsoft.com/office/powerpoint/2010/main" val="15548444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13</a:t>
            </a:fld>
            <a:endParaRPr lang="pt-BR"/>
          </a:p>
        </p:txBody>
      </p:sp>
      <p:pic>
        <p:nvPicPr>
          <p:cNvPr id="4098" name="Picture 2" descr="http://skora.com.br/aplicativos/wp-content/uploads/2013/01/arvorevid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9104" y="21919"/>
            <a:ext cx="7367567" cy="6537417"/>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4745865" y="6559336"/>
            <a:ext cx="4343134" cy="246221"/>
          </a:xfrm>
          <a:prstGeom prst="rect">
            <a:avLst/>
          </a:prstGeom>
          <a:noFill/>
        </p:spPr>
        <p:txBody>
          <a:bodyPr wrap="square" rtlCol="0">
            <a:spAutoFit/>
          </a:bodyPr>
          <a:lstStyle/>
          <a:p>
            <a:r>
              <a:rPr lang="pt-BR" sz="1000" dirty="0"/>
              <a:t>Fonte: http://www.skora.com.br/?p=4242</a:t>
            </a:r>
          </a:p>
        </p:txBody>
      </p:sp>
    </p:spTree>
    <p:extLst>
      <p:ext uri="{BB962C8B-B14F-4D97-AF65-F5344CB8AC3E}">
        <p14:creationId xmlns:p14="http://schemas.microsoft.com/office/powerpoint/2010/main" val="1873575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130</a:t>
            </a:fld>
            <a:endParaRPr lang="pt-BR"/>
          </a:p>
        </p:txBody>
      </p:sp>
      <p:graphicFrame>
        <p:nvGraphicFramePr>
          <p:cNvPr id="5" name="Espaço Reservado para Conteúdo 4"/>
          <p:cNvGraphicFramePr>
            <a:graphicFrameLocks noGrp="1"/>
          </p:cNvGraphicFramePr>
          <p:nvPr>
            <p:ph idx="4294967295"/>
            <p:extLst>
              <p:ext uri="{D42A27DB-BD31-4B8C-83A1-F6EECF244321}">
                <p14:modId xmlns:p14="http://schemas.microsoft.com/office/powerpoint/2010/main" val="2132790622"/>
              </p:ext>
            </p:extLst>
          </p:nvPr>
        </p:nvGraphicFramePr>
        <p:xfrm>
          <a:off x="1" y="548680"/>
          <a:ext cx="9036495" cy="6172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304859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08688"/>
          </a:xfrm>
        </p:spPr>
        <p:txBody>
          <a:bodyPr>
            <a:normAutofit fontScale="90000"/>
          </a:bodyPr>
          <a:lstStyle/>
          <a:p>
            <a:pPr algn="ctr"/>
            <a:r>
              <a:rPr lang="pt-BR" dirty="0"/>
              <a:t>ETAPA </a:t>
            </a:r>
            <a:r>
              <a:rPr lang="pt-BR" dirty="0" smtClean="0"/>
              <a:t>1 DA TES</a:t>
            </a:r>
            <a:endParaRPr lang="pt-BR" dirty="0"/>
          </a:p>
        </p:txBody>
      </p:sp>
      <p:sp>
        <p:nvSpPr>
          <p:cNvPr id="3" name="Espaço Reservado para Conteúdo 2"/>
          <p:cNvSpPr>
            <a:spLocks noGrp="1"/>
          </p:cNvSpPr>
          <p:nvPr>
            <p:ph idx="1"/>
          </p:nvPr>
        </p:nvSpPr>
        <p:spPr>
          <a:xfrm>
            <a:off x="457200" y="1556792"/>
            <a:ext cx="8229600" cy="4767808"/>
          </a:xfrm>
        </p:spPr>
        <p:txBody>
          <a:bodyPr>
            <a:normAutofit/>
          </a:bodyPr>
          <a:lstStyle/>
          <a:p>
            <a:pPr algn="just"/>
            <a:r>
              <a:rPr lang="pt-BR" dirty="0" smtClean="0"/>
              <a:t>Uma </a:t>
            </a:r>
            <a:r>
              <a:rPr lang="pt-BR" b="1" dirty="0" smtClean="0"/>
              <a:t>“</a:t>
            </a:r>
            <a:r>
              <a:rPr lang="pt-BR" b="1" dirty="0" err="1" smtClean="0"/>
              <a:t>arqueobactéria</a:t>
            </a:r>
            <a:r>
              <a:rPr lang="pt-BR" b="1" dirty="0"/>
              <a:t>” fermentante (ou “</a:t>
            </a:r>
            <a:r>
              <a:rPr lang="pt-BR" b="1" dirty="0" err="1"/>
              <a:t>termoacidófila</a:t>
            </a:r>
            <a:r>
              <a:rPr lang="pt-BR" b="1" dirty="0"/>
              <a:t>”), </a:t>
            </a:r>
            <a:r>
              <a:rPr lang="pt-BR" dirty="0"/>
              <a:t>se fundiu com uma </a:t>
            </a:r>
            <a:r>
              <a:rPr lang="pt-BR" b="1" dirty="0"/>
              <a:t>bactéria natatória</a:t>
            </a:r>
            <a:r>
              <a:rPr lang="pt-BR" dirty="0"/>
              <a:t>, formando o </a:t>
            </a:r>
            <a:r>
              <a:rPr lang="pt-BR" b="1" dirty="0" err="1"/>
              <a:t>nucleocitoplasma</a:t>
            </a:r>
            <a:r>
              <a:rPr lang="pt-BR" dirty="0"/>
              <a:t>, substância básica dos ancestrais das células dos animais, plantas e fungos. </a:t>
            </a:r>
            <a:endParaRPr lang="pt-BR" dirty="0" smtClean="0"/>
          </a:p>
          <a:p>
            <a:pPr algn="just"/>
            <a:r>
              <a:rPr lang="pt-BR" dirty="0" smtClean="0"/>
              <a:t>Esse </a:t>
            </a:r>
            <a:r>
              <a:rPr lang="pt-BR" dirty="0"/>
              <a:t>primeiro </a:t>
            </a:r>
            <a:r>
              <a:rPr lang="pt-BR" b="1" dirty="0"/>
              <a:t>protista natatório </a:t>
            </a:r>
            <a:r>
              <a:rPr lang="pt-BR" dirty="0"/>
              <a:t>era, como seus descendentes hoje, um </a:t>
            </a:r>
            <a:r>
              <a:rPr lang="pt-BR" b="1" dirty="0"/>
              <a:t>anaeróbio</a:t>
            </a:r>
            <a:r>
              <a:rPr lang="pt-BR" dirty="0"/>
              <a:t> que vivia em lama e areia organicamente ricas, em fendas de pedras, poças e lagoas onde o oxigênio era escasso ou ausente. </a:t>
            </a:r>
            <a:endParaRPr lang="pt-BR" dirty="0" smtClean="0"/>
          </a:p>
          <a:p>
            <a:pPr>
              <a:buNone/>
            </a:pPr>
            <a:r>
              <a:rPr lang="pt-BR" dirty="0"/>
              <a:t>	</a:t>
            </a:r>
            <a:r>
              <a:rPr lang="pt-BR" dirty="0" smtClean="0"/>
              <a:t>- NUCLEOCITOPLASMA</a:t>
            </a:r>
          </a:p>
          <a:p>
            <a:pPr>
              <a:buNone/>
            </a:pPr>
            <a:r>
              <a:rPr lang="pt-BR" dirty="0"/>
              <a:t>	</a:t>
            </a:r>
            <a:r>
              <a:rPr lang="pt-BR" dirty="0" smtClean="0"/>
              <a:t>- PROTISTA NATATÓRIO ANAERÓBIO</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131</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BR"/>
          </a:p>
        </p:txBody>
      </p:sp>
      <p:pic>
        <p:nvPicPr>
          <p:cNvPr id="5" name="Espaço Reservado para Conteúdo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3999" cy="6858000"/>
          </a:xfrm>
        </p:spPr>
      </p:pic>
      <p:sp>
        <p:nvSpPr>
          <p:cNvPr id="4" name="Espaço Reservado para Número de Slide 3"/>
          <p:cNvSpPr>
            <a:spLocks noGrp="1"/>
          </p:cNvSpPr>
          <p:nvPr>
            <p:ph type="sldNum" sz="quarter" idx="12"/>
          </p:nvPr>
        </p:nvSpPr>
        <p:spPr/>
        <p:txBody>
          <a:bodyPr/>
          <a:lstStyle/>
          <a:p>
            <a:fld id="{003FD9F8-5431-48B7-8012-1ED63CFEE3E4}" type="slidenum">
              <a:rPr lang="pt-BR" smtClean="0"/>
              <a:pPr/>
              <a:t>132</a:t>
            </a:fld>
            <a:endParaRPr lang="pt-BR"/>
          </a:p>
        </p:txBody>
      </p:sp>
      <p:sp>
        <p:nvSpPr>
          <p:cNvPr id="6" name="CaixaDeTexto 5"/>
          <p:cNvSpPr txBox="1"/>
          <p:nvPr/>
        </p:nvSpPr>
        <p:spPr>
          <a:xfrm>
            <a:off x="-26509" y="5987018"/>
            <a:ext cx="3059832" cy="369332"/>
          </a:xfrm>
          <a:prstGeom prst="rect">
            <a:avLst/>
          </a:prstGeom>
          <a:noFill/>
        </p:spPr>
        <p:txBody>
          <a:bodyPr wrap="square" rtlCol="0">
            <a:spAutoFit/>
          </a:bodyPr>
          <a:lstStyle/>
          <a:p>
            <a:r>
              <a:rPr lang="pt-BR" dirty="0" smtClean="0"/>
              <a:t>Imagem: Gracieli S. Henicka</a:t>
            </a:r>
            <a:endParaRPr lang="pt-BR" dirty="0"/>
          </a:p>
        </p:txBody>
      </p:sp>
    </p:spTree>
    <p:extLst>
      <p:ext uri="{BB962C8B-B14F-4D97-AF65-F5344CB8AC3E}">
        <p14:creationId xmlns:p14="http://schemas.microsoft.com/office/powerpoint/2010/main" val="36586651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636680"/>
          </a:xfrm>
        </p:spPr>
        <p:txBody>
          <a:bodyPr>
            <a:normAutofit fontScale="90000"/>
          </a:bodyPr>
          <a:lstStyle/>
          <a:p>
            <a:pPr algn="ctr"/>
            <a:r>
              <a:rPr lang="pt-BR" dirty="0"/>
              <a:t>ETAPA </a:t>
            </a:r>
            <a:r>
              <a:rPr lang="pt-BR" dirty="0" smtClean="0"/>
              <a:t>2 </a:t>
            </a:r>
            <a:r>
              <a:rPr lang="pt-BR" dirty="0"/>
              <a:t>D</a:t>
            </a:r>
            <a:r>
              <a:rPr lang="pt-BR" dirty="0" smtClean="0"/>
              <a:t>A TES</a:t>
            </a:r>
            <a:endParaRPr lang="pt-BR" dirty="0"/>
          </a:p>
        </p:txBody>
      </p:sp>
      <p:sp>
        <p:nvSpPr>
          <p:cNvPr id="3" name="Espaço Reservado para Conteúdo 2"/>
          <p:cNvSpPr>
            <a:spLocks noGrp="1"/>
          </p:cNvSpPr>
          <p:nvPr>
            <p:ph idx="1"/>
          </p:nvPr>
        </p:nvSpPr>
        <p:spPr>
          <a:xfrm>
            <a:off x="457200" y="1340769"/>
            <a:ext cx="8229600" cy="5380706"/>
          </a:xfrm>
        </p:spPr>
        <p:txBody>
          <a:bodyPr>
            <a:normAutofit fontScale="92500" lnSpcReduction="20000"/>
          </a:bodyPr>
          <a:lstStyle/>
          <a:p>
            <a:pPr lvl="0" algn="just"/>
            <a:r>
              <a:rPr lang="pt-BR" dirty="0" smtClean="0"/>
              <a:t>Essa </a:t>
            </a:r>
            <a:r>
              <a:rPr lang="pt-BR" dirty="0"/>
              <a:t>etapa aconteceu </a:t>
            </a:r>
            <a:r>
              <a:rPr lang="pt-BR" b="1" dirty="0"/>
              <a:t>simultaneamente</a:t>
            </a:r>
            <a:r>
              <a:rPr lang="pt-BR" dirty="0"/>
              <a:t> com a etapa 1. </a:t>
            </a:r>
            <a:endParaRPr lang="pt-BR" dirty="0" smtClean="0"/>
          </a:p>
          <a:p>
            <a:pPr lvl="0" algn="just"/>
            <a:r>
              <a:rPr lang="pt-BR" dirty="0" smtClean="0"/>
              <a:t>A </a:t>
            </a:r>
            <a:r>
              <a:rPr lang="pt-BR" dirty="0"/>
              <a:t>ideia fundamental dessa etapa é que as </a:t>
            </a:r>
            <a:r>
              <a:rPr lang="pt-BR" b="1" dirty="0"/>
              <a:t>organelas natatórias</a:t>
            </a:r>
            <a:r>
              <a:rPr lang="pt-BR" dirty="0"/>
              <a:t> – os </a:t>
            </a:r>
            <a:r>
              <a:rPr lang="pt-BR" b="1" dirty="0"/>
              <a:t>cílios</a:t>
            </a:r>
            <a:r>
              <a:rPr lang="pt-BR" dirty="0"/>
              <a:t>, </a:t>
            </a:r>
            <a:r>
              <a:rPr lang="pt-BR" b="1" dirty="0"/>
              <a:t>caudas de espermatozoides</a:t>
            </a:r>
            <a:r>
              <a:rPr lang="pt-BR" dirty="0"/>
              <a:t>, </a:t>
            </a:r>
            <a:r>
              <a:rPr lang="pt-BR" b="1" dirty="0"/>
              <a:t>protuberâncias sensórias</a:t>
            </a:r>
            <a:r>
              <a:rPr lang="pt-BR" dirty="0"/>
              <a:t> e muitos outros </a:t>
            </a:r>
            <a:r>
              <a:rPr lang="pt-BR" b="1" dirty="0"/>
              <a:t>prolongamentos</a:t>
            </a:r>
            <a:r>
              <a:rPr lang="pt-BR" dirty="0"/>
              <a:t> das células nucleadas – surgiram na </a:t>
            </a:r>
            <a:r>
              <a:rPr lang="pt-BR" b="1" dirty="0"/>
              <a:t>fusão original da </a:t>
            </a:r>
            <a:r>
              <a:rPr lang="pt-BR" b="1" dirty="0" err="1"/>
              <a:t>arqueobactéria</a:t>
            </a:r>
            <a:r>
              <a:rPr lang="pt-BR" b="1" dirty="0"/>
              <a:t> com a bactéria natatória</a:t>
            </a:r>
            <a:r>
              <a:rPr lang="pt-BR" dirty="0"/>
              <a:t> (etapa 1). </a:t>
            </a:r>
            <a:endParaRPr lang="pt-BR" dirty="0" smtClean="0"/>
          </a:p>
          <a:p>
            <a:pPr lvl="0" algn="just"/>
            <a:r>
              <a:rPr lang="pt-BR" dirty="0" smtClean="0"/>
              <a:t>Margulis </a:t>
            </a:r>
            <a:r>
              <a:rPr lang="pt-BR" dirty="0"/>
              <a:t>acredita que a integração da </a:t>
            </a:r>
            <a:r>
              <a:rPr lang="pt-BR" b="1" dirty="0"/>
              <a:t>bactéria centríolo-</a:t>
            </a:r>
            <a:r>
              <a:rPr lang="pt-BR" b="1" dirty="0" err="1"/>
              <a:t>cinetoplasto</a:t>
            </a:r>
            <a:r>
              <a:rPr lang="pt-BR" dirty="0"/>
              <a:t> foi o que criou a </a:t>
            </a:r>
            <a:r>
              <a:rPr lang="pt-BR" b="1" dirty="0"/>
              <a:t>célula eucarionte</a:t>
            </a:r>
            <a:r>
              <a:rPr lang="pt-BR" dirty="0"/>
              <a:t> em primeiro lugar. Sua tese é que todos os organismos nucleados (protistas, fungos, animais e plantas) surgiram pela simbiogênese quando </a:t>
            </a:r>
            <a:r>
              <a:rPr lang="pt-BR" b="1" dirty="0" err="1"/>
              <a:t>arqueobactérias</a:t>
            </a:r>
            <a:r>
              <a:rPr lang="pt-BR" b="1" dirty="0"/>
              <a:t> se fundiram com ancestrais de centríolos-</a:t>
            </a:r>
            <a:r>
              <a:rPr lang="pt-BR" b="1" dirty="0" err="1"/>
              <a:t>cinetoplastos</a:t>
            </a:r>
            <a:r>
              <a:rPr lang="pt-BR" dirty="0"/>
              <a:t> na evolução do ancestral protista final: a célula nucleada. </a:t>
            </a:r>
            <a:endParaRPr lang="pt-BR" dirty="0" smtClean="0"/>
          </a:p>
          <a:p>
            <a:pPr lvl="0" algn="just"/>
            <a:r>
              <a:rPr lang="pt-BR" dirty="0" smtClean="0"/>
              <a:t>O </a:t>
            </a:r>
            <a:r>
              <a:rPr lang="pt-BR" b="1" dirty="0"/>
              <a:t>antigo intruso que se transformou no centríolo-</a:t>
            </a:r>
            <a:r>
              <a:rPr lang="pt-BR" b="1" dirty="0" err="1"/>
              <a:t>cinetoplasto</a:t>
            </a:r>
            <a:r>
              <a:rPr lang="pt-BR" dirty="0"/>
              <a:t> ainda tem parentes </a:t>
            </a:r>
            <a:r>
              <a:rPr lang="pt-BR" b="1" dirty="0"/>
              <a:t>livres</a:t>
            </a:r>
            <a:r>
              <a:rPr lang="pt-BR" dirty="0"/>
              <a:t>, são as bactérias conhecidas como </a:t>
            </a:r>
            <a:r>
              <a:rPr lang="pt-BR" b="1" dirty="0"/>
              <a:t>espiroquetas</a:t>
            </a:r>
            <a:r>
              <a:rPr lang="pt-BR" dirty="0"/>
              <a:t>. </a:t>
            </a:r>
            <a:endParaRPr lang="pt-BR" dirty="0" smtClean="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133</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90917"/>
            <a:ext cx="8229600" cy="5234427"/>
          </a:xfrm>
        </p:spPr>
        <p:txBody>
          <a:bodyPr>
            <a:normAutofit fontScale="85000" lnSpcReduction="20000"/>
          </a:bodyPr>
          <a:lstStyle/>
          <a:p>
            <a:pPr lvl="0" algn="just"/>
            <a:r>
              <a:rPr lang="pt-BR" dirty="0"/>
              <a:t>Os ancestrais de espiroquetas famintos e desesperados </a:t>
            </a:r>
            <a:r>
              <a:rPr lang="pt-BR" b="1" dirty="0"/>
              <a:t>invadiram</a:t>
            </a:r>
            <a:r>
              <a:rPr lang="pt-BR" dirty="0"/>
              <a:t> muitas </a:t>
            </a:r>
            <a:r>
              <a:rPr lang="pt-BR" b="1" dirty="0" err="1"/>
              <a:t>arqueobactérias</a:t>
            </a:r>
            <a:r>
              <a:rPr lang="pt-BR" dirty="0"/>
              <a:t>, inclusive algumas similares à atual </a:t>
            </a:r>
            <a:r>
              <a:rPr lang="pt-BR" b="1" dirty="0" err="1"/>
              <a:t>termoplasma</a:t>
            </a:r>
            <a:r>
              <a:rPr lang="pt-BR" dirty="0"/>
              <a:t>. As invasões foram seguidas por alianças, o que permitiu o surgimento das primeiras células nucleadas. </a:t>
            </a:r>
          </a:p>
          <a:p>
            <a:pPr lvl="0" algn="just"/>
            <a:r>
              <a:rPr lang="pt-BR" dirty="0"/>
              <a:t>Para Margulis, o </a:t>
            </a:r>
            <a:r>
              <a:rPr lang="pt-BR" b="1" dirty="0"/>
              <a:t>núcleo</a:t>
            </a:r>
            <a:r>
              <a:rPr lang="pt-BR" dirty="0"/>
              <a:t> </a:t>
            </a:r>
            <a:r>
              <a:rPr lang="pt-BR" b="1" dirty="0"/>
              <a:t>evoluiu</a:t>
            </a:r>
            <a:r>
              <a:rPr lang="pt-BR" dirty="0"/>
              <a:t> em resposta à essa incômoda </a:t>
            </a:r>
            <a:r>
              <a:rPr lang="pt-BR" b="1" dirty="0"/>
              <a:t>incorporação</a:t>
            </a:r>
            <a:r>
              <a:rPr lang="pt-BR" dirty="0"/>
              <a:t> de bactérias semelhantes à </a:t>
            </a:r>
            <a:r>
              <a:rPr lang="pt-BR" b="1" dirty="0" err="1"/>
              <a:t>termoplasma</a:t>
            </a:r>
            <a:r>
              <a:rPr lang="pt-BR" dirty="0"/>
              <a:t> e à </a:t>
            </a:r>
            <a:r>
              <a:rPr lang="pt-BR" b="1" dirty="0"/>
              <a:t>espiroqueta</a:t>
            </a:r>
            <a:r>
              <a:rPr lang="pt-BR" dirty="0"/>
              <a:t>, pois surgiram “novas células” que aumentaram de tamanho e cujas membranas em interação proliferaram. A genética dessas “novas células” se tornou </a:t>
            </a:r>
            <a:r>
              <a:rPr lang="pt-BR" b="1" dirty="0"/>
              <a:t>mais complexa</a:t>
            </a:r>
            <a:r>
              <a:rPr lang="pt-BR" dirty="0"/>
              <a:t> devido a sua </a:t>
            </a:r>
            <a:r>
              <a:rPr lang="pt-BR" b="1" dirty="0"/>
              <a:t>dupla linhagem</a:t>
            </a:r>
            <a:r>
              <a:rPr lang="pt-BR" dirty="0"/>
              <a:t>. </a:t>
            </a:r>
          </a:p>
          <a:p>
            <a:pPr lvl="0" algn="just"/>
            <a:r>
              <a:rPr lang="pt-BR" dirty="0"/>
              <a:t>Nessa etapa ainda </a:t>
            </a:r>
            <a:r>
              <a:rPr lang="pt-BR" b="1" dirty="0"/>
              <a:t>surgiu a mitose</a:t>
            </a:r>
            <a:r>
              <a:rPr lang="pt-BR" dirty="0"/>
              <a:t> nos primeiros organismos com núcleo, devido ao movimento incessante de </a:t>
            </a:r>
            <a:r>
              <a:rPr lang="pt-BR" b="1" dirty="0"/>
              <a:t>espiroquetas vivas</a:t>
            </a:r>
            <a:r>
              <a:rPr lang="pt-BR" dirty="0"/>
              <a:t>.</a:t>
            </a:r>
          </a:p>
          <a:p>
            <a:pPr>
              <a:buNone/>
            </a:pPr>
            <a:r>
              <a:rPr lang="pt-BR" dirty="0"/>
              <a:t>	- SURGIU A CÉLULA EUCARIONTE</a:t>
            </a:r>
          </a:p>
          <a:p>
            <a:pPr>
              <a:buNone/>
            </a:pPr>
            <a:r>
              <a:rPr lang="pt-BR" dirty="0"/>
              <a:t>	- SURGIU A MITOSE NOS EUCARIONTES</a:t>
            </a:r>
          </a:p>
          <a:p>
            <a:pPr>
              <a:buNone/>
            </a:pPr>
            <a:r>
              <a:rPr lang="pt-BR" dirty="0"/>
              <a:t>	- ORIGEM DAS ORGANELAS </a:t>
            </a:r>
            <a:r>
              <a:rPr lang="pt-BR" dirty="0" smtClean="0"/>
              <a:t>NATATÓRIAS</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134</a:t>
            </a:fld>
            <a:endParaRPr lang="pt-BR"/>
          </a:p>
        </p:txBody>
      </p:sp>
      <p:sp>
        <p:nvSpPr>
          <p:cNvPr id="5" name="Título 1"/>
          <p:cNvSpPr>
            <a:spLocks noGrp="1"/>
          </p:cNvSpPr>
          <p:nvPr>
            <p:ph type="title"/>
          </p:nvPr>
        </p:nvSpPr>
        <p:spPr>
          <a:xfrm>
            <a:off x="457200" y="739455"/>
            <a:ext cx="8229600" cy="551462"/>
          </a:xfrm>
        </p:spPr>
        <p:txBody>
          <a:bodyPr>
            <a:normAutofit fontScale="90000"/>
          </a:bodyPr>
          <a:lstStyle/>
          <a:p>
            <a:pPr algn="ctr"/>
            <a:r>
              <a:rPr lang="pt-BR" dirty="0"/>
              <a:t>ETAPA </a:t>
            </a:r>
            <a:r>
              <a:rPr lang="pt-BR" dirty="0" smtClean="0"/>
              <a:t>2 </a:t>
            </a:r>
            <a:r>
              <a:rPr lang="pt-BR" dirty="0"/>
              <a:t>D</a:t>
            </a:r>
            <a:r>
              <a:rPr lang="pt-BR" dirty="0" smtClean="0"/>
              <a:t>A TES</a:t>
            </a:r>
            <a:endParaRPr lang="pt-BR" dirty="0"/>
          </a:p>
        </p:txBody>
      </p:sp>
    </p:spTree>
    <p:extLst>
      <p:ext uri="{BB962C8B-B14F-4D97-AF65-F5344CB8AC3E}">
        <p14:creationId xmlns:p14="http://schemas.microsoft.com/office/powerpoint/2010/main" val="2544669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60604"/>
          </a:xfrm>
        </p:spPr>
        <p:txBody>
          <a:bodyPr>
            <a:normAutofit fontScale="90000"/>
          </a:bodyPr>
          <a:lstStyle/>
          <a:p>
            <a:pPr algn="ctr"/>
            <a:r>
              <a:rPr lang="pt-BR" dirty="0" smtClean="0"/>
              <a:t>ESPIROQUETAS</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135</a:t>
            </a:fld>
            <a:endParaRPr lang="pt-BR"/>
          </a:p>
        </p:txBody>
      </p:sp>
      <p:pic>
        <p:nvPicPr>
          <p:cNvPr id="2050" name="Picture 2" descr="http://claraealinebioifes.files.wordpress.com/2011/03/espiroquetas-3.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1567829"/>
            <a:ext cx="4101186" cy="4251563"/>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251520" y="6215746"/>
            <a:ext cx="8136904" cy="369332"/>
          </a:xfrm>
          <a:prstGeom prst="rect">
            <a:avLst/>
          </a:prstGeom>
        </p:spPr>
        <p:txBody>
          <a:bodyPr wrap="square">
            <a:spAutoFit/>
          </a:bodyPr>
          <a:lstStyle/>
          <a:p>
            <a:r>
              <a:rPr lang="pt-BR" dirty="0" smtClean="0"/>
              <a:t>Fonte das imagens :</a:t>
            </a:r>
            <a:r>
              <a:rPr lang="pt-BR" dirty="0" err="1" smtClean="0"/>
              <a:t>http</a:t>
            </a:r>
            <a:r>
              <a:rPr lang="pt-BR" dirty="0"/>
              <a:t>://claraealinebioifes.wordpress.com/tag/espiroquetas/</a:t>
            </a:r>
          </a:p>
        </p:txBody>
      </p:sp>
      <p:pic>
        <p:nvPicPr>
          <p:cNvPr id="2052" name="Picture 4" descr="http://claraealinebioifes.files.wordpress.com/2011/03/espiroquetas-2.jpg?w=4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999" y="1605296"/>
            <a:ext cx="4145013" cy="4214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49572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BR"/>
          </a:p>
        </p:txBody>
      </p:sp>
      <p:pic>
        <p:nvPicPr>
          <p:cNvPr id="5" name="Espaço Reservado para Conteúdo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3215"/>
            <a:ext cx="9144000" cy="6858001"/>
          </a:xfrm>
        </p:spPr>
      </p:pic>
      <p:sp>
        <p:nvSpPr>
          <p:cNvPr id="4" name="Espaço Reservado para Número de Slide 3"/>
          <p:cNvSpPr>
            <a:spLocks noGrp="1"/>
          </p:cNvSpPr>
          <p:nvPr>
            <p:ph type="sldNum" sz="quarter" idx="12"/>
          </p:nvPr>
        </p:nvSpPr>
        <p:spPr/>
        <p:txBody>
          <a:bodyPr/>
          <a:lstStyle/>
          <a:p>
            <a:fld id="{003FD9F8-5431-48B7-8012-1ED63CFEE3E4}" type="slidenum">
              <a:rPr lang="pt-BR" smtClean="0"/>
              <a:pPr/>
              <a:t>136</a:t>
            </a:fld>
            <a:endParaRPr lang="pt-BR"/>
          </a:p>
        </p:txBody>
      </p:sp>
      <p:sp>
        <p:nvSpPr>
          <p:cNvPr id="6" name="CaixaDeTexto 5"/>
          <p:cNvSpPr txBox="1"/>
          <p:nvPr/>
        </p:nvSpPr>
        <p:spPr>
          <a:xfrm>
            <a:off x="0" y="5805264"/>
            <a:ext cx="3059832" cy="369332"/>
          </a:xfrm>
          <a:prstGeom prst="rect">
            <a:avLst/>
          </a:prstGeom>
          <a:noFill/>
        </p:spPr>
        <p:txBody>
          <a:bodyPr wrap="square" rtlCol="0">
            <a:spAutoFit/>
          </a:bodyPr>
          <a:lstStyle/>
          <a:p>
            <a:r>
              <a:rPr lang="pt-BR" dirty="0" smtClean="0"/>
              <a:t>Imagem: Gracieli S. Henicka</a:t>
            </a:r>
            <a:endParaRPr lang="pt-BR" dirty="0"/>
          </a:p>
        </p:txBody>
      </p:sp>
    </p:spTree>
    <p:extLst>
      <p:ext uri="{BB962C8B-B14F-4D97-AF65-F5344CB8AC3E}">
        <p14:creationId xmlns:p14="http://schemas.microsoft.com/office/powerpoint/2010/main" val="34203595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636680"/>
          </a:xfrm>
        </p:spPr>
        <p:txBody>
          <a:bodyPr>
            <a:normAutofit fontScale="90000"/>
          </a:bodyPr>
          <a:lstStyle/>
          <a:p>
            <a:pPr algn="ctr"/>
            <a:r>
              <a:rPr lang="pt-BR" dirty="0"/>
              <a:t>ETAPA </a:t>
            </a:r>
            <a:r>
              <a:rPr lang="pt-BR" dirty="0" smtClean="0"/>
              <a:t>3 DA TES</a:t>
            </a:r>
            <a:endParaRPr lang="pt-BR" dirty="0"/>
          </a:p>
        </p:txBody>
      </p:sp>
      <p:sp>
        <p:nvSpPr>
          <p:cNvPr id="3" name="Espaço Reservado para Conteúdo 2"/>
          <p:cNvSpPr>
            <a:spLocks noGrp="1"/>
          </p:cNvSpPr>
          <p:nvPr>
            <p:ph idx="1"/>
          </p:nvPr>
        </p:nvSpPr>
        <p:spPr>
          <a:xfrm>
            <a:off x="457200" y="1340768"/>
            <a:ext cx="8229600" cy="5256584"/>
          </a:xfrm>
        </p:spPr>
        <p:txBody>
          <a:bodyPr>
            <a:normAutofit fontScale="92500" lnSpcReduction="20000"/>
          </a:bodyPr>
          <a:lstStyle/>
          <a:p>
            <a:pPr lvl="0" algn="just"/>
            <a:r>
              <a:rPr lang="pt-BR" dirty="0" smtClean="0"/>
              <a:t>Depois </a:t>
            </a:r>
            <a:r>
              <a:rPr lang="pt-BR" dirty="0"/>
              <a:t>que a mitose evoluiu em protistas natatórios, outro tipo de micróbio livre, uma </a:t>
            </a:r>
            <a:r>
              <a:rPr lang="pt-BR" b="1" dirty="0"/>
              <a:t>bactéria que respirava oxigênio</a:t>
            </a:r>
            <a:r>
              <a:rPr lang="pt-BR" dirty="0"/>
              <a:t> (ancestral da mitocôndria) foi incorporada à fusão. </a:t>
            </a:r>
            <a:endParaRPr lang="pt-BR" dirty="0" smtClean="0"/>
          </a:p>
          <a:p>
            <a:pPr lvl="0" algn="just"/>
            <a:r>
              <a:rPr lang="pt-BR" dirty="0" smtClean="0"/>
              <a:t>Células </a:t>
            </a:r>
            <a:r>
              <a:rPr lang="pt-BR" dirty="0"/>
              <a:t>ainda maiores e mais complexas surgiram, o </a:t>
            </a:r>
            <a:r>
              <a:rPr lang="pt-BR" b="1" dirty="0"/>
              <a:t>complexo tripolar</a:t>
            </a:r>
            <a:r>
              <a:rPr lang="pt-BR" dirty="0"/>
              <a:t>. O complexo tripolar (apreciador do calor ácido, natatório e respirador de oxigênio) que respirava oxigênio se tornou capaz de </a:t>
            </a:r>
            <a:r>
              <a:rPr lang="pt-BR" b="1" dirty="0" err="1"/>
              <a:t>fagocitar</a:t>
            </a:r>
            <a:r>
              <a:rPr lang="pt-BR" dirty="0"/>
              <a:t> (ou “engolir”) determinados alimentos. </a:t>
            </a:r>
            <a:endParaRPr lang="pt-BR" dirty="0" smtClean="0"/>
          </a:p>
          <a:p>
            <a:pPr lvl="0" algn="just"/>
            <a:r>
              <a:rPr lang="pt-BR" dirty="0" smtClean="0"/>
              <a:t>A </a:t>
            </a:r>
            <a:r>
              <a:rPr lang="pt-BR" dirty="0"/>
              <a:t>organela </a:t>
            </a:r>
            <a:r>
              <a:rPr lang="pt-BR" b="1" dirty="0"/>
              <a:t>mitocôndria</a:t>
            </a:r>
            <a:r>
              <a:rPr lang="pt-BR" dirty="0"/>
              <a:t>, que respira oxigênio, evoluiu de simbiontes bacterianos atualmente denominados “</a:t>
            </a:r>
            <a:r>
              <a:rPr lang="pt-BR" b="1" dirty="0"/>
              <a:t>bactérias púrpura</a:t>
            </a:r>
            <a:r>
              <a:rPr lang="pt-BR" dirty="0"/>
              <a:t>” ou “</a:t>
            </a:r>
            <a:r>
              <a:rPr lang="pt-BR" b="1" dirty="0" err="1"/>
              <a:t>proteobactérias</a:t>
            </a:r>
            <a:r>
              <a:rPr lang="pt-BR" dirty="0"/>
              <a:t>”. O complexo tripolar se formou um único organismo e gerou uma prole infinita</a:t>
            </a:r>
            <a:r>
              <a:rPr lang="pt-BR" dirty="0" smtClean="0"/>
              <a:t>.</a:t>
            </a:r>
          </a:p>
          <a:p>
            <a:pPr>
              <a:buNone/>
            </a:pPr>
            <a:r>
              <a:rPr lang="pt-BR" dirty="0"/>
              <a:t>	</a:t>
            </a:r>
            <a:r>
              <a:rPr lang="pt-BR" dirty="0" smtClean="0"/>
              <a:t>-SURGIU A MITOCÔNDRIA</a:t>
            </a:r>
          </a:p>
          <a:p>
            <a:pPr>
              <a:buNone/>
            </a:pPr>
            <a:r>
              <a:rPr lang="pt-BR" dirty="0"/>
              <a:t>	</a:t>
            </a:r>
            <a:r>
              <a:rPr lang="pt-BR" dirty="0" smtClean="0"/>
              <a:t>- SURGIU A FAGOCITOSE</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137</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453372" y="4644808"/>
            <a:ext cx="4377172" cy="969885"/>
          </a:xfrm>
        </p:spPr>
        <p:txBody>
          <a:bodyPr>
            <a:normAutofit fontScale="90000"/>
          </a:bodyPr>
          <a:lstStyle/>
          <a:p>
            <a:r>
              <a:rPr lang="pt-BR" dirty="0" smtClean="0"/>
              <a:t>PROTEOBACTERIA OU BACTÉRIA PÚRPURA</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138</a:t>
            </a:fld>
            <a:endParaRPr lang="pt-BR"/>
          </a:p>
        </p:txBody>
      </p:sp>
      <p:pic>
        <p:nvPicPr>
          <p:cNvPr id="3074" name="Picture 2" descr=" "/>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470" y="-1"/>
            <a:ext cx="4556530" cy="309546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471" y="0"/>
            <a:ext cx="4556529" cy="3095468"/>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2341479" y="3180898"/>
            <a:ext cx="4464496" cy="246221"/>
          </a:xfrm>
          <a:prstGeom prst="rect">
            <a:avLst/>
          </a:prstGeom>
        </p:spPr>
        <p:txBody>
          <a:bodyPr wrap="square">
            <a:spAutoFit/>
          </a:bodyPr>
          <a:lstStyle/>
          <a:p>
            <a:pPr algn="ctr"/>
            <a:r>
              <a:rPr lang="pt-BR" sz="1000" dirty="0" smtClean="0"/>
              <a:t>Fonte das imagens: http</a:t>
            </a:r>
            <a:r>
              <a:rPr lang="pt-BR" sz="1000" dirty="0"/>
              <a:t>://tolweb.org/epsilon_Proteobacteria/57768</a:t>
            </a:r>
          </a:p>
        </p:txBody>
      </p:sp>
      <p:pic>
        <p:nvPicPr>
          <p:cNvPr id="3078" name="Picture 6" descr="http://academic.pgcc.edu/~kroberts/Lecture/Chapter%2011/11-18_Prostheca_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9249" y="3588748"/>
            <a:ext cx="3895551" cy="3213352"/>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4114800" y="6321365"/>
            <a:ext cx="4907383" cy="400110"/>
          </a:xfrm>
          <a:prstGeom prst="rect">
            <a:avLst/>
          </a:prstGeom>
        </p:spPr>
        <p:txBody>
          <a:bodyPr wrap="square">
            <a:spAutoFit/>
          </a:bodyPr>
          <a:lstStyle/>
          <a:p>
            <a:r>
              <a:rPr lang="pt-BR" sz="1000" dirty="0" smtClean="0"/>
              <a:t>Fonte: http</a:t>
            </a:r>
            <a:r>
              <a:rPr lang="pt-BR" sz="1000" dirty="0"/>
              <a:t>://academic.pgcc.edu/~kroberts/Lecture/Chapter%2011/proteobacteria.html</a:t>
            </a:r>
          </a:p>
        </p:txBody>
      </p:sp>
    </p:spTree>
    <p:extLst>
      <p:ext uri="{BB962C8B-B14F-4D97-AF65-F5344CB8AC3E}">
        <p14:creationId xmlns:p14="http://schemas.microsoft.com/office/powerpoint/2010/main" val="32442129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BR"/>
          </a:p>
        </p:txBody>
      </p:sp>
      <p:pic>
        <p:nvPicPr>
          <p:cNvPr id="5" name="Espaço Reservado para Conteúdo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1"/>
          </a:xfrm>
        </p:spPr>
      </p:pic>
      <p:sp>
        <p:nvSpPr>
          <p:cNvPr id="4" name="Espaço Reservado para Número de Slide 3"/>
          <p:cNvSpPr>
            <a:spLocks noGrp="1"/>
          </p:cNvSpPr>
          <p:nvPr>
            <p:ph type="sldNum" sz="quarter" idx="12"/>
          </p:nvPr>
        </p:nvSpPr>
        <p:spPr/>
        <p:txBody>
          <a:bodyPr/>
          <a:lstStyle/>
          <a:p>
            <a:fld id="{003FD9F8-5431-48B7-8012-1ED63CFEE3E4}" type="slidenum">
              <a:rPr lang="pt-BR" smtClean="0"/>
              <a:pPr/>
              <a:t>139</a:t>
            </a:fld>
            <a:endParaRPr lang="pt-BR"/>
          </a:p>
        </p:txBody>
      </p:sp>
      <p:sp>
        <p:nvSpPr>
          <p:cNvPr id="6" name="CaixaDeTexto 5"/>
          <p:cNvSpPr txBox="1"/>
          <p:nvPr/>
        </p:nvSpPr>
        <p:spPr>
          <a:xfrm>
            <a:off x="0" y="5805264"/>
            <a:ext cx="3059832" cy="369332"/>
          </a:xfrm>
          <a:prstGeom prst="rect">
            <a:avLst/>
          </a:prstGeom>
          <a:noFill/>
        </p:spPr>
        <p:txBody>
          <a:bodyPr wrap="square" rtlCol="0">
            <a:spAutoFit/>
          </a:bodyPr>
          <a:lstStyle/>
          <a:p>
            <a:r>
              <a:rPr lang="pt-BR" dirty="0" smtClean="0"/>
              <a:t>Imagem: Gracieli S. Henicka</a:t>
            </a:r>
            <a:endParaRPr lang="pt-BR" dirty="0"/>
          </a:p>
        </p:txBody>
      </p:sp>
    </p:spTree>
    <p:extLst>
      <p:ext uri="{BB962C8B-B14F-4D97-AF65-F5344CB8AC3E}">
        <p14:creationId xmlns:p14="http://schemas.microsoft.com/office/powerpoint/2010/main" val="518497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229600" cy="5559896"/>
          </a:xfrm>
        </p:spPr>
        <p:txBody>
          <a:bodyPr/>
          <a:lstStyle/>
          <a:p>
            <a:r>
              <a:rPr lang="pt-BR" dirty="0" smtClean="0"/>
              <a:t>Século </a:t>
            </a:r>
            <a:r>
              <a:rPr lang="pt-BR" dirty="0"/>
              <a:t>XVIII: FIXISMO - cada espécie teria surgido de maneira independente e permaneceria sempre com as mesmas características, ou seja, as espécies não mudariam, embora algumas pudessem se extinguir.</a:t>
            </a: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14</a:t>
            </a:fld>
            <a:endParaRPr lang="pt-BR"/>
          </a:p>
        </p:txBody>
      </p:sp>
      <p:pic>
        <p:nvPicPr>
          <p:cNvPr id="5122" name="Picture 2" descr="http://i197.photobucket.com/albums/aa29/sarajkl/fixismo.jpg?t=12294652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0096" y="2420888"/>
            <a:ext cx="6400256" cy="4046800"/>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1475656" y="6597352"/>
            <a:ext cx="5400600" cy="230832"/>
          </a:xfrm>
          <a:prstGeom prst="rect">
            <a:avLst/>
          </a:prstGeom>
          <a:noFill/>
        </p:spPr>
        <p:txBody>
          <a:bodyPr wrap="square" rtlCol="0">
            <a:spAutoFit/>
          </a:bodyPr>
          <a:lstStyle/>
          <a:p>
            <a:r>
              <a:rPr lang="pt-BR" sz="900" dirty="0"/>
              <a:t>Fonte: http://e-porteflio.blogspot.com.br/2008/12/evoluo-biolgica-fixismo-e-evolucionismo.html</a:t>
            </a:r>
          </a:p>
        </p:txBody>
      </p:sp>
    </p:spTree>
    <p:extLst>
      <p:ext uri="{BB962C8B-B14F-4D97-AF65-F5344CB8AC3E}">
        <p14:creationId xmlns:p14="http://schemas.microsoft.com/office/powerpoint/2010/main" val="2014422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673452"/>
            <a:ext cx="8229600" cy="636680"/>
          </a:xfrm>
        </p:spPr>
        <p:txBody>
          <a:bodyPr>
            <a:normAutofit fontScale="90000"/>
          </a:bodyPr>
          <a:lstStyle/>
          <a:p>
            <a:pPr algn="ctr"/>
            <a:r>
              <a:rPr lang="pt-BR" dirty="0"/>
              <a:t>ETAPA </a:t>
            </a:r>
            <a:r>
              <a:rPr lang="pt-BR" dirty="0" smtClean="0"/>
              <a:t>4 DA TES</a:t>
            </a:r>
            <a:endParaRPr lang="pt-BR" dirty="0"/>
          </a:p>
        </p:txBody>
      </p:sp>
      <p:sp>
        <p:nvSpPr>
          <p:cNvPr id="3" name="Espaço Reservado para Conteúdo 2"/>
          <p:cNvSpPr>
            <a:spLocks noGrp="1"/>
          </p:cNvSpPr>
          <p:nvPr>
            <p:ph idx="1"/>
          </p:nvPr>
        </p:nvSpPr>
        <p:spPr>
          <a:xfrm>
            <a:off x="445892" y="1204242"/>
            <a:ext cx="8229600" cy="5517233"/>
          </a:xfrm>
        </p:spPr>
        <p:txBody>
          <a:bodyPr>
            <a:normAutofit fontScale="77500" lnSpcReduction="20000"/>
          </a:bodyPr>
          <a:lstStyle/>
          <a:p>
            <a:pPr lvl="0" algn="just"/>
            <a:r>
              <a:rPr lang="pt-BR" dirty="0" smtClean="0"/>
              <a:t>Os </a:t>
            </a:r>
            <a:r>
              <a:rPr lang="pt-BR" dirty="0"/>
              <a:t>respiradores de oxigênio </a:t>
            </a:r>
            <a:r>
              <a:rPr lang="pt-BR" dirty="0" err="1"/>
              <a:t>fagocitaram</a:t>
            </a:r>
            <a:r>
              <a:rPr lang="pt-BR" dirty="0"/>
              <a:t>, ingeriram mas não conseguiram digerir </a:t>
            </a:r>
            <a:r>
              <a:rPr lang="pt-BR" b="1" dirty="0"/>
              <a:t>bactérias fotossintetizantes verde-brilhantes</a:t>
            </a:r>
            <a:r>
              <a:rPr lang="pt-BR" dirty="0"/>
              <a:t>. </a:t>
            </a:r>
            <a:endParaRPr lang="pt-BR" dirty="0" smtClean="0"/>
          </a:p>
          <a:p>
            <a:pPr lvl="0" algn="just"/>
            <a:r>
              <a:rPr lang="pt-BR" dirty="0" smtClean="0"/>
              <a:t>A </a:t>
            </a:r>
            <a:r>
              <a:rPr lang="pt-BR" dirty="0"/>
              <a:t>“incorporação” literal só ocorreu após uma intensa batalha em que as bactérias não digeridas sobreviveram e a incorporação completa triunfou. Por fim, as bactérias verdes se tornaram </a:t>
            </a:r>
            <a:r>
              <a:rPr lang="pt-BR" b="1" dirty="0"/>
              <a:t>cloroplastos</a:t>
            </a:r>
            <a:r>
              <a:rPr lang="pt-BR" dirty="0"/>
              <a:t>. </a:t>
            </a:r>
            <a:endParaRPr lang="pt-BR" dirty="0" smtClean="0"/>
          </a:p>
          <a:p>
            <a:pPr lvl="0" algn="just"/>
            <a:r>
              <a:rPr lang="pt-BR" dirty="0" smtClean="0"/>
              <a:t>Essa </a:t>
            </a:r>
            <a:r>
              <a:rPr lang="pt-BR" dirty="0"/>
              <a:t>incorporação final deu origem às </a:t>
            </a:r>
            <a:r>
              <a:rPr lang="pt-BR" b="1" dirty="0"/>
              <a:t>algas verdes natatórias</a:t>
            </a:r>
            <a:r>
              <a:rPr lang="pt-BR" dirty="0"/>
              <a:t>. </a:t>
            </a:r>
            <a:endParaRPr lang="pt-BR" dirty="0" smtClean="0"/>
          </a:p>
          <a:p>
            <a:pPr lvl="0" algn="just"/>
            <a:r>
              <a:rPr lang="pt-BR" dirty="0" smtClean="0"/>
              <a:t>Essas </a:t>
            </a:r>
            <a:r>
              <a:rPr lang="pt-BR" dirty="0"/>
              <a:t>algas verdes primitivas não foram apenas ancestrais das células vegetais atuais, mas todos os seus componentes individuais estão em atividade separadamente, ainda nadando, fermentando e respirando oxigênio</a:t>
            </a:r>
            <a:r>
              <a:rPr lang="pt-BR" dirty="0" smtClean="0"/>
              <a:t>.</a:t>
            </a:r>
          </a:p>
          <a:p>
            <a:pPr lvl="0" algn="just"/>
            <a:r>
              <a:rPr lang="pt-BR" dirty="0" smtClean="0"/>
              <a:t>Bactérias </a:t>
            </a:r>
            <a:r>
              <a:rPr lang="pt-BR" dirty="0"/>
              <a:t>verdes que fazem fotossíntese e produzem oxigênio, chamadas “</a:t>
            </a:r>
            <a:r>
              <a:rPr lang="pt-BR" b="1" dirty="0"/>
              <a:t>cianobactérias</a:t>
            </a:r>
            <a:r>
              <a:rPr lang="pt-BR" dirty="0"/>
              <a:t>”, ainda existem em lagos e rios, na lama e nas praias. As cianobactérias são uma forma de vida extremamente bem sucedida. </a:t>
            </a:r>
            <a:r>
              <a:rPr lang="pt-BR" dirty="0" smtClean="0"/>
              <a:t>Em </a:t>
            </a:r>
            <a:r>
              <a:rPr lang="pt-BR" dirty="0"/>
              <a:t>todas as células vegetais, o tempo todo, há pequenos descendentes verdes das cianobactérias fotossintetizantes livres, os </a:t>
            </a:r>
            <a:r>
              <a:rPr lang="pt-BR" b="1" dirty="0"/>
              <a:t>cloroplastos</a:t>
            </a:r>
            <a:r>
              <a:rPr lang="pt-BR" dirty="0"/>
              <a:t> e outros </a:t>
            </a:r>
            <a:r>
              <a:rPr lang="pt-BR" b="1" dirty="0"/>
              <a:t>plastídios</a:t>
            </a:r>
            <a:r>
              <a:rPr lang="pt-BR" dirty="0"/>
              <a:t>.</a:t>
            </a:r>
          </a:p>
          <a:p>
            <a:pPr>
              <a:buNone/>
            </a:pPr>
            <a:r>
              <a:rPr lang="pt-BR" dirty="0"/>
              <a:t>	</a:t>
            </a:r>
            <a:r>
              <a:rPr lang="pt-BR" dirty="0" smtClean="0"/>
              <a:t>- SURGIU O CLOROPLASTO EM ALGUNS EUCARIONTES AERÓBIOS</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140</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141</a:t>
            </a:fld>
            <a:endParaRPr lang="pt-BR"/>
          </a:p>
        </p:txBody>
      </p:sp>
      <p:pic>
        <p:nvPicPr>
          <p:cNvPr id="4098" name="Picture 2" descr="http://naturlink.sapo.pt/ResourcesUser/Sistemas%20Aqu%c3%a1ticos/Blooms%20de%20Cianobact%c3%a9rias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547325"/>
            <a:ext cx="4536505" cy="3220919"/>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180526" y="116632"/>
            <a:ext cx="4572000" cy="400110"/>
          </a:xfrm>
          <a:prstGeom prst="rect">
            <a:avLst/>
          </a:prstGeom>
        </p:spPr>
        <p:txBody>
          <a:bodyPr>
            <a:spAutoFit/>
          </a:bodyPr>
          <a:lstStyle/>
          <a:p>
            <a:r>
              <a:rPr lang="pt-BR" sz="1000" dirty="0" smtClean="0"/>
              <a:t>Fonte: http</a:t>
            </a:r>
            <a:r>
              <a:rPr lang="pt-BR" sz="1000" dirty="0"/>
              <a:t>://naturlink.sapo.pt/Natureza-e-Ambiente/Sistemas-Aquaticos/content/Blooms-de-Cianobacterias?bl=1</a:t>
            </a:r>
          </a:p>
        </p:txBody>
      </p:sp>
      <p:pic>
        <p:nvPicPr>
          <p:cNvPr id="4100" name="Picture 4" descr="Técnica brasileira identifica compostos&lt;br&gt;tóxicos diretamente nas células de&lt;br&gt;cianobactérias e em reservatórios&lt;br&gt;de água.[Imagem: Ag.Fapes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435" y="3933055"/>
            <a:ext cx="3656181" cy="2924945"/>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4326199" y="6329582"/>
            <a:ext cx="4572000" cy="400110"/>
          </a:xfrm>
          <a:prstGeom prst="rect">
            <a:avLst/>
          </a:prstGeom>
        </p:spPr>
        <p:txBody>
          <a:bodyPr>
            <a:spAutoFit/>
          </a:bodyPr>
          <a:lstStyle/>
          <a:p>
            <a:r>
              <a:rPr lang="pt-BR" sz="1000" dirty="0" smtClean="0"/>
              <a:t>Fonte: http</a:t>
            </a:r>
            <a:r>
              <a:rPr lang="pt-BR" sz="1000" dirty="0"/>
              <a:t>://unisite.com.br/Saude/31134/Tecnica-brasileira-detecta-toxinas-de-bacterias-na-agua.xhtml</a:t>
            </a:r>
          </a:p>
        </p:txBody>
      </p:sp>
      <p:sp>
        <p:nvSpPr>
          <p:cNvPr id="2" name="CaixaDeTexto 1"/>
          <p:cNvSpPr txBox="1"/>
          <p:nvPr/>
        </p:nvSpPr>
        <p:spPr>
          <a:xfrm>
            <a:off x="4752526" y="3445078"/>
            <a:ext cx="4150294" cy="646331"/>
          </a:xfrm>
          <a:prstGeom prst="rect">
            <a:avLst/>
          </a:prstGeom>
          <a:noFill/>
        </p:spPr>
        <p:txBody>
          <a:bodyPr wrap="square" rtlCol="0">
            <a:spAutoFit/>
          </a:bodyPr>
          <a:lstStyle/>
          <a:p>
            <a:r>
              <a:rPr lang="pt-BR" sz="3600" dirty="0" smtClean="0"/>
              <a:t>CIANOBACTÉRIAS</a:t>
            </a:r>
            <a:endParaRPr lang="pt-BR" sz="3600" dirty="0"/>
          </a:p>
        </p:txBody>
      </p:sp>
    </p:spTree>
    <p:extLst>
      <p:ext uri="{BB962C8B-B14F-4D97-AF65-F5344CB8AC3E}">
        <p14:creationId xmlns:p14="http://schemas.microsoft.com/office/powerpoint/2010/main" val="21681043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
            <a:ext cx="9144000" cy="6858001"/>
          </a:xfrm>
        </p:spPr>
      </p:pic>
      <p:sp>
        <p:nvSpPr>
          <p:cNvPr id="4" name="Espaço Reservado para Número de Slide 3"/>
          <p:cNvSpPr>
            <a:spLocks noGrp="1"/>
          </p:cNvSpPr>
          <p:nvPr>
            <p:ph type="sldNum" sz="quarter" idx="12"/>
          </p:nvPr>
        </p:nvSpPr>
        <p:spPr/>
        <p:txBody>
          <a:bodyPr/>
          <a:lstStyle/>
          <a:p>
            <a:fld id="{003FD9F8-5431-48B7-8012-1ED63CFEE3E4}" type="slidenum">
              <a:rPr lang="pt-BR" smtClean="0"/>
              <a:pPr/>
              <a:t>142</a:t>
            </a:fld>
            <a:endParaRPr lang="pt-BR"/>
          </a:p>
        </p:txBody>
      </p:sp>
      <p:sp>
        <p:nvSpPr>
          <p:cNvPr id="6" name="CaixaDeTexto 5"/>
          <p:cNvSpPr txBox="1"/>
          <p:nvPr/>
        </p:nvSpPr>
        <p:spPr>
          <a:xfrm>
            <a:off x="-26509" y="5987018"/>
            <a:ext cx="3059832" cy="369332"/>
          </a:xfrm>
          <a:prstGeom prst="rect">
            <a:avLst/>
          </a:prstGeom>
          <a:noFill/>
        </p:spPr>
        <p:txBody>
          <a:bodyPr wrap="square" rtlCol="0">
            <a:spAutoFit/>
          </a:bodyPr>
          <a:lstStyle/>
          <a:p>
            <a:r>
              <a:rPr lang="pt-BR" dirty="0" smtClean="0"/>
              <a:t>Imagem: Gracieli S. Henicka</a:t>
            </a:r>
            <a:endParaRPr lang="pt-BR" dirty="0"/>
          </a:p>
        </p:txBody>
      </p:sp>
    </p:spTree>
    <p:extLst>
      <p:ext uri="{BB962C8B-B14F-4D97-AF65-F5344CB8AC3E}">
        <p14:creationId xmlns:p14="http://schemas.microsoft.com/office/powerpoint/2010/main" val="17194708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68508" y="828211"/>
            <a:ext cx="8229600" cy="584565"/>
          </a:xfrm>
        </p:spPr>
        <p:txBody>
          <a:bodyPr>
            <a:normAutofit fontScale="90000"/>
          </a:bodyPr>
          <a:lstStyle/>
          <a:p>
            <a:pPr algn="ctr"/>
            <a:r>
              <a:rPr lang="pt-BR" dirty="0" smtClean="0"/>
              <a:t>PÓS-DIVULGAÇÃO DA TES</a:t>
            </a:r>
            <a:endParaRPr lang="pt-BR" dirty="0"/>
          </a:p>
        </p:txBody>
      </p:sp>
      <p:sp>
        <p:nvSpPr>
          <p:cNvPr id="3" name="Espaço Reservado para Conteúdo 2"/>
          <p:cNvSpPr>
            <a:spLocks noGrp="1"/>
          </p:cNvSpPr>
          <p:nvPr>
            <p:ph idx="1"/>
          </p:nvPr>
        </p:nvSpPr>
        <p:spPr>
          <a:xfrm>
            <a:off x="457200" y="1412776"/>
            <a:ext cx="8229600" cy="5184576"/>
          </a:xfrm>
        </p:spPr>
        <p:txBody>
          <a:bodyPr>
            <a:normAutofit fontScale="77500" lnSpcReduction="20000"/>
          </a:bodyPr>
          <a:lstStyle/>
          <a:p>
            <a:pPr algn="just"/>
            <a:r>
              <a:rPr lang="pt-BR" dirty="0" smtClean="0"/>
              <a:t>VERSÃO INTERMEDIÁRIA DA TES – ORIGEM DA MITOCÔNDRIA E DOS PLASTÍDIOS: ACEITA PELA MAIORIA DOS CIENTISTAS</a:t>
            </a:r>
          </a:p>
          <a:p>
            <a:pPr algn="just"/>
            <a:r>
              <a:rPr lang="pt-BR" dirty="0" smtClean="0"/>
              <a:t>Provas da versão intermediária:</a:t>
            </a:r>
          </a:p>
          <a:p>
            <a:pPr algn="just"/>
            <a:r>
              <a:rPr lang="pt-BR" dirty="0" smtClean="0"/>
              <a:t>Tanto </a:t>
            </a:r>
            <a:r>
              <a:rPr lang="pt-BR" dirty="0"/>
              <a:t>as </a:t>
            </a:r>
            <a:r>
              <a:rPr lang="pt-BR" b="1" dirty="0"/>
              <a:t>mitocôndrias</a:t>
            </a:r>
            <a:r>
              <a:rPr lang="pt-BR" dirty="0"/>
              <a:t> como os</a:t>
            </a:r>
            <a:r>
              <a:rPr lang="pt-BR" b="1" dirty="0"/>
              <a:t> plastídios</a:t>
            </a:r>
            <a:r>
              <a:rPr lang="pt-BR" dirty="0"/>
              <a:t> são </a:t>
            </a:r>
            <a:r>
              <a:rPr lang="pt-BR" b="1" dirty="0"/>
              <a:t>bacterianos</a:t>
            </a:r>
            <a:r>
              <a:rPr lang="pt-BR" dirty="0"/>
              <a:t> em tamanho e forma. </a:t>
            </a:r>
            <a:endParaRPr lang="pt-BR" dirty="0" smtClean="0"/>
          </a:p>
          <a:p>
            <a:pPr algn="just"/>
            <a:r>
              <a:rPr lang="pt-BR" dirty="0" smtClean="0"/>
              <a:t>Plastídios </a:t>
            </a:r>
            <a:r>
              <a:rPr lang="pt-BR" dirty="0"/>
              <a:t>e mitocôndrias não só proliferam dentro das células, mas se reproduzem diferentemente e em momentos distintos do resto na célula na qual residem. </a:t>
            </a:r>
            <a:endParaRPr lang="pt-BR" dirty="0" smtClean="0"/>
          </a:p>
          <a:p>
            <a:pPr algn="just"/>
            <a:r>
              <a:rPr lang="pt-BR" dirty="0" smtClean="0"/>
              <a:t>Ambos </a:t>
            </a:r>
            <a:r>
              <a:rPr lang="pt-BR" dirty="0"/>
              <a:t>os </a:t>
            </a:r>
            <a:r>
              <a:rPr lang="pt-BR" dirty="0" smtClean="0"/>
              <a:t>tipos </a:t>
            </a:r>
            <a:r>
              <a:rPr lang="pt-BR" dirty="0"/>
              <a:t>ainda retêm seus </a:t>
            </a:r>
            <a:r>
              <a:rPr lang="pt-BR" b="1" dirty="0"/>
              <a:t>depósitos neutros de DNA</a:t>
            </a:r>
            <a:r>
              <a:rPr lang="pt-BR" dirty="0"/>
              <a:t>.</a:t>
            </a:r>
          </a:p>
          <a:p>
            <a:pPr algn="just"/>
            <a:r>
              <a:rPr lang="pt-BR" dirty="0" smtClean="0"/>
              <a:t>Ambos contém </a:t>
            </a:r>
            <a:r>
              <a:rPr lang="pt-BR" dirty="0"/>
              <a:t>DNA distintos, separados do DNA do núcleo e inequivocamente bacteriano em estilo e organização. </a:t>
            </a:r>
            <a:endParaRPr lang="pt-BR" dirty="0" smtClean="0"/>
          </a:p>
          <a:p>
            <a:pPr algn="just"/>
            <a:r>
              <a:rPr lang="pt-BR" dirty="0" smtClean="0"/>
              <a:t>O </a:t>
            </a:r>
            <a:r>
              <a:rPr lang="pt-BR" dirty="0"/>
              <a:t>DNA dessas organelas codifica suas próprias proteínas específicas. </a:t>
            </a:r>
            <a:endParaRPr lang="pt-BR" dirty="0" smtClean="0"/>
          </a:p>
          <a:p>
            <a:pPr algn="just"/>
            <a:r>
              <a:rPr lang="pt-BR" dirty="0" smtClean="0"/>
              <a:t>Assim </a:t>
            </a:r>
            <a:r>
              <a:rPr lang="pt-BR" dirty="0"/>
              <a:t>como nas bactérias livres, a síntese de proteínas ocorre dentro das mitocôndrias e plastídios. </a:t>
            </a:r>
            <a:endParaRPr lang="pt-BR" dirty="0" smtClean="0"/>
          </a:p>
          <a:p>
            <a:pPr algn="just"/>
            <a:r>
              <a:rPr lang="pt-BR" dirty="0" smtClean="0"/>
              <a:t>Os </a:t>
            </a:r>
            <a:r>
              <a:rPr lang="pt-BR" dirty="0"/>
              <a:t>genes </a:t>
            </a:r>
            <a:r>
              <a:rPr lang="pt-BR" dirty="0" err="1"/>
              <a:t>ribossomais</a:t>
            </a:r>
            <a:r>
              <a:rPr lang="pt-BR" dirty="0"/>
              <a:t> de DNA das mitocôndrias ainda são notavelmente semelhantes aos das bactérias que respiram oxigênio e vivem por si sós atualmente. Os genes </a:t>
            </a:r>
            <a:r>
              <a:rPr lang="pt-BR" dirty="0" err="1"/>
              <a:t>ribossomais</a:t>
            </a:r>
            <a:r>
              <a:rPr lang="pt-BR" dirty="0"/>
              <a:t> dos plastídios são muito semelhantes aos das cianobactérias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143</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836712"/>
            <a:ext cx="8229600" cy="420656"/>
          </a:xfrm>
        </p:spPr>
        <p:txBody>
          <a:bodyPr>
            <a:normAutofit fontScale="90000"/>
          </a:bodyPr>
          <a:lstStyle/>
          <a:p>
            <a:pPr algn="ctr"/>
            <a:r>
              <a:rPr lang="pt-BR" dirty="0"/>
              <a:t>PÓS-DIVULGAÇÃO DA TES</a:t>
            </a:r>
          </a:p>
        </p:txBody>
      </p:sp>
      <p:sp>
        <p:nvSpPr>
          <p:cNvPr id="3" name="Espaço Reservado para Conteúdo 2"/>
          <p:cNvSpPr>
            <a:spLocks noGrp="1"/>
          </p:cNvSpPr>
          <p:nvPr>
            <p:ph idx="1"/>
          </p:nvPr>
        </p:nvSpPr>
        <p:spPr>
          <a:xfrm>
            <a:off x="457200" y="1257368"/>
            <a:ext cx="8229600" cy="5339984"/>
          </a:xfrm>
        </p:spPr>
        <p:txBody>
          <a:bodyPr>
            <a:normAutofit lnSpcReduction="10000"/>
          </a:bodyPr>
          <a:lstStyle/>
          <a:p>
            <a:pPr algn="just"/>
            <a:r>
              <a:rPr lang="pt-BR" dirty="0"/>
              <a:t>VERSÃO EXTREMA DA </a:t>
            </a:r>
            <a:r>
              <a:rPr lang="pt-BR" dirty="0" smtClean="0"/>
              <a:t>TES – ORIGEM DAS ORGANELAS NATATÓRIAS: </a:t>
            </a:r>
            <a:r>
              <a:rPr lang="pt-BR" dirty="0"/>
              <a:t>POLÊMICA ETAPA 2</a:t>
            </a:r>
          </a:p>
          <a:p>
            <a:pPr algn="just"/>
            <a:r>
              <a:rPr lang="pt-BR" dirty="0" smtClean="0"/>
              <a:t>Mas </a:t>
            </a:r>
            <a:r>
              <a:rPr lang="pt-BR" dirty="0"/>
              <a:t>para Margulis, apesar de escassos indícios, as organelas natatórias surgiram pela simbiogênese. Para ela, essa classe de organelas também era bacteriana. </a:t>
            </a:r>
            <a:endParaRPr lang="pt-BR" dirty="0" smtClean="0"/>
          </a:p>
          <a:p>
            <a:pPr algn="just"/>
            <a:r>
              <a:rPr lang="pt-BR" dirty="0" smtClean="0"/>
              <a:t>Os </a:t>
            </a:r>
            <a:r>
              <a:rPr lang="pt-BR" dirty="0"/>
              <a:t>cílios, caudas de espermatozoides, protuberâncias sensórias e outros flagelos celulares, sempre sustentados por ínfimos pontinhos, corpos denominados centríolos-</a:t>
            </a:r>
            <a:r>
              <a:rPr lang="pt-BR" dirty="0" err="1"/>
              <a:t>cinetoplastos</a:t>
            </a:r>
            <a:r>
              <a:rPr lang="pt-BR" dirty="0"/>
              <a:t>, vêm da etapa 2. </a:t>
            </a:r>
            <a:endParaRPr lang="pt-BR" dirty="0" smtClean="0"/>
          </a:p>
          <a:p>
            <a:pPr algn="just"/>
            <a:r>
              <a:rPr lang="pt-BR" dirty="0" smtClean="0"/>
              <a:t>Essas </a:t>
            </a:r>
            <a:r>
              <a:rPr lang="pt-BR" dirty="0"/>
              <a:t>organelas natatórias da etapa 2 são mais antigas e estreitamente integradas em células do que as mitocôndrias ou os plastídios, por isso possuem uma história evolutiva cujo rastro é mais difícil de seguir.</a:t>
            </a: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144</a:t>
            </a:fld>
            <a:endParaRPr lang="pt-BR"/>
          </a:p>
        </p:txBody>
      </p:sp>
    </p:spTree>
    <p:extLst>
      <p:ext uri="{BB962C8B-B14F-4D97-AF65-F5344CB8AC3E}">
        <p14:creationId xmlns:p14="http://schemas.microsoft.com/office/powerpoint/2010/main" val="3189457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type="subTitle" idx="1"/>
          </p:nvPr>
        </p:nvSpPr>
        <p:spPr>
          <a:xfrm>
            <a:off x="533400" y="1340768"/>
            <a:ext cx="7854696" cy="4392488"/>
          </a:xfrm>
        </p:spPr>
        <p:txBody>
          <a:bodyPr>
            <a:normAutofit/>
          </a:bodyPr>
          <a:lstStyle/>
          <a:p>
            <a:pPr marL="0" indent="0" algn="ctr">
              <a:buNone/>
            </a:pPr>
            <a:r>
              <a:rPr lang="pt-BR" dirty="0" smtClean="0"/>
              <a:t>“Não importa o quanto nossa espécie nos preocupe, a vida é um sistema muito mais amplo. A vida é uma interdependência incrivelmente complexa de matéria e energia entre milhões de espécies fora (e dentro) de nossa própria pele. Esses estranhos da Terra são nossos parente, nossos ancestrais, e parte de nós. Eles reciclam nossa matéria e nos trazem água e alimento. Não sobreviveremos sem “o outro”. Nosso passado simbiótico, interativo e interdependente é interligado por águas agitadas” (MARGULIS, 2001, p.106).</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145</a:t>
            </a:fld>
            <a:endParaRPr lang="pt-BR"/>
          </a:p>
        </p:txBody>
      </p:sp>
    </p:spTree>
    <p:extLst>
      <p:ext uri="{BB962C8B-B14F-4D97-AF65-F5344CB8AC3E}">
        <p14:creationId xmlns:p14="http://schemas.microsoft.com/office/powerpoint/2010/main" val="20429370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900219"/>
            <a:ext cx="8229600" cy="512557"/>
          </a:xfrm>
        </p:spPr>
        <p:txBody>
          <a:bodyPr>
            <a:normAutofit fontScale="90000"/>
          </a:bodyPr>
          <a:lstStyle/>
          <a:p>
            <a:pPr algn="ctr"/>
            <a:r>
              <a:rPr lang="pt-BR" dirty="0" smtClean="0"/>
              <a:t>CONSIDERAÇÕES FINAIS</a:t>
            </a:r>
            <a:endParaRPr lang="pt-BR" dirty="0"/>
          </a:p>
        </p:txBody>
      </p:sp>
      <p:sp>
        <p:nvSpPr>
          <p:cNvPr id="3" name="Espaço Reservado para Conteúdo 2"/>
          <p:cNvSpPr>
            <a:spLocks noGrp="1"/>
          </p:cNvSpPr>
          <p:nvPr>
            <p:ph idx="1"/>
          </p:nvPr>
        </p:nvSpPr>
        <p:spPr>
          <a:xfrm>
            <a:off x="457200" y="1412776"/>
            <a:ext cx="8229600" cy="5112568"/>
          </a:xfrm>
        </p:spPr>
        <p:txBody>
          <a:bodyPr>
            <a:normAutofit fontScale="92500" lnSpcReduction="10000"/>
          </a:bodyPr>
          <a:lstStyle/>
          <a:p>
            <a:pPr algn="just"/>
            <a:r>
              <a:rPr lang="pt-BR" dirty="0" smtClean="0"/>
              <a:t>A ciência é feita por pessoas normais, e sofre influências de seu tempo.</a:t>
            </a:r>
          </a:p>
          <a:p>
            <a:pPr algn="just"/>
            <a:r>
              <a:rPr lang="pt-BR" dirty="0" smtClean="0"/>
              <a:t>A TES muda nosso olhar sobre as bactérias. Elas são parte ancestral do que somos e fazem parte do nosso metabolismo.</a:t>
            </a:r>
          </a:p>
          <a:p>
            <a:pPr algn="just"/>
            <a:r>
              <a:rPr lang="pt-BR" dirty="0" smtClean="0"/>
              <a:t>A TES muda nosso olhar sobre a evolução. A simbiose provocou evolução e maior complexidade nas células.</a:t>
            </a:r>
          </a:p>
          <a:p>
            <a:pPr algn="just"/>
            <a:r>
              <a:rPr lang="pt-BR" dirty="0" smtClean="0"/>
              <a:t>Somos simbiontes num planeta simbiótico, então dependemos uns dos outros.</a:t>
            </a:r>
          </a:p>
          <a:p>
            <a:pPr algn="just"/>
            <a:r>
              <a:rPr lang="pt-BR" dirty="0" smtClean="0"/>
              <a:t>Os seres mais complexos e de maior organização são os vegetais e não os animais. Não há um ser superior ou mais importante na natureza.</a:t>
            </a:r>
          </a:p>
          <a:p>
            <a:pPr algn="just"/>
            <a:r>
              <a:rPr lang="pt-BR" dirty="0" smtClean="0"/>
              <a:t>A vida na Terra não depende do ser humano, mas o ser humano depende do planeta Terra.</a:t>
            </a:r>
          </a:p>
          <a:p>
            <a:pPr algn="just"/>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146</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pt-BR" dirty="0" smtClean="0"/>
              <a:t>BIBLIOGRAFIA</a:t>
            </a:r>
            <a:endParaRPr lang="pt-BR" dirty="0"/>
          </a:p>
        </p:txBody>
      </p:sp>
      <p:sp>
        <p:nvSpPr>
          <p:cNvPr id="3" name="Espaço Reservado para Conteúdo 2"/>
          <p:cNvSpPr>
            <a:spLocks noGrp="1"/>
          </p:cNvSpPr>
          <p:nvPr>
            <p:ph idx="1"/>
          </p:nvPr>
        </p:nvSpPr>
        <p:spPr/>
        <p:txBody>
          <a:bodyPr>
            <a:normAutofit/>
          </a:bodyPr>
          <a:lstStyle/>
          <a:p>
            <a:r>
              <a:rPr lang="pt-BR" dirty="0"/>
              <a:t>PAULO, Iramaia Jorge Cabral de; JORGE NETO, Miguel; PAULO,  Sérgio Roberto de. </a:t>
            </a:r>
            <a:r>
              <a:rPr lang="pt-BR" b="1" dirty="0"/>
              <a:t>Introdução à Teoria da Complexidade.</a:t>
            </a:r>
            <a:r>
              <a:rPr lang="pt-BR" dirty="0"/>
              <a:t> Cuiabá: </a:t>
            </a:r>
            <a:r>
              <a:rPr lang="pt-BR" dirty="0" err="1"/>
              <a:t>EdUFMT</a:t>
            </a:r>
            <a:r>
              <a:rPr lang="pt-BR" dirty="0"/>
              <a:t>, 2012.</a:t>
            </a:r>
          </a:p>
          <a:p>
            <a:pPr algn="just"/>
            <a:r>
              <a:rPr lang="pt-BR" dirty="0" smtClean="0"/>
              <a:t>MARGULIS, Lynn. O planeta simbiótico: uma nova perspectiva da evolução. Tradução, Laura Neves; revisão técnica, Max </a:t>
            </a:r>
            <a:r>
              <a:rPr lang="pt-BR" dirty="0" err="1" smtClean="0"/>
              <a:t>Blum</a:t>
            </a:r>
            <a:r>
              <a:rPr lang="pt-BR" dirty="0" smtClean="0"/>
              <a:t>. – Rio de Janeiro: Rocco, 2001.</a:t>
            </a: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147</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15</a:t>
            </a:fld>
            <a:endParaRPr lang="pt-BR"/>
          </a:p>
        </p:txBody>
      </p:sp>
      <p:pic>
        <p:nvPicPr>
          <p:cNvPr id="6146" name="Picture 2" descr="http://biogeolearning.com/site/v1/wp-content/uploads/2013/01/amigo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26" y="625631"/>
            <a:ext cx="9144000" cy="5641145"/>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611560" y="6385680"/>
            <a:ext cx="7313240" cy="246221"/>
          </a:xfrm>
          <a:prstGeom prst="rect">
            <a:avLst/>
          </a:prstGeom>
          <a:noFill/>
        </p:spPr>
        <p:txBody>
          <a:bodyPr wrap="square" rtlCol="0">
            <a:spAutoFit/>
          </a:bodyPr>
          <a:lstStyle/>
          <a:p>
            <a:r>
              <a:rPr lang="pt-BR" sz="1000" dirty="0"/>
              <a:t>Fonte: http://biogeolearning.com/site/v1/novos-conteudos-bio11/</a:t>
            </a:r>
          </a:p>
        </p:txBody>
      </p:sp>
    </p:spTree>
    <p:extLst>
      <p:ext uri="{BB962C8B-B14F-4D97-AF65-F5344CB8AC3E}">
        <p14:creationId xmlns:p14="http://schemas.microsoft.com/office/powerpoint/2010/main" val="1917959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533400" y="548679"/>
            <a:ext cx="7851648" cy="6172795"/>
          </a:xfrm>
        </p:spPr>
        <p:txBody>
          <a:bodyPr>
            <a:normAutofit fontScale="90000"/>
          </a:bodyPr>
          <a:lstStyle/>
          <a:p>
            <a:pPr algn="ctr"/>
            <a:r>
              <a:rPr lang="pt-BR" dirty="0" smtClean="0"/>
              <a:t>Atenção: o evolucionismo não nega Deus, alguns cientistas evolucionistas sim.</a:t>
            </a:r>
            <a:r>
              <a:rPr lang="pt-BR" dirty="0"/>
              <a:t/>
            </a:r>
            <a:br>
              <a:rPr lang="pt-BR" dirty="0"/>
            </a:br>
            <a:r>
              <a:rPr lang="pt-BR" dirty="0" smtClean="0"/>
              <a:t/>
            </a:r>
            <a:br>
              <a:rPr lang="pt-BR" dirty="0" smtClean="0"/>
            </a:br>
            <a:r>
              <a:rPr lang="pt-BR" dirty="0" smtClean="0"/>
              <a:t>Não existe guerra entre fixismo/criacionismo e evolucionismo...</a:t>
            </a:r>
            <a:br>
              <a:rPr lang="pt-BR" dirty="0" smtClean="0"/>
            </a:br>
            <a:r>
              <a:rPr lang="pt-BR" dirty="0" smtClean="0"/>
              <a:t>Eis o que penso...</a:t>
            </a:r>
            <a:endParaRPr lang="pt-BR" dirty="0"/>
          </a:p>
        </p:txBody>
      </p:sp>
      <p:sp>
        <p:nvSpPr>
          <p:cNvPr id="2" name="Espaço Reservado para Número de Slide 1"/>
          <p:cNvSpPr>
            <a:spLocks noGrp="1"/>
          </p:cNvSpPr>
          <p:nvPr>
            <p:ph type="sldNum" sz="quarter" idx="12"/>
          </p:nvPr>
        </p:nvSpPr>
        <p:spPr/>
        <p:txBody>
          <a:bodyPr/>
          <a:lstStyle/>
          <a:p>
            <a:fld id="{003FD9F8-5431-48B7-8012-1ED63CFEE3E4}" type="slidenum">
              <a:rPr lang="pt-BR" smtClean="0"/>
              <a:pPr/>
              <a:t>16</a:t>
            </a:fld>
            <a:endParaRPr lang="pt-BR"/>
          </a:p>
        </p:txBody>
      </p:sp>
    </p:spTree>
    <p:extLst>
      <p:ext uri="{BB962C8B-B14F-4D97-AF65-F5344CB8AC3E}">
        <p14:creationId xmlns:p14="http://schemas.microsoft.com/office/powerpoint/2010/main" val="3948271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868964"/>
            <a:ext cx="8229600" cy="650336"/>
          </a:xfrm>
        </p:spPr>
        <p:txBody>
          <a:bodyPr>
            <a:normAutofit fontScale="90000"/>
          </a:bodyPr>
          <a:lstStyle/>
          <a:p>
            <a:r>
              <a:rPr lang="pt-BR" dirty="0" smtClean="0"/>
              <a:t>EVOLUCIONISMO</a:t>
            </a:r>
            <a:endParaRPr lang="pt-BR" dirty="0"/>
          </a:p>
        </p:txBody>
      </p:sp>
      <p:sp>
        <p:nvSpPr>
          <p:cNvPr id="3" name="Espaço Reservado para Conteúdo 2"/>
          <p:cNvSpPr>
            <a:spLocks noGrp="1"/>
          </p:cNvSpPr>
          <p:nvPr>
            <p:ph idx="1"/>
          </p:nvPr>
        </p:nvSpPr>
        <p:spPr>
          <a:xfrm>
            <a:off x="343840" y="1571389"/>
            <a:ext cx="6203032" cy="5150086"/>
          </a:xfrm>
        </p:spPr>
        <p:txBody>
          <a:bodyPr>
            <a:normAutofit fontScale="85000" lnSpcReduction="10000"/>
          </a:bodyPr>
          <a:lstStyle/>
          <a:p>
            <a:r>
              <a:rPr lang="pt-BR" dirty="0" smtClean="0"/>
              <a:t>Século XIX: LAMARCKISMO - Contrariando as ideias fixistas da época, </a:t>
            </a:r>
            <a:r>
              <a:rPr lang="pt-BR" b="1" dirty="0" smtClean="0"/>
              <a:t>Lamarck defendia que os organismos atuais surgiram de outros mais simples e teriam uma tendência a se transformar, gradualmente, de seres mais simples em seres mais complexos.</a:t>
            </a:r>
            <a:r>
              <a:rPr lang="pt-BR" dirty="0" smtClean="0"/>
              <a:t> </a:t>
            </a:r>
          </a:p>
          <a:p>
            <a:r>
              <a:rPr lang="pt-BR" dirty="0" smtClean="0"/>
              <a:t>Lamarck dizia que a evolução das espécies era guiada por necessidades internas do organismo. Ele afirmava que as espécies sofriam </a:t>
            </a:r>
            <a:r>
              <a:rPr lang="pt-BR" b="1" dirty="0" smtClean="0"/>
              <a:t>modificações</a:t>
            </a:r>
            <a:r>
              <a:rPr lang="pt-BR" dirty="0" smtClean="0"/>
              <a:t> ao longo do tempo, o que possibilitava a evolução.  </a:t>
            </a:r>
          </a:p>
          <a:p>
            <a:r>
              <a:rPr lang="pt-BR" dirty="0"/>
              <a:t>Segundo </a:t>
            </a:r>
            <a:r>
              <a:rPr lang="pt-BR" dirty="0" err="1"/>
              <a:t>Uzunian</a:t>
            </a:r>
            <a:r>
              <a:rPr lang="pt-BR" dirty="0"/>
              <a:t> </a:t>
            </a:r>
            <a:r>
              <a:rPr lang="pt-BR" i="1" dirty="0"/>
              <a:t>et al.</a:t>
            </a:r>
            <a:r>
              <a:rPr lang="pt-BR" dirty="0"/>
              <a:t> (2008), Lamarck foi o primeiro cientista a destacar a importância da adaptação dos seres vivos ao meio ambiente e sua relação com a evolução.</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17</a:t>
            </a:fld>
            <a:endParaRPr lang="pt-BR"/>
          </a:p>
        </p:txBody>
      </p:sp>
      <p:pic>
        <p:nvPicPr>
          <p:cNvPr id="7170" name="Picture 2" descr="http://upload.wikimedia.org/wikipedia/commons/thumb/a/a5/Jean-Baptiste_de_Lamarck.jpg/220px-Jean-Baptiste_de_Lamarc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1121" y="2490248"/>
            <a:ext cx="2621297" cy="3312368"/>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6530097" y="5994166"/>
            <a:ext cx="2489624" cy="400110"/>
          </a:xfrm>
          <a:prstGeom prst="rect">
            <a:avLst/>
          </a:prstGeom>
          <a:noFill/>
        </p:spPr>
        <p:txBody>
          <a:bodyPr wrap="square" rtlCol="0">
            <a:spAutoFit/>
          </a:bodyPr>
          <a:lstStyle/>
          <a:p>
            <a:r>
              <a:rPr lang="pt-BR" sz="1000" dirty="0"/>
              <a:t>Fonte: http://en.wikipedia.org/wiki/Jean-Baptiste_Lamarck</a:t>
            </a:r>
          </a:p>
        </p:txBody>
      </p:sp>
      <p:sp>
        <p:nvSpPr>
          <p:cNvPr id="6" name="CaixaDeTexto 5"/>
          <p:cNvSpPr txBox="1"/>
          <p:nvPr/>
        </p:nvSpPr>
        <p:spPr>
          <a:xfrm>
            <a:off x="6461121" y="972186"/>
            <a:ext cx="2572248" cy="1477328"/>
          </a:xfrm>
          <a:prstGeom prst="rect">
            <a:avLst/>
          </a:prstGeom>
          <a:noFill/>
        </p:spPr>
        <p:txBody>
          <a:bodyPr wrap="square" rtlCol="0">
            <a:spAutoFit/>
          </a:bodyPr>
          <a:lstStyle/>
          <a:p>
            <a:r>
              <a:rPr lang="pt-BR" dirty="0" smtClean="0"/>
              <a:t>Jean-Baptiste </a:t>
            </a:r>
            <a:r>
              <a:rPr lang="pt-BR" dirty="0"/>
              <a:t>Pierre Antoine de Monet, Chevalier de </a:t>
            </a:r>
            <a:r>
              <a:rPr lang="pt-BR" b="1" dirty="0"/>
              <a:t>Lamarck </a:t>
            </a:r>
            <a:r>
              <a:rPr lang="pt-BR" dirty="0"/>
              <a:t>(1744-1829</a:t>
            </a:r>
            <a:r>
              <a:rPr lang="pt-BR" dirty="0" smtClean="0"/>
              <a:t>) </a:t>
            </a:r>
            <a:r>
              <a:rPr lang="pt-BR" b="1" dirty="0" smtClean="0"/>
              <a:t>- </a:t>
            </a:r>
            <a:r>
              <a:rPr lang="pt-BR" dirty="0"/>
              <a:t>naturalista </a:t>
            </a:r>
            <a:r>
              <a:rPr lang="pt-BR" dirty="0" smtClean="0"/>
              <a:t>francês </a:t>
            </a:r>
            <a:endParaRPr lang="pt-BR"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836712"/>
            <a:ext cx="8229600" cy="4389120"/>
          </a:xfrm>
        </p:spPr>
        <p:txBody>
          <a:bodyPr/>
          <a:lstStyle/>
          <a:p>
            <a:r>
              <a:rPr lang="pt-BR" sz="2400" dirty="0"/>
              <a:t>Lamarck afirmava que as mudanças adaptativas nos organismos eram provocadas pela Lei do Uso e Desuso e transmitidas para os descendentes pela Lei da Herança dos Caracteres Adquiridos. </a:t>
            </a: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18</a:t>
            </a:fld>
            <a:endParaRPr lang="pt-BR"/>
          </a:p>
        </p:txBody>
      </p:sp>
      <p:pic>
        <p:nvPicPr>
          <p:cNvPr id="9218" name="Picture 2" descr="http://3.bp.blogspot.com/-KJrkDchvV6E/TYahL88HcGI/AAAAAAAAAgs/wWmjR3cxL3w/s1600/01%2B-%2Bevolu%25C3%25A7%25C3%25A3o-lamar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2358156"/>
            <a:ext cx="5956548" cy="4487640"/>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7340819" y="2482477"/>
            <a:ext cx="338554" cy="4363319"/>
          </a:xfrm>
          <a:prstGeom prst="rect">
            <a:avLst/>
          </a:prstGeom>
          <a:noFill/>
        </p:spPr>
        <p:txBody>
          <a:bodyPr vert="vert" wrap="square" rtlCol="0">
            <a:spAutoFit/>
          </a:bodyPr>
          <a:lstStyle/>
          <a:p>
            <a:r>
              <a:rPr lang="pt-BR" sz="1000" dirty="0"/>
              <a:t>Fonte: http://faqbio.blogspot.com.br/2011/03/ficha-para-estudo-teorias.html</a:t>
            </a:r>
          </a:p>
        </p:txBody>
      </p:sp>
    </p:spTree>
    <p:extLst>
      <p:ext uri="{BB962C8B-B14F-4D97-AF65-F5344CB8AC3E}">
        <p14:creationId xmlns:p14="http://schemas.microsoft.com/office/powerpoint/2010/main" val="40704276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19</a:t>
            </a:fld>
            <a:endParaRPr lang="pt-BR"/>
          </a:p>
        </p:txBody>
      </p:sp>
      <p:pic>
        <p:nvPicPr>
          <p:cNvPr id="8198" name="Picture 6" descr="http://gracieteoliveira.pbworks.com/f/1322687117/Sem%20T%C3%ADtulo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760" y="1124744"/>
            <a:ext cx="9004239" cy="4639186"/>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683568" y="6100043"/>
            <a:ext cx="8208912" cy="246221"/>
          </a:xfrm>
          <a:prstGeom prst="rect">
            <a:avLst/>
          </a:prstGeom>
          <a:noFill/>
        </p:spPr>
        <p:txBody>
          <a:bodyPr wrap="square" rtlCol="0">
            <a:spAutoFit/>
          </a:bodyPr>
          <a:lstStyle/>
          <a:p>
            <a:r>
              <a:rPr lang="pt-BR" sz="1000" dirty="0"/>
              <a:t>Fonte: http://gracieteoliveira.pbworks.com/w/page/48308702/Confronto%20entre%20lamarkismo%20e%20darwinismo</a:t>
            </a:r>
          </a:p>
        </p:txBody>
      </p:sp>
    </p:spTree>
    <p:extLst>
      <p:ext uri="{BB962C8B-B14F-4D97-AF65-F5344CB8AC3E}">
        <p14:creationId xmlns:p14="http://schemas.microsoft.com/office/powerpoint/2010/main" val="3310085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ctrTitle"/>
          </p:nvPr>
        </p:nvSpPr>
        <p:spPr>
          <a:xfrm>
            <a:off x="467544" y="1556792"/>
            <a:ext cx="7851648" cy="3829064"/>
          </a:xfrm>
        </p:spPr>
        <p:txBody>
          <a:bodyPr>
            <a:normAutofit/>
          </a:bodyPr>
          <a:lstStyle/>
          <a:p>
            <a:pPr algn="ctr"/>
            <a:r>
              <a:rPr lang="pt-BR" dirty="0" smtClean="0"/>
              <a:t>Pense rápido!</a:t>
            </a:r>
            <a:br>
              <a:rPr lang="pt-BR" dirty="0" smtClean="0"/>
            </a:br>
            <a:r>
              <a:rPr lang="pt-BR" dirty="0" smtClean="0"/>
              <a:t>Como os seres vivos se relacionam?</a:t>
            </a:r>
            <a:br>
              <a:rPr lang="pt-BR" dirty="0" smtClean="0"/>
            </a:b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2</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3539668" y="523701"/>
            <a:ext cx="5352812" cy="5832649"/>
          </a:xfrm>
        </p:spPr>
        <p:txBody>
          <a:bodyPr>
            <a:noAutofit/>
          </a:bodyPr>
          <a:lstStyle/>
          <a:p>
            <a:r>
              <a:rPr lang="pt-BR" sz="2000" dirty="0" smtClean="0"/>
              <a:t>Século XIX: DARWINISMO -Darwin admitia que </a:t>
            </a:r>
            <a:r>
              <a:rPr lang="pt-BR" sz="2000" b="1" dirty="0" smtClean="0"/>
              <a:t>espécies semelhantes seriam descendentes de uma espécie ancestral comum, existente no passado, e teriam surgido por meio de uma série de modificações</a:t>
            </a:r>
            <a:r>
              <a:rPr lang="pt-BR" sz="2000" dirty="0" smtClean="0"/>
              <a:t>. </a:t>
            </a:r>
          </a:p>
          <a:p>
            <a:r>
              <a:rPr lang="pt-BR" sz="2000" dirty="0" smtClean="0"/>
              <a:t>Ele concluiu que nem todos os organismos que nascem conseguem sobreviver ou reproduzir-se. Os indivíduos com mais oportunidades de sobrevivência seriam aqueles com características apropriadas para enfrentar as condições ambientes, e assim teriam maior probabilidade de se reproduzir e deixar descendentes férteis. Nessas condições, </a:t>
            </a:r>
            <a:r>
              <a:rPr lang="pt-BR" sz="2000" b="1" dirty="0" smtClean="0"/>
              <a:t>as características favoráveis tenderiam a ser preservadas e as desfavoráveis, destruídas.</a:t>
            </a:r>
            <a:r>
              <a:rPr lang="pt-BR" sz="2000" dirty="0" smtClean="0"/>
              <a:t> Darwin afirmou: “Essa preservação de variações favoráveis e rejeição de variações prejudiciais eu chamo de </a:t>
            </a:r>
            <a:r>
              <a:rPr lang="pt-BR" sz="2000" b="1" dirty="0" smtClean="0"/>
              <a:t>seleção natural</a:t>
            </a:r>
            <a:r>
              <a:rPr lang="pt-BR" sz="2000" dirty="0" smtClean="0"/>
              <a:t>”. </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20</a:t>
            </a:fld>
            <a:endParaRPr lang="pt-BR"/>
          </a:p>
        </p:txBody>
      </p:sp>
      <p:pic>
        <p:nvPicPr>
          <p:cNvPr id="12290" name="Picture 2" descr="http://www.biografiasyvidas.com/monografia/darwin/fotos/darwin_charl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894395"/>
            <a:ext cx="3539669" cy="3456384"/>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70785" y="5508582"/>
            <a:ext cx="3360156" cy="230832"/>
          </a:xfrm>
          <a:prstGeom prst="rect">
            <a:avLst/>
          </a:prstGeom>
          <a:noFill/>
        </p:spPr>
        <p:txBody>
          <a:bodyPr wrap="square" rtlCol="0">
            <a:spAutoFit/>
          </a:bodyPr>
          <a:lstStyle/>
          <a:p>
            <a:r>
              <a:rPr lang="pt-BR" sz="900" dirty="0"/>
              <a:t>Fonte: http://www.biografiasyvidas.com/monografia/darwin/</a:t>
            </a:r>
          </a:p>
        </p:txBody>
      </p:sp>
      <p:sp>
        <p:nvSpPr>
          <p:cNvPr id="7" name="CaixaDeTexto 6"/>
          <p:cNvSpPr txBox="1"/>
          <p:nvPr/>
        </p:nvSpPr>
        <p:spPr>
          <a:xfrm>
            <a:off x="251520" y="1052736"/>
            <a:ext cx="3288148" cy="646331"/>
          </a:xfrm>
          <a:prstGeom prst="rect">
            <a:avLst/>
          </a:prstGeom>
          <a:noFill/>
        </p:spPr>
        <p:txBody>
          <a:bodyPr wrap="square" rtlCol="0">
            <a:spAutoFit/>
          </a:bodyPr>
          <a:lstStyle/>
          <a:p>
            <a:r>
              <a:rPr lang="pt-BR" dirty="0" smtClean="0"/>
              <a:t>Charles </a:t>
            </a:r>
            <a:r>
              <a:rPr lang="pt-BR" dirty="0"/>
              <a:t>Robert </a:t>
            </a:r>
            <a:r>
              <a:rPr lang="pt-BR" b="1" dirty="0"/>
              <a:t>Darwin</a:t>
            </a:r>
            <a:r>
              <a:rPr lang="pt-BR" dirty="0"/>
              <a:t> (1809-1882</a:t>
            </a:r>
            <a:r>
              <a:rPr lang="pt-BR" dirty="0" smtClean="0"/>
              <a:t>) - </a:t>
            </a:r>
            <a:r>
              <a:rPr lang="pt-BR" dirty="0"/>
              <a:t>naturalista inglês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27046" y="836712"/>
            <a:ext cx="8229600" cy="5760640"/>
          </a:xfrm>
        </p:spPr>
        <p:txBody>
          <a:bodyPr>
            <a:normAutofit fontScale="85000" lnSpcReduction="10000"/>
          </a:bodyPr>
          <a:lstStyle/>
          <a:p>
            <a:r>
              <a:rPr lang="pt-BR" dirty="0"/>
              <a:t>O </a:t>
            </a:r>
            <a:r>
              <a:rPr lang="pt-BR" b="1" dirty="0"/>
              <a:t>mecanismo da evolução</a:t>
            </a:r>
            <a:r>
              <a:rPr lang="pt-BR" dirty="0"/>
              <a:t> proposto por Darwin </a:t>
            </a:r>
            <a:r>
              <a:rPr lang="pt-BR" b="1" dirty="0"/>
              <a:t>resume-se em seis etapas</a:t>
            </a:r>
            <a:r>
              <a:rPr lang="pt-BR" dirty="0"/>
              <a:t>: </a:t>
            </a:r>
            <a:endParaRPr lang="pt-BR" dirty="0" smtClean="0"/>
          </a:p>
          <a:p>
            <a:r>
              <a:rPr lang="pt-BR" dirty="0" smtClean="0"/>
              <a:t>1</a:t>
            </a:r>
            <a:r>
              <a:rPr lang="pt-BR" dirty="0"/>
              <a:t>) os indivíduos de uma mesma espécie mostram muitas variações na forma e na fisiologia; </a:t>
            </a:r>
            <a:endParaRPr lang="pt-BR" dirty="0" smtClean="0"/>
          </a:p>
          <a:p>
            <a:r>
              <a:rPr lang="pt-BR" dirty="0" smtClean="0"/>
              <a:t>2</a:t>
            </a:r>
            <a:r>
              <a:rPr lang="pt-BR" dirty="0"/>
              <a:t>) boa parte dessas variações é transmitida aos descendentes; </a:t>
            </a:r>
            <a:endParaRPr lang="pt-BR" dirty="0" smtClean="0"/>
          </a:p>
          <a:p>
            <a:r>
              <a:rPr lang="pt-BR" dirty="0" smtClean="0"/>
              <a:t>3</a:t>
            </a:r>
            <a:r>
              <a:rPr lang="pt-BR" dirty="0"/>
              <a:t>) se todos os indivíduos de uma espécie se reproduzissem, as populações cresceriam de forma acelerada, em progressão geométrica (1, 2, 4, 8, 16, 32, </a:t>
            </a:r>
            <a:r>
              <a:rPr lang="pt-BR" dirty="0" err="1"/>
              <a:t>etc</a:t>
            </a:r>
            <a:r>
              <a:rPr lang="pt-BR" dirty="0"/>
              <a:t>); </a:t>
            </a:r>
            <a:endParaRPr lang="pt-BR" dirty="0" smtClean="0"/>
          </a:p>
          <a:p>
            <a:r>
              <a:rPr lang="pt-BR" dirty="0" smtClean="0"/>
              <a:t>4</a:t>
            </a:r>
            <a:r>
              <a:rPr lang="pt-BR" dirty="0"/>
              <a:t>) como os recursos naturais são limitados, os indivíduos de uma população lutam por sua sobrevivência e pela sua prole; </a:t>
            </a:r>
            <a:endParaRPr lang="pt-BR" dirty="0" smtClean="0"/>
          </a:p>
          <a:p>
            <a:r>
              <a:rPr lang="pt-BR" dirty="0" smtClean="0"/>
              <a:t>5</a:t>
            </a:r>
            <a:r>
              <a:rPr lang="pt-BR" dirty="0"/>
              <a:t>) apenas alguns, os mais aptos, sobrevivem e deixam filhos (seleção natural). A sobrevivência e a possibilidade de reprodução dependem das características desses indivíduos, que, por serem hereditárias, serão transmitidas a seus filhos; </a:t>
            </a:r>
            <a:endParaRPr lang="pt-BR" dirty="0" smtClean="0"/>
          </a:p>
          <a:p>
            <a:r>
              <a:rPr lang="pt-BR" dirty="0" smtClean="0"/>
              <a:t>6</a:t>
            </a:r>
            <a:r>
              <a:rPr lang="pt-BR" dirty="0"/>
              <a:t>) pela seleção natural, as espécies serão representadas por indivíduos adaptados ao ambiente em que vivem. </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21</a:t>
            </a:fld>
            <a:endParaRPr lang="pt-BR"/>
          </a:p>
        </p:txBody>
      </p:sp>
    </p:spTree>
    <p:extLst>
      <p:ext uri="{BB962C8B-B14F-4D97-AF65-F5344CB8AC3E}">
        <p14:creationId xmlns:p14="http://schemas.microsoft.com/office/powerpoint/2010/main" val="2261825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22</a:t>
            </a:fld>
            <a:endParaRPr lang="pt-BR"/>
          </a:p>
        </p:txBody>
      </p:sp>
      <p:pic>
        <p:nvPicPr>
          <p:cNvPr id="13314" name="Picture 2" descr="http://4.bp.blogspot.com/_fByHDt6j7Eg/TAfoaDYChSI/AAAAAAAAALM/FITMNkFLf7o/s200/bistonmelanic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980728"/>
            <a:ext cx="4041291" cy="2647046"/>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http://3.bp.blogspot.com/_fByHDt6j7Eg/TAfomTagrZI/AAAAAAAAALU/goDIvhBRcFg/s200/bistonclar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8835" y="3429000"/>
            <a:ext cx="4032448" cy="2641253"/>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1043608" y="6356350"/>
            <a:ext cx="6264696" cy="246221"/>
          </a:xfrm>
          <a:prstGeom prst="rect">
            <a:avLst/>
          </a:prstGeom>
          <a:noFill/>
        </p:spPr>
        <p:txBody>
          <a:bodyPr wrap="square" rtlCol="0">
            <a:spAutoFit/>
          </a:bodyPr>
          <a:lstStyle/>
          <a:p>
            <a:r>
              <a:rPr lang="pt-BR" sz="1000" dirty="0"/>
              <a:t>Fonte: http://biogeografia-ufsm.blogspot.com.br/2010/06/estara-darwin-ultrapassado.html</a:t>
            </a:r>
          </a:p>
        </p:txBody>
      </p:sp>
      <p:sp>
        <p:nvSpPr>
          <p:cNvPr id="6" name="CaixaDeTexto 5"/>
          <p:cNvSpPr txBox="1"/>
          <p:nvPr/>
        </p:nvSpPr>
        <p:spPr>
          <a:xfrm>
            <a:off x="4716016" y="1556792"/>
            <a:ext cx="3820587" cy="830997"/>
          </a:xfrm>
          <a:prstGeom prst="rect">
            <a:avLst/>
          </a:prstGeom>
          <a:noFill/>
        </p:spPr>
        <p:txBody>
          <a:bodyPr wrap="square" rtlCol="0">
            <a:spAutoFit/>
          </a:bodyPr>
          <a:lstStyle/>
          <a:p>
            <a:r>
              <a:rPr lang="pt-BR" sz="2400" dirty="0" smtClean="0"/>
              <a:t>O que você vê?</a:t>
            </a:r>
          </a:p>
          <a:p>
            <a:r>
              <a:rPr lang="pt-BR" sz="2400" dirty="0" smtClean="0"/>
              <a:t>Qual é a mais fácil de ver?</a:t>
            </a:r>
            <a:endParaRPr lang="pt-BR" sz="2400" dirty="0"/>
          </a:p>
        </p:txBody>
      </p:sp>
    </p:spTree>
    <p:extLst>
      <p:ext uri="{BB962C8B-B14F-4D97-AF65-F5344CB8AC3E}">
        <p14:creationId xmlns:p14="http://schemas.microsoft.com/office/powerpoint/2010/main" val="3853173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23</a:t>
            </a:fld>
            <a:endParaRPr lang="pt-BR"/>
          </a:p>
        </p:txBody>
      </p:sp>
      <p:pic>
        <p:nvPicPr>
          <p:cNvPr id="10242" name="Picture 2" descr="http://gracieteoliveira.pbworks.com/f/1322687108/Sem%20T%C3%ADtulo%282%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241" y="1340768"/>
            <a:ext cx="8508231" cy="4048271"/>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339571" y="5626473"/>
            <a:ext cx="8208912" cy="246221"/>
          </a:xfrm>
          <a:prstGeom prst="rect">
            <a:avLst/>
          </a:prstGeom>
          <a:noFill/>
        </p:spPr>
        <p:txBody>
          <a:bodyPr wrap="square" rtlCol="0">
            <a:spAutoFit/>
          </a:bodyPr>
          <a:lstStyle/>
          <a:p>
            <a:r>
              <a:rPr lang="pt-BR" sz="1000" dirty="0"/>
              <a:t>Fonte: http://gracieteoliveira.pbworks.com/w/page/48308702/Confronto%20entre%20lamarkismo%20e%20darwinismo</a:t>
            </a:r>
          </a:p>
        </p:txBody>
      </p:sp>
    </p:spTree>
    <p:extLst>
      <p:ext uri="{BB962C8B-B14F-4D97-AF65-F5344CB8AC3E}">
        <p14:creationId xmlns:p14="http://schemas.microsoft.com/office/powerpoint/2010/main" val="25528709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73460" y="980728"/>
            <a:ext cx="8213340" cy="2232248"/>
          </a:xfrm>
        </p:spPr>
        <p:txBody>
          <a:bodyPr>
            <a:normAutofit/>
          </a:bodyPr>
          <a:lstStyle/>
          <a:p>
            <a:r>
              <a:rPr lang="pt-BR" sz="2000" dirty="0"/>
              <a:t>Século XX: TEORIA SINTÉTICA DA EVOLUÇÃO ou NEODARWINISMO - síntese entre o darwinismo, as leis de Mendel e o conhecimento das mutações</a:t>
            </a:r>
            <a:r>
              <a:rPr lang="pt-BR" sz="2000" dirty="0" smtClean="0"/>
              <a:t>.</a:t>
            </a:r>
          </a:p>
          <a:p>
            <a:r>
              <a:rPr lang="pt-BR" sz="1800" dirty="0"/>
              <a:t>Essa teoria analisa os fatores que alteram a frequência dos genes nas populações, como a mutação, a seleção natural, a migração seguida de isolamento geográfico e reprodutivo, e a deriva genética (mudança ao acaso na frequência dos genes).</a:t>
            </a:r>
            <a:endParaRPr lang="pt-BR" sz="2000" dirty="0"/>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24</a:t>
            </a:fld>
            <a:endParaRPr lang="pt-BR"/>
          </a:p>
        </p:txBody>
      </p:sp>
      <p:pic>
        <p:nvPicPr>
          <p:cNvPr id="11268" name="Picture 4" descr="http://1.bp.blogspot.com/_fs4X2Qr4o3s/SWofDBLYlEI/AAAAAAAAAeY/zJKIJChcxUE/s400/evolucao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5802" y="3356992"/>
            <a:ext cx="5128998" cy="2198142"/>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2795802" y="5733256"/>
            <a:ext cx="5128998" cy="230832"/>
          </a:xfrm>
          <a:prstGeom prst="rect">
            <a:avLst/>
          </a:prstGeom>
          <a:noFill/>
        </p:spPr>
        <p:txBody>
          <a:bodyPr wrap="square" rtlCol="0">
            <a:spAutoFit/>
          </a:bodyPr>
          <a:lstStyle/>
          <a:p>
            <a:r>
              <a:rPr lang="pt-BR" sz="900" dirty="0"/>
              <a:t>Fonte: http://maisbiogeologia.blogspot.com.br/2009/01/neodarwinismo-ou-teoria-sinttica-da.html</a:t>
            </a:r>
          </a:p>
        </p:txBody>
      </p:sp>
    </p:spTree>
    <p:extLst>
      <p:ext uri="{BB962C8B-B14F-4D97-AF65-F5344CB8AC3E}">
        <p14:creationId xmlns:p14="http://schemas.microsoft.com/office/powerpoint/2010/main" val="22599044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ctrTitle"/>
          </p:nvPr>
        </p:nvSpPr>
        <p:spPr>
          <a:xfrm>
            <a:off x="539552" y="1268760"/>
            <a:ext cx="7851648" cy="4248472"/>
          </a:xfrm>
        </p:spPr>
        <p:txBody>
          <a:bodyPr>
            <a:normAutofit/>
          </a:bodyPr>
          <a:lstStyle/>
          <a:p>
            <a:pPr algn="ctr"/>
            <a:r>
              <a:rPr lang="pt-BR" dirty="0" smtClean="0"/>
              <a:t>Como organizamos os talheres na cozinha?</a:t>
            </a:r>
            <a:br>
              <a:rPr lang="pt-BR" dirty="0" smtClean="0"/>
            </a:br>
            <a:r>
              <a:rPr lang="pt-BR" dirty="0" smtClean="0"/>
              <a:t>Como os seres vivos são organizados?</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25</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48680"/>
            <a:ext cx="8229600" cy="866360"/>
          </a:xfrm>
        </p:spPr>
        <p:txBody>
          <a:bodyPr>
            <a:normAutofit fontScale="90000"/>
          </a:bodyPr>
          <a:lstStyle/>
          <a:p>
            <a:r>
              <a:rPr lang="pt-BR" dirty="0" smtClean="0"/>
              <a:t>ORGANIZAÇÃO DOS SERES VIVOS</a:t>
            </a:r>
            <a:endParaRPr lang="pt-BR" dirty="0"/>
          </a:p>
        </p:txBody>
      </p:sp>
      <p:sp>
        <p:nvSpPr>
          <p:cNvPr id="3" name="Espaço Reservado para Conteúdo 2"/>
          <p:cNvSpPr>
            <a:spLocks noGrp="1"/>
          </p:cNvSpPr>
          <p:nvPr>
            <p:ph idx="1"/>
          </p:nvPr>
        </p:nvSpPr>
        <p:spPr>
          <a:xfrm>
            <a:off x="6588224" y="6093296"/>
            <a:ext cx="2098576" cy="445616"/>
          </a:xfrm>
        </p:spPr>
        <p:txBody>
          <a:bodyPr>
            <a:normAutofit fontScale="25000" lnSpcReduction="20000"/>
          </a:bodyPr>
          <a:lstStyle/>
          <a:p>
            <a:pPr>
              <a:buNone/>
            </a:pPr>
            <a:r>
              <a:rPr lang="pt-BR" dirty="0"/>
              <a:t>Fonte: http://www.cienciasnatureza.com/2012/11/robert-whittaker-classificacao-dos.html</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26</a:t>
            </a:fld>
            <a:endParaRPr lang="pt-BR"/>
          </a:p>
        </p:txBody>
      </p:sp>
      <p:pic>
        <p:nvPicPr>
          <p:cNvPr id="1026" name="Picture 2" descr="http://3.bp.blogspot.com/-ShaCxPWzXko/UK_aicl0JcI/AAAAAAAAAM4/lwiZ8UrTCC8/s1600/classifica%C3%A7%C3%A3o_reinos_fungi_protista_monera_animal_planta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1460495"/>
            <a:ext cx="4896544" cy="50784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80696"/>
          </a:xfrm>
        </p:spPr>
        <p:txBody>
          <a:bodyPr>
            <a:normAutofit/>
          </a:bodyPr>
          <a:lstStyle/>
          <a:p>
            <a:r>
              <a:rPr lang="pt-BR" sz="3600" dirty="0" smtClean="0"/>
              <a:t>ORGANIZAÇÃO CELULAR E NUTRIÇÃO</a:t>
            </a:r>
            <a:endParaRPr lang="pt-BR" sz="3600" dirty="0"/>
          </a:p>
        </p:txBody>
      </p:sp>
      <p:sp>
        <p:nvSpPr>
          <p:cNvPr id="3" name="Espaço Reservado para Conteúdo 2"/>
          <p:cNvSpPr>
            <a:spLocks noGrp="1"/>
          </p:cNvSpPr>
          <p:nvPr>
            <p:ph idx="1"/>
          </p:nvPr>
        </p:nvSpPr>
        <p:spPr>
          <a:xfrm>
            <a:off x="457200" y="1484784"/>
            <a:ext cx="8229600" cy="4839816"/>
          </a:xfrm>
        </p:spPr>
        <p:txBody>
          <a:bodyPr>
            <a:normAutofit/>
          </a:bodyPr>
          <a:lstStyle/>
          <a:p>
            <a:r>
              <a:rPr lang="pt-BR" dirty="0" smtClean="0"/>
              <a:t>CÉLULA: </a:t>
            </a:r>
            <a:r>
              <a:rPr lang="pt-BR" dirty="0"/>
              <a:t>A célula é a menor unidade viva de um organismo, nela ocorrem todas as reações do metabolismo. As células surgem sempre de outras células, sendo que cada uma contém as informações hereditárias de todo o organismo.</a:t>
            </a:r>
            <a:endParaRPr lang="pt-BR" dirty="0" smtClean="0"/>
          </a:p>
          <a:p>
            <a:pPr>
              <a:buNone/>
            </a:pP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27</a:t>
            </a:fld>
            <a:endParaRPr lang="pt-BR"/>
          </a:p>
        </p:txBody>
      </p:sp>
      <p:graphicFrame>
        <p:nvGraphicFramePr>
          <p:cNvPr id="5" name="Diagrama 4"/>
          <p:cNvGraphicFramePr/>
          <p:nvPr>
            <p:extLst>
              <p:ext uri="{D42A27DB-BD31-4B8C-83A1-F6EECF244321}">
                <p14:modId xmlns:p14="http://schemas.microsoft.com/office/powerpoint/2010/main" val="3684261491"/>
              </p:ext>
            </p:extLst>
          </p:nvPr>
        </p:nvGraphicFramePr>
        <p:xfrm>
          <a:off x="1403648" y="292494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81669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457200" y="704088"/>
            <a:ext cx="8305800" cy="708688"/>
          </a:xfrm>
        </p:spPr>
        <p:txBody>
          <a:bodyPr>
            <a:normAutofit/>
          </a:bodyPr>
          <a:lstStyle/>
          <a:p>
            <a:r>
              <a:rPr lang="pt-BR" sz="4000" dirty="0"/>
              <a:t>ORGANIZAÇÃO CELULAR E NUTRIÇÃO</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28</a:t>
            </a:fld>
            <a:endParaRPr lang="pt-BR"/>
          </a:p>
        </p:txBody>
      </p:sp>
      <p:graphicFrame>
        <p:nvGraphicFramePr>
          <p:cNvPr id="5" name="Diagrama 4"/>
          <p:cNvGraphicFramePr/>
          <p:nvPr>
            <p:extLst>
              <p:ext uri="{D42A27DB-BD31-4B8C-83A1-F6EECF244321}">
                <p14:modId xmlns:p14="http://schemas.microsoft.com/office/powerpoint/2010/main" val="1253773346"/>
              </p:ext>
            </p:extLst>
          </p:nvPr>
        </p:nvGraphicFramePr>
        <p:xfrm>
          <a:off x="451480" y="1196752"/>
          <a:ext cx="8016552"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5294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29</a:t>
            </a:fld>
            <a:endParaRPr lang="pt-BR"/>
          </a:p>
        </p:txBody>
      </p:sp>
      <p:pic>
        <p:nvPicPr>
          <p:cNvPr id="6" name="Image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1832"/>
            <a:ext cx="4499992" cy="2618910"/>
          </a:xfrm>
          <a:prstGeom prst="rect">
            <a:avLst/>
          </a:prstGeom>
        </p:spPr>
      </p:pic>
      <p:pic>
        <p:nvPicPr>
          <p:cNvPr id="8" name="Image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37" y="11832"/>
            <a:ext cx="4603624" cy="3452718"/>
          </a:xfrm>
          <a:prstGeom prst="rect">
            <a:avLst/>
          </a:prstGeom>
        </p:spPr>
      </p:pic>
      <p:pic>
        <p:nvPicPr>
          <p:cNvPr id="9" name="Image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3483006"/>
            <a:ext cx="4499992" cy="3374994"/>
          </a:xfrm>
          <a:prstGeom prst="rect">
            <a:avLst/>
          </a:prstGeom>
        </p:spPr>
      </p:pic>
      <p:pic>
        <p:nvPicPr>
          <p:cNvPr id="10" name="Imagem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17937" y="3464550"/>
            <a:ext cx="4626064" cy="3380787"/>
          </a:xfrm>
          <a:prstGeom prst="rect">
            <a:avLst/>
          </a:prstGeom>
        </p:spPr>
      </p:pic>
      <p:pic>
        <p:nvPicPr>
          <p:cNvPr id="11" name="Imagem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105" y="2364369"/>
            <a:ext cx="2383725" cy="2200362"/>
          </a:xfrm>
          <a:prstGeom prst="rect">
            <a:avLst/>
          </a:prstGeom>
        </p:spPr>
      </p:pic>
      <p:sp>
        <p:nvSpPr>
          <p:cNvPr id="15" name="CaixaDeTexto 14"/>
          <p:cNvSpPr txBox="1"/>
          <p:nvPr/>
        </p:nvSpPr>
        <p:spPr>
          <a:xfrm>
            <a:off x="2408918" y="2780928"/>
            <a:ext cx="2091075" cy="646331"/>
          </a:xfrm>
          <a:prstGeom prst="rect">
            <a:avLst/>
          </a:prstGeom>
          <a:noFill/>
        </p:spPr>
        <p:txBody>
          <a:bodyPr wrap="square" rtlCol="0">
            <a:spAutoFit/>
          </a:bodyPr>
          <a:lstStyle/>
          <a:p>
            <a:r>
              <a:rPr lang="pt-BR" dirty="0" smtClean="0"/>
              <a:t>Imagens: Gracieli S. Henicka</a:t>
            </a:r>
            <a:endParaRPr lang="pt-BR" dirty="0"/>
          </a:p>
        </p:txBody>
      </p:sp>
    </p:spTree>
    <p:extLst>
      <p:ext uri="{BB962C8B-B14F-4D97-AF65-F5344CB8AC3E}">
        <p14:creationId xmlns:p14="http://schemas.microsoft.com/office/powerpoint/2010/main" val="20264399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3528" y="476672"/>
            <a:ext cx="8229600" cy="1143000"/>
          </a:xfrm>
        </p:spPr>
        <p:txBody>
          <a:bodyPr>
            <a:normAutofit/>
          </a:bodyPr>
          <a:lstStyle/>
          <a:p>
            <a:r>
              <a:rPr lang="pt-BR" baseline="0" dirty="0" smtClean="0"/>
              <a:t>ECOLOGIA</a:t>
            </a:r>
            <a:endParaRPr lang="pt-BR" dirty="0"/>
          </a:p>
        </p:txBody>
      </p:sp>
      <p:sp>
        <p:nvSpPr>
          <p:cNvPr id="3" name="Espaço Reservado para Conteúdo 2"/>
          <p:cNvSpPr>
            <a:spLocks noGrp="1"/>
          </p:cNvSpPr>
          <p:nvPr>
            <p:ph idx="1"/>
          </p:nvPr>
        </p:nvSpPr>
        <p:spPr>
          <a:xfrm>
            <a:off x="395536" y="1700808"/>
            <a:ext cx="8229600" cy="4389120"/>
          </a:xfrm>
        </p:spPr>
        <p:txBody>
          <a:bodyPr/>
          <a:lstStyle/>
          <a:p>
            <a:pPr>
              <a:buNone/>
            </a:pPr>
            <a:r>
              <a:rPr lang="pt-BR" dirty="0" smtClean="0"/>
              <a:t>Relações harmônicas:</a:t>
            </a:r>
          </a:p>
          <a:p>
            <a:r>
              <a:rPr lang="pt-BR" dirty="0" smtClean="0"/>
              <a:t>SIMBIOSE: é a associação entre espécies diferentes na qual ambos são beneficiados. Exemplo: líquen</a:t>
            </a:r>
          </a:p>
          <a:p>
            <a:pPr>
              <a:buNone/>
            </a:pPr>
            <a:endParaRPr lang="pt-BR" dirty="0" smtClean="0"/>
          </a:p>
          <a:p>
            <a:pPr>
              <a:buNone/>
            </a:pPr>
            <a:endParaRPr lang="pt-BR" dirty="0" smtClean="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3</a:t>
            </a:fld>
            <a:endParaRPr lang="pt-BR"/>
          </a:p>
        </p:txBody>
      </p:sp>
      <p:pic>
        <p:nvPicPr>
          <p:cNvPr id="7" name="Imagem 6" descr="liquen2.jpg"/>
          <p:cNvPicPr>
            <a:picLocks noChangeAspect="1"/>
          </p:cNvPicPr>
          <p:nvPr/>
        </p:nvPicPr>
        <p:blipFill>
          <a:blip r:embed="rId3" cstate="print"/>
          <a:stretch>
            <a:fillRect/>
          </a:stretch>
        </p:blipFill>
        <p:spPr>
          <a:xfrm>
            <a:off x="4932040" y="3163370"/>
            <a:ext cx="3888432" cy="3289966"/>
          </a:xfrm>
          <a:prstGeom prst="rect">
            <a:avLst/>
          </a:prstGeom>
        </p:spPr>
      </p:pic>
      <p:pic>
        <p:nvPicPr>
          <p:cNvPr id="8" name="Imagem 7" descr="dsc02117.jpg"/>
          <p:cNvPicPr>
            <a:picLocks noChangeAspect="1"/>
          </p:cNvPicPr>
          <p:nvPr/>
        </p:nvPicPr>
        <p:blipFill>
          <a:blip r:embed="rId4" cstate="print"/>
          <a:stretch>
            <a:fillRect/>
          </a:stretch>
        </p:blipFill>
        <p:spPr>
          <a:xfrm>
            <a:off x="371593" y="3212976"/>
            <a:ext cx="4344423" cy="3260355"/>
          </a:xfrm>
          <a:prstGeom prst="rect">
            <a:avLst/>
          </a:prstGeom>
        </p:spPr>
      </p:pic>
      <p:sp>
        <p:nvSpPr>
          <p:cNvPr id="9" name="CaixaDeTexto 8"/>
          <p:cNvSpPr txBox="1"/>
          <p:nvPr/>
        </p:nvSpPr>
        <p:spPr>
          <a:xfrm>
            <a:off x="323528" y="6457890"/>
            <a:ext cx="4608512" cy="246221"/>
          </a:xfrm>
          <a:prstGeom prst="rect">
            <a:avLst/>
          </a:prstGeom>
          <a:noFill/>
        </p:spPr>
        <p:txBody>
          <a:bodyPr wrap="square" rtlCol="0">
            <a:spAutoFit/>
          </a:bodyPr>
          <a:lstStyle/>
          <a:p>
            <a:r>
              <a:rPr lang="pt-BR" sz="1000" dirty="0" smtClean="0"/>
              <a:t>Fonte: http://portaldoprofessor.mec.gov.br/fichaTecnicaAula.html?aula=15525</a:t>
            </a:r>
            <a:endParaRPr lang="pt-BR" sz="1000" dirty="0"/>
          </a:p>
        </p:txBody>
      </p:sp>
      <p:sp>
        <p:nvSpPr>
          <p:cNvPr id="10" name="Retângulo 9"/>
          <p:cNvSpPr/>
          <p:nvPr/>
        </p:nvSpPr>
        <p:spPr>
          <a:xfrm>
            <a:off x="4892515" y="6410804"/>
            <a:ext cx="4251485" cy="246221"/>
          </a:xfrm>
          <a:prstGeom prst="rect">
            <a:avLst/>
          </a:prstGeom>
        </p:spPr>
        <p:txBody>
          <a:bodyPr wrap="none">
            <a:spAutoFit/>
          </a:bodyPr>
          <a:lstStyle/>
          <a:p>
            <a:r>
              <a:rPr lang="pt-BR" sz="1000" dirty="0" smtClean="0"/>
              <a:t>Fonte: http://www.sobiologia.com.br/conteudos/Reinos/biofungos4.</a:t>
            </a:r>
            <a:r>
              <a:rPr lang="pt-BR" sz="1000" dirty="0" err="1" smtClean="0"/>
              <a:t>php</a:t>
            </a:r>
            <a:r>
              <a:rPr lang="pt-BR" sz="1000" dirty="0" smtClean="0"/>
              <a:t> </a:t>
            </a:r>
            <a:endParaRPr lang="pt-BR" sz="10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636680"/>
          </a:xfrm>
        </p:spPr>
        <p:txBody>
          <a:bodyPr>
            <a:noAutofit/>
          </a:bodyPr>
          <a:lstStyle/>
          <a:p>
            <a:r>
              <a:rPr lang="pt-BR" sz="4000" dirty="0" smtClean="0"/>
              <a:t>CÉLULA PROCARIÓTICA ou BACTERIANA</a:t>
            </a:r>
            <a:endParaRPr lang="pt-BR" sz="4000" dirty="0"/>
          </a:p>
        </p:txBody>
      </p:sp>
      <p:pic>
        <p:nvPicPr>
          <p:cNvPr id="5122" name="Picture 2" descr="http://www.sobiologia.com.br/figuras/Reinos/bacteria3.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27958" y="1313633"/>
            <a:ext cx="5676065" cy="5122649"/>
          </a:xfrm>
          <a:prstGeom prst="rect">
            <a:avLst/>
          </a:prstGeom>
          <a:noFill/>
          <a:extLst>
            <a:ext uri="{909E8E84-426E-40DD-AFC4-6F175D3DCCD1}">
              <a14:hiddenFill xmlns:a14="http://schemas.microsoft.com/office/drawing/2010/main">
                <a:solidFill>
                  <a:srgbClr val="FFFFFF"/>
                </a:solidFill>
              </a14:hiddenFill>
            </a:ext>
          </a:extLst>
        </p:spPr>
      </p:pic>
      <p:sp>
        <p:nvSpPr>
          <p:cNvPr id="4" name="Espaço Reservado para Número de Slide 3"/>
          <p:cNvSpPr>
            <a:spLocks noGrp="1"/>
          </p:cNvSpPr>
          <p:nvPr>
            <p:ph type="sldNum" sz="quarter" idx="12"/>
          </p:nvPr>
        </p:nvSpPr>
        <p:spPr/>
        <p:txBody>
          <a:bodyPr/>
          <a:lstStyle/>
          <a:p>
            <a:fld id="{003FD9F8-5431-48B7-8012-1ED63CFEE3E4}" type="slidenum">
              <a:rPr lang="pt-BR" smtClean="0"/>
              <a:pPr/>
              <a:t>30</a:t>
            </a:fld>
            <a:endParaRPr lang="pt-BR"/>
          </a:p>
        </p:txBody>
      </p:sp>
      <p:sp>
        <p:nvSpPr>
          <p:cNvPr id="5" name="CaixaDeTexto 4"/>
          <p:cNvSpPr txBox="1"/>
          <p:nvPr/>
        </p:nvSpPr>
        <p:spPr>
          <a:xfrm rot="16200000">
            <a:off x="2835382" y="4015607"/>
            <a:ext cx="353943" cy="5110304"/>
          </a:xfrm>
          <a:prstGeom prst="rect">
            <a:avLst/>
          </a:prstGeom>
          <a:noFill/>
        </p:spPr>
        <p:txBody>
          <a:bodyPr vert="vert" wrap="square" rtlCol="0">
            <a:spAutoFit/>
          </a:bodyPr>
          <a:lstStyle/>
          <a:p>
            <a:r>
              <a:rPr lang="pt-BR" sz="1100" dirty="0"/>
              <a:t>Fonte: http://www.sobiologia.com.br/conteudos/Reinos/biomonera.php</a:t>
            </a:r>
          </a:p>
        </p:txBody>
      </p:sp>
    </p:spTree>
    <p:extLst>
      <p:ext uri="{BB962C8B-B14F-4D97-AF65-F5344CB8AC3E}">
        <p14:creationId xmlns:p14="http://schemas.microsoft.com/office/powerpoint/2010/main" val="2775754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08688"/>
          </a:xfrm>
        </p:spPr>
        <p:txBody>
          <a:bodyPr>
            <a:normAutofit fontScale="90000"/>
          </a:bodyPr>
          <a:lstStyle/>
          <a:p>
            <a:r>
              <a:rPr lang="pt-BR" dirty="0" smtClean="0"/>
              <a:t>DNA BACTERIANO</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31</a:t>
            </a:fld>
            <a:endParaRPr lang="pt-BR"/>
          </a:p>
        </p:txBody>
      </p:sp>
      <p:pic>
        <p:nvPicPr>
          <p:cNvPr id="1026" name="Picture 2" descr="http://www.portalsaofrancisco.com.br/alfa/dna/imagens/projeto-genoma5.g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5976" y="1438280"/>
            <a:ext cx="4114800" cy="5037512"/>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755576" y="6562536"/>
            <a:ext cx="2941831" cy="246221"/>
          </a:xfrm>
          <a:prstGeom prst="rect">
            <a:avLst/>
          </a:prstGeom>
        </p:spPr>
        <p:txBody>
          <a:bodyPr wrap="none">
            <a:spAutoFit/>
          </a:bodyPr>
          <a:lstStyle/>
          <a:p>
            <a:r>
              <a:rPr lang="pt-BR" sz="1000" dirty="0" smtClean="0"/>
              <a:t>Fonte: http</a:t>
            </a:r>
            <a:r>
              <a:rPr lang="pt-BR" sz="1000" dirty="0"/>
              <a:t>://biologia12c.wordpress.com/2010/03/</a:t>
            </a:r>
          </a:p>
        </p:txBody>
      </p:sp>
      <p:pic>
        <p:nvPicPr>
          <p:cNvPr id="1028" name="Picture 4" descr="http://users.med.up.pt/med05009/bcm/images/plasmi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605" y="2348880"/>
            <a:ext cx="4238395" cy="2287911"/>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5436096" y="4656223"/>
            <a:ext cx="4572000" cy="246221"/>
          </a:xfrm>
          <a:prstGeom prst="rect">
            <a:avLst/>
          </a:prstGeom>
        </p:spPr>
        <p:txBody>
          <a:bodyPr>
            <a:spAutoFit/>
          </a:bodyPr>
          <a:lstStyle/>
          <a:p>
            <a:r>
              <a:rPr lang="pt-BR" sz="1000" dirty="0" smtClean="0"/>
              <a:t>Fonte: http</a:t>
            </a:r>
            <a:r>
              <a:rPr lang="pt-BR" sz="1000" dirty="0"/>
              <a:t>://users.med.up.pt/med05009/bcm/home.htm</a:t>
            </a:r>
          </a:p>
        </p:txBody>
      </p:sp>
      <p:sp>
        <p:nvSpPr>
          <p:cNvPr id="7" name="CaixaDeTexto 6"/>
          <p:cNvSpPr txBox="1"/>
          <p:nvPr/>
        </p:nvSpPr>
        <p:spPr>
          <a:xfrm>
            <a:off x="5436096" y="1772816"/>
            <a:ext cx="3024336" cy="369332"/>
          </a:xfrm>
          <a:prstGeom prst="rect">
            <a:avLst/>
          </a:prstGeom>
          <a:noFill/>
        </p:spPr>
        <p:txBody>
          <a:bodyPr wrap="square" rtlCol="0">
            <a:spAutoFit/>
          </a:bodyPr>
          <a:lstStyle/>
          <a:p>
            <a:r>
              <a:rPr lang="pt-BR" dirty="0" smtClean="0"/>
              <a:t>Plasmídeos</a:t>
            </a:r>
            <a:endParaRPr lang="pt-BR" dirty="0"/>
          </a:p>
        </p:txBody>
      </p:sp>
    </p:spTree>
    <p:extLst>
      <p:ext uri="{BB962C8B-B14F-4D97-AF65-F5344CB8AC3E}">
        <p14:creationId xmlns:p14="http://schemas.microsoft.com/office/powerpoint/2010/main" val="3755195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852704"/>
          </a:xfrm>
        </p:spPr>
        <p:txBody>
          <a:bodyPr/>
          <a:lstStyle/>
          <a:p>
            <a:r>
              <a:rPr lang="pt-BR" dirty="0" smtClean="0"/>
              <a:t>CÉLULA EUCARÓTICA ANIMAL</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32</a:t>
            </a:fld>
            <a:endParaRPr lang="pt-BR"/>
          </a:p>
        </p:txBody>
      </p:sp>
      <p:pic>
        <p:nvPicPr>
          <p:cNvPr id="8194" name="Picture 2" descr="http://www.vestibulandoweb.com.br/biologia/teoria/celula-eucarionte-1-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1772816"/>
            <a:ext cx="6805634" cy="4524827"/>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1475656" y="6453336"/>
            <a:ext cx="6120680" cy="246221"/>
          </a:xfrm>
          <a:prstGeom prst="rect">
            <a:avLst/>
          </a:prstGeom>
          <a:noFill/>
        </p:spPr>
        <p:txBody>
          <a:bodyPr wrap="square" rtlCol="0">
            <a:spAutoFit/>
          </a:bodyPr>
          <a:lstStyle/>
          <a:p>
            <a:r>
              <a:rPr lang="pt-BR" sz="1000" dirty="0" smtClean="0"/>
              <a:t>Fonte</a:t>
            </a:r>
            <a:r>
              <a:rPr lang="pt-BR" sz="1000" dirty="0"/>
              <a:t>: http://www.vestibulandoweb.com.br/biologia/teoria/celula-eucarionte.asp</a:t>
            </a:r>
          </a:p>
        </p:txBody>
      </p:sp>
    </p:spTree>
    <p:extLst>
      <p:ext uri="{BB962C8B-B14F-4D97-AF65-F5344CB8AC3E}">
        <p14:creationId xmlns:p14="http://schemas.microsoft.com/office/powerpoint/2010/main" val="22144697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CÉLULA </a:t>
            </a:r>
            <a:r>
              <a:rPr lang="pt-BR" dirty="0" smtClean="0"/>
              <a:t>EUCARÓTICA VEGETAL</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33</a:t>
            </a:fld>
            <a:endParaRPr lang="pt-BR"/>
          </a:p>
        </p:txBody>
      </p:sp>
      <p:pic>
        <p:nvPicPr>
          <p:cNvPr id="9218" name="Picture 2" descr="http://thinkbio.files.wordpress.com/2011/12/f7-11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30820" y="1847088"/>
            <a:ext cx="6952657" cy="4750263"/>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2123727" y="6597352"/>
            <a:ext cx="5297749" cy="246221"/>
          </a:xfrm>
          <a:prstGeom prst="rect">
            <a:avLst/>
          </a:prstGeom>
          <a:noFill/>
        </p:spPr>
        <p:txBody>
          <a:bodyPr wrap="square" rtlCol="0">
            <a:spAutoFit/>
          </a:bodyPr>
          <a:lstStyle/>
          <a:p>
            <a:r>
              <a:rPr lang="pt-BR" sz="1000" dirty="0"/>
              <a:t>Fonte: http://thinkbio.wordpress.com/2011/12/28/celula-animal-e-vegetal/</a:t>
            </a:r>
          </a:p>
        </p:txBody>
      </p:sp>
    </p:spTree>
    <p:extLst>
      <p:ext uri="{BB962C8B-B14F-4D97-AF65-F5344CB8AC3E}">
        <p14:creationId xmlns:p14="http://schemas.microsoft.com/office/powerpoint/2010/main" val="1844587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620688"/>
            <a:ext cx="8229600" cy="708688"/>
          </a:xfrm>
        </p:spPr>
        <p:txBody>
          <a:bodyPr>
            <a:normAutofit/>
          </a:bodyPr>
          <a:lstStyle/>
          <a:p>
            <a:r>
              <a:rPr lang="pt-BR" sz="3600" dirty="0" smtClean="0"/>
              <a:t>ORGANIZAÇÃO CELULAR E NUTRIÇÃO</a:t>
            </a:r>
            <a:endParaRPr lang="pt-BR" sz="3600" dirty="0"/>
          </a:p>
        </p:txBody>
      </p:sp>
      <p:sp>
        <p:nvSpPr>
          <p:cNvPr id="3" name="Espaço Reservado para Conteúdo 2"/>
          <p:cNvSpPr>
            <a:spLocks noGrp="1"/>
          </p:cNvSpPr>
          <p:nvPr>
            <p:ph idx="1"/>
          </p:nvPr>
        </p:nvSpPr>
        <p:spPr>
          <a:xfrm>
            <a:off x="457200" y="1412775"/>
            <a:ext cx="8229600" cy="5308699"/>
          </a:xfrm>
        </p:spPr>
        <p:txBody>
          <a:bodyPr>
            <a:normAutofit fontScale="92500" lnSpcReduction="20000"/>
          </a:bodyPr>
          <a:lstStyle/>
          <a:p>
            <a:pPr>
              <a:defRPr/>
            </a:pPr>
            <a:r>
              <a:rPr lang="pt-BR" dirty="0" smtClean="0"/>
              <a:t>METABOLISMO: </a:t>
            </a:r>
            <a:r>
              <a:rPr lang="pt-BR" dirty="0"/>
              <a:t>é o conjunto de processos químicos que ocorrem no interior de um organismo.</a:t>
            </a:r>
            <a:endParaRPr lang="pt-BR" dirty="0" smtClean="0"/>
          </a:p>
          <a:p>
            <a:r>
              <a:rPr lang="pt-BR" dirty="0" smtClean="0">
                <a:solidFill>
                  <a:schemeClr val="tx2"/>
                </a:solidFill>
              </a:rPr>
              <a:t>ANAERÓBIO: </a:t>
            </a:r>
            <a:r>
              <a:rPr lang="pt-BR" dirty="0">
                <a:solidFill>
                  <a:schemeClr val="tx2"/>
                </a:solidFill>
              </a:rPr>
              <a:t>é o ser vivo que não depende do gás oxigênio para obter energia, ele consegue energia quebrando a glicose por meio da fermentação.</a:t>
            </a:r>
            <a:endParaRPr lang="pt-BR" dirty="0" smtClean="0">
              <a:solidFill>
                <a:schemeClr val="tx2"/>
              </a:solidFill>
            </a:endParaRPr>
          </a:p>
          <a:p>
            <a:r>
              <a:rPr lang="pt-BR" dirty="0" smtClean="0"/>
              <a:t>AERÓBIO: </a:t>
            </a:r>
            <a:r>
              <a:rPr lang="pt-BR" dirty="0"/>
              <a:t>é o ser vivo que depende do gás oxigênio para obter energia do alimento pelo processo de respiração celular. </a:t>
            </a:r>
            <a:endParaRPr lang="pt-BR" dirty="0" smtClean="0"/>
          </a:p>
          <a:p>
            <a:r>
              <a:rPr lang="pt-BR" dirty="0" smtClean="0">
                <a:solidFill>
                  <a:srgbClr val="7030A0"/>
                </a:solidFill>
              </a:rPr>
              <a:t>HETEROTRÓFICO: </a:t>
            </a:r>
            <a:r>
              <a:rPr lang="pt-BR" dirty="0">
                <a:solidFill>
                  <a:srgbClr val="7030A0"/>
                </a:solidFill>
              </a:rPr>
              <a:t>é o organismo que obtém de outros seres vivos as substâncias de que necessita, e fazem isso por meio da nutrição.</a:t>
            </a:r>
            <a:endParaRPr lang="pt-BR" dirty="0" smtClean="0">
              <a:solidFill>
                <a:srgbClr val="7030A0"/>
              </a:solidFill>
            </a:endParaRPr>
          </a:p>
          <a:p>
            <a:r>
              <a:rPr lang="pt-BR" dirty="0" smtClean="0"/>
              <a:t>AUTOTRÓFICO: </a:t>
            </a:r>
            <a:r>
              <a:rPr lang="pt-BR" dirty="0"/>
              <a:t>é o organismo que fabrica açúcares a partir de substâncias minerais, ou seja, fabrica seu próprio alimento por meio da </a:t>
            </a:r>
            <a:r>
              <a:rPr lang="pt-BR" b="1" dirty="0"/>
              <a:t>fotossíntese</a:t>
            </a:r>
            <a:r>
              <a:rPr lang="pt-BR" dirty="0"/>
              <a:t> ou da </a:t>
            </a:r>
            <a:r>
              <a:rPr lang="pt-BR" b="1" dirty="0" smtClean="0"/>
              <a:t>quimiossíntese</a:t>
            </a:r>
            <a:r>
              <a:rPr lang="pt-BR" dirty="0" smtClean="0"/>
              <a:t>.</a:t>
            </a:r>
          </a:p>
          <a:p>
            <a:r>
              <a:rPr lang="pt-BR" dirty="0" smtClean="0">
                <a:solidFill>
                  <a:schemeClr val="accent3">
                    <a:lumMod val="50000"/>
                  </a:schemeClr>
                </a:solidFill>
              </a:rPr>
              <a:t>FAGOCITOSE: </a:t>
            </a:r>
            <a:r>
              <a:rPr lang="pt-BR" dirty="0">
                <a:solidFill>
                  <a:schemeClr val="accent3">
                    <a:lumMod val="50000"/>
                  </a:schemeClr>
                </a:solidFill>
              </a:rPr>
              <a:t>processo pelo qual a célula engloba partículas sólidas ou outras células.</a:t>
            </a:r>
            <a:endParaRPr lang="pt-BR" dirty="0" smtClean="0">
              <a:solidFill>
                <a:schemeClr val="accent3">
                  <a:lumMod val="50000"/>
                </a:schemeClr>
              </a:solidFill>
            </a:endParaRP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34</a:t>
            </a:fld>
            <a:endParaRPr lang="pt-BR"/>
          </a:p>
        </p:txBody>
      </p:sp>
    </p:spTree>
    <p:extLst>
      <p:ext uri="{BB962C8B-B14F-4D97-AF65-F5344CB8AC3E}">
        <p14:creationId xmlns:p14="http://schemas.microsoft.com/office/powerpoint/2010/main" val="2160917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80696"/>
          </a:xfrm>
        </p:spPr>
        <p:txBody>
          <a:bodyPr>
            <a:normAutofit fontScale="90000"/>
          </a:bodyPr>
          <a:lstStyle/>
          <a:p>
            <a:r>
              <a:rPr lang="pt-BR" dirty="0" smtClean="0"/>
              <a:t>REINO MONERA</a:t>
            </a:r>
            <a:endParaRPr lang="pt-BR" dirty="0"/>
          </a:p>
        </p:txBody>
      </p:sp>
      <p:sp>
        <p:nvSpPr>
          <p:cNvPr id="3" name="Espaço Reservado para Conteúdo 2"/>
          <p:cNvSpPr>
            <a:spLocks noGrp="1"/>
          </p:cNvSpPr>
          <p:nvPr>
            <p:ph sz="half" idx="1"/>
          </p:nvPr>
        </p:nvSpPr>
        <p:spPr>
          <a:xfrm>
            <a:off x="251520" y="1493681"/>
            <a:ext cx="3168352" cy="4861244"/>
          </a:xfrm>
        </p:spPr>
        <p:txBody>
          <a:bodyPr/>
          <a:lstStyle/>
          <a:p>
            <a:r>
              <a:rPr lang="pt-BR" dirty="0" smtClean="0"/>
              <a:t>Representantes: bactérias e cianobactérias.</a:t>
            </a:r>
          </a:p>
          <a:p>
            <a:r>
              <a:rPr lang="pt-BR" dirty="0" smtClean="0"/>
              <a:t>Procariontes.</a:t>
            </a:r>
          </a:p>
          <a:p>
            <a:r>
              <a:rPr lang="pt-BR" dirty="0" smtClean="0"/>
              <a:t>Unicelulares ou coloniais.</a:t>
            </a:r>
          </a:p>
          <a:p>
            <a:r>
              <a:rPr lang="pt-BR" dirty="0" smtClean="0"/>
              <a:t>Heterótrofos ou autótrofos.</a:t>
            </a:r>
          </a:p>
          <a:p>
            <a:r>
              <a:rPr lang="pt-BR" dirty="0" smtClean="0"/>
              <a:t>Vida livre ou parasitária.</a:t>
            </a:r>
            <a:endParaRPr lang="pt-BR" dirty="0"/>
          </a:p>
          <a:p>
            <a:pPr>
              <a:buNone/>
            </a:pPr>
            <a:endParaRPr lang="pt-BR" dirty="0"/>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35</a:t>
            </a:fld>
            <a:endParaRPr lang="pt-BR"/>
          </a:p>
        </p:txBody>
      </p:sp>
      <p:pic>
        <p:nvPicPr>
          <p:cNvPr id="2050" name="Picture 2" descr="http://www.infoescola.com/wp-content/uploads/2009/11/bacterias.gif"/>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3419872" y="1596532"/>
            <a:ext cx="5526952" cy="4645220"/>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3779912" y="6354925"/>
            <a:ext cx="4464496" cy="276999"/>
          </a:xfrm>
          <a:prstGeom prst="rect">
            <a:avLst/>
          </a:prstGeom>
          <a:noFill/>
        </p:spPr>
        <p:txBody>
          <a:bodyPr wrap="square" rtlCol="0">
            <a:spAutoFit/>
          </a:bodyPr>
          <a:lstStyle/>
          <a:p>
            <a:r>
              <a:rPr lang="pt-BR" sz="1200" dirty="0"/>
              <a:t>Fonte: http://www.infoescola.com/reino-monera/bacterias/</a:t>
            </a:r>
          </a:p>
        </p:txBody>
      </p:sp>
    </p:spTree>
    <p:extLst>
      <p:ext uri="{BB962C8B-B14F-4D97-AF65-F5344CB8AC3E}">
        <p14:creationId xmlns:p14="http://schemas.microsoft.com/office/powerpoint/2010/main" val="2738414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37836" y="613237"/>
            <a:ext cx="8229600" cy="866360"/>
          </a:xfrm>
        </p:spPr>
        <p:txBody>
          <a:bodyPr>
            <a:normAutofit/>
          </a:bodyPr>
          <a:lstStyle/>
          <a:p>
            <a:r>
              <a:rPr lang="pt-BR" dirty="0"/>
              <a:t>REINO MONERA</a:t>
            </a:r>
          </a:p>
        </p:txBody>
      </p:sp>
      <p:sp>
        <p:nvSpPr>
          <p:cNvPr id="8" name="Espaço Reservado para Texto 7"/>
          <p:cNvSpPr>
            <a:spLocks noGrp="1"/>
          </p:cNvSpPr>
          <p:nvPr>
            <p:ph type="body" idx="1"/>
          </p:nvPr>
        </p:nvSpPr>
        <p:spPr>
          <a:xfrm>
            <a:off x="151764" y="1712027"/>
            <a:ext cx="4345623" cy="659352"/>
          </a:xfrm>
        </p:spPr>
        <p:txBody>
          <a:bodyPr/>
          <a:lstStyle/>
          <a:p>
            <a:pPr algn="ctr"/>
            <a:r>
              <a:rPr lang="pt-BR" dirty="0" smtClean="0"/>
              <a:t>Bactéria (</a:t>
            </a:r>
            <a:r>
              <a:rPr lang="pt-BR" b="0" i="1" dirty="0" err="1" smtClean="0"/>
              <a:t>Salmonella</a:t>
            </a:r>
            <a:r>
              <a:rPr lang="pt-BR" b="0" i="1" dirty="0" smtClean="0"/>
              <a:t> </a:t>
            </a:r>
            <a:r>
              <a:rPr lang="pt-BR" b="0" i="1" dirty="0" err="1"/>
              <a:t>typhimurium</a:t>
            </a:r>
            <a:r>
              <a:rPr lang="pt-BR" dirty="0" smtClean="0"/>
              <a:t>)</a:t>
            </a:r>
            <a:endParaRPr lang="pt-BR" dirty="0"/>
          </a:p>
        </p:txBody>
      </p:sp>
      <p:sp>
        <p:nvSpPr>
          <p:cNvPr id="10" name="Espaço Reservado para Texto 9"/>
          <p:cNvSpPr>
            <a:spLocks noGrp="1"/>
          </p:cNvSpPr>
          <p:nvPr>
            <p:ph type="body" sz="half" idx="3"/>
          </p:nvPr>
        </p:nvSpPr>
        <p:spPr/>
        <p:txBody>
          <a:bodyPr/>
          <a:lstStyle/>
          <a:p>
            <a:pPr algn="ctr"/>
            <a:r>
              <a:rPr lang="pt-BR" dirty="0" smtClean="0"/>
              <a:t>Cianobactéria</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36</a:t>
            </a:fld>
            <a:endParaRPr lang="pt-BR"/>
          </a:p>
        </p:txBody>
      </p:sp>
      <p:pic>
        <p:nvPicPr>
          <p:cNvPr id="3074" name="Picture 2" descr="Photograph:A photograph taken with a scanning electron microscope shows Salmonella typhimurium bacteria magnified 3,200 times. These bacteria can cause food poisoning in humans."/>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151765" y="2636911"/>
            <a:ext cx="4345623" cy="3484399"/>
          </a:xfrm>
          <a:prstGeom prst="rect">
            <a:avLst/>
          </a:prstGeom>
          <a:noFill/>
          <a:extLst>
            <a:ext uri="{909E8E84-426E-40DD-AFC4-6F175D3DCCD1}">
              <a14:hiddenFill xmlns:a14="http://schemas.microsoft.com/office/drawing/2010/main">
                <a:solidFill>
                  <a:srgbClr val="FFFFFF"/>
                </a:solidFill>
              </a14:hiddenFill>
            </a:ext>
          </a:extLst>
        </p:spPr>
      </p:pic>
      <p:sp>
        <p:nvSpPr>
          <p:cNvPr id="12" name="CaixaDeTexto 11"/>
          <p:cNvSpPr txBox="1"/>
          <p:nvPr/>
        </p:nvSpPr>
        <p:spPr>
          <a:xfrm>
            <a:off x="151764" y="6121311"/>
            <a:ext cx="4345624" cy="600164"/>
          </a:xfrm>
          <a:prstGeom prst="rect">
            <a:avLst/>
          </a:prstGeom>
          <a:noFill/>
        </p:spPr>
        <p:txBody>
          <a:bodyPr wrap="square" rtlCol="0">
            <a:spAutoFit/>
          </a:bodyPr>
          <a:lstStyle/>
          <a:p>
            <a:r>
              <a:rPr lang="pt-BR" sz="1100" dirty="0"/>
              <a:t>Fonte: http://kids.britannica.com/comptons/art-91307/A-photograph-taken-with-a-scanning-electron-microscope-shows-Salmonella</a:t>
            </a:r>
          </a:p>
        </p:txBody>
      </p:sp>
      <p:pic>
        <p:nvPicPr>
          <p:cNvPr id="3076" name="Picture 4" descr="http://sercblog.si.edu/wp-content/uploads/2012/05/Cyanobacteria_JamesGolden.jpg"/>
          <p:cNvPicPr>
            <a:picLocks noGrp="1" noChangeAspect="1" noChangeArrowheads="1"/>
          </p:cNvPicPr>
          <p:nvPr>
            <p:ph sz="quarter" idx="4"/>
          </p:nvPr>
        </p:nvPicPr>
        <p:blipFill>
          <a:blip r:embed="rId3" cstate="print">
            <a:extLst>
              <a:ext uri="{28A0092B-C50C-407E-A947-70E740481C1C}">
                <a14:useLocalDpi xmlns:a14="http://schemas.microsoft.com/office/drawing/2010/main" val="0"/>
              </a:ext>
            </a:extLst>
          </a:blip>
          <a:srcRect/>
          <a:stretch>
            <a:fillRect/>
          </a:stretch>
        </p:blipFill>
        <p:spPr bwMode="auto">
          <a:xfrm>
            <a:off x="4645025" y="2636910"/>
            <a:ext cx="4300403" cy="3024337"/>
          </a:xfrm>
          <a:prstGeom prst="rect">
            <a:avLst/>
          </a:prstGeom>
          <a:noFill/>
          <a:extLst>
            <a:ext uri="{909E8E84-426E-40DD-AFC4-6F175D3DCCD1}">
              <a14:hiddenFill xmlns:a14="http://schemas.microsoft.com/office/drawing/2010/main">
                <a:solidFill>
                  <a:srgbClr val="FFFFFF"/>
                </a:solidFill>
              </a14:hiddenFill>
            </a:ext>
          </a:extLst>
        </p:spPr>
      </p:pic>
      <p:sp>
        <p:nvSpPr>
          <p:cNvPr id="13" name="CaixaDeTexto 12"/>
          <p:cNvSpPr txBox="1"/>
          <p:nvPr/>
        </p:nvSpPr>
        <p:spPr>
          <a:xfrm>
            <a:off x="4645025" y="5805264"/>
            <a:ext cx="4300403" cy="430887"/>
          </a:xfrm>
          <a:prstGeom prst="rect">
            <a:avLst/>
          </a:prstGeom>
          <a:noFill/>
        </p:spPr>
        <p:txBody>
          <a:bodyPr wrap="square" rtlCol="0">
            <a:spAutoFit/>
          </a:bodyPr>
          <a:lstStyle/>
          <a:p>
            <a:r>
              <a:rPr lang="pt-BR" sz="1100" dirty="0"/>
              <a:t>Fonte: http://sercblog.si.edu/wp-content/uploads/2012/05/Cyanobacteria_JamesGolden.jpg</a:t>
            </a:r>
          </a:p>
        </p:txBody>
      </p:sp>
    </p:spTree>
    <p:extLst>
      <p:ext uri="{BB962C8B-B14F-4D97-AF65-F5344CB8AC3E}">
        <p14:creationId xmlns:p14="http://schemas.microsoft.com/office/powerpoint/2010/main" val="10247239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ço Reservado para Número de Slide 6"/>
          <p:cNvSpPr>
            <a:spLocks noGrp="1"/>
          </p:cNvSpPr>
          <p:nvPr>
            <p:ph type="sldNum" sz="quarter" idx="12"/>
          </p:nvPr>
        </p:nvSpPr>
        <p:spPr/>
        <p:txBody>
          <a:bodyPr/>
          <a:lstStyle/>
          <a:p>
            <a:fld id="{003FD9F8-5431-48B7-8012-1ED63CFEE3E4}" type="slidenum">
              <a:rPr lang="pt-BR" smtClean="0"/>
              <a:pPr/>
              <a:t>37</a:t>
            </a:fld>
            <a:endParaRPr lang="pt-BR"/>
          </a:p>
        </p:txBody>
      </p:sp>
      <p:pic>
        <p:nvPicPr>
          <p:cNvPr id="4098" name="Picture 2" descr="Bactérias (Foto: Arte/G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5836" y="980727"/>
            <a:ext cx="8534636" cy="4638987"/>
          </a:xfrm>
          <a:prstGeom prst="rect">
            <a:avLst/>
          </a:prstGeom>
          <a:noFill/>
          <a:extLst>
            <a:ext uri="{909E8E84-426E-40DD-AFC4-6F175D3DCCD1}">
              <a14:hiddenFill xmlns:a14="http://schemas.microsoft.com/office/drawing/2010/main">
                <a:solidFill>
                  <a:srgbClr val="FFFFFF"/>
                </a:solidFill>
              </a14:hiddenFill>
            </a:ext>
          </a:extLst>
        </p:spPr>
      </p:pic>
      <p:sp>
        <p:nvSpPr>
          <p:cNvPr id="10" name="CaixaDeTexto 9"/>
          <p:cNvSpPr txBox="1"/>
          <p:nvPr/>
        </p:nvSpPr>
        <p:spPr>
          <a:xfrm>
            <a:off x="395536" y="5949280"/>
            <a:ext cx="8291264" cy="461665"/>
          </a:xfrm>
          <a:prstGeom prst="rect">
            <a:avLst/>
          </a:prstGeom>
          <a:noFill/>
        </p:spPr>
        <p:txBody>
          <a:bodyPr wrap="square" rtlCol="0">
            <a:spAutoFit/>
          </a:bodyPr>
          <a:lstStyle/>
          <a:p>
            <a:r>
              <a:rPr lang="pt-BR" sz="1200" dirty="0"/>
              <a:t>Fonte: http://g1.globo.com/bemestar/noticia/2011/03/bacterias-sao-fundamentais-para-o-equilibrio-do-corpo-explica-medico.html</a:t>
            </a:r>
          </a:p>
        </p:txBody>
      </p:sp>
    </p:spTree>
    <p:extLst>
      <p:ext uri="{BB962C8B-B14F-4D97-AF65-F5344CB8AC3E}">
        <p14:creationId xmlns:p14="http://schemas.microsoft.com/office/powerpoint/2010/main" val="2639760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6200" y="805021"/>
            <a:ext cx="4855840" cy="780696"/>
          </a:xfrm>
        </p:spPr>
        <p:txBody>
          <a:bodyPr>
            <a:normAutofit fontScale="90000"/>
          </a:bodyPr>
          <a:lstStyle/>
          <a:p>
            <a:r>
              <a:rPr lang="pt-BR" dirty="0" smtClean="0"/>
              <a:t>REINO PROTOCTISTA</a:t>
            </a:r>
            <a:endParaRPr lang="pt-BR" dirty="0"/>
          </a:p>
        </p:txBody>
      </p:sp>
      <p:sp>
        <p:nvSpPr>
          <p:cNvPr id="3" name="Espaço Reservado para Conteúdo 2"/>
          <p:cNvSpPr>
            <a:spLocks noGrp="1"/>
          </p:cNvSpPr>
          <p:nvPr>
            <p:ph sz="half" idx="1"/>
          </p:nvPr>
        </p:nvSpPr>
        <p:spPr>
          <a:xfrm>
            <a:off x="451698" y="1628799"/>
            <a:ext cx="3972482" cy="4726125"/>
          </a:xfrm>
        </p:spPr>
        <p:txBody>
          <a:bodyPr/>
          <a:lstStyle/>
          <a:p>
            <a:r>
              <a:rPr lang="pt-BR" dirty="0" smtClean="0"/>
              <a:t>Representantes: </a:t>
            </a:r>
            <a:r>
              <a:rPr lang="pt-BR" dirty="0"/>
              <a:t>protozoários, </a:t>
            </a:r>
            <a:r>
              <a:rPr lang="pt-BR" dirty="0" smtClean="0"/>
              <a:t>algas, algas </a:t>
            </a:r>
            <a:r>
              <a:rPr lang="pt-BR" dirty="0"/>
              <a:t>verdes, </a:t>
            </a:r>
            <a:r>
              <a:rPr lang="pt-BR" dirty="0" smtClean="0"/>
              <a:t>paramécio.</a:t>
            </a:r>
          </a:p>
          <a:p>
            <a:r>
              <a:rPr lang="pt-BR" dirty="0" smtClean="0"/>
              <a:t>Eucariontes.</a:t>
            </a:r>
          </a:p>
          <a:p>
            <a:r>
              <a:rPr lang="pt-BR" dirty="0" smtClean="0"/>
              <a:t>Autótrofos ou heterótrofos.</a:t>
            </a:r>
          </a:p>
          <a:p>
            <a:r>
              <a:rPr lang="pt-BR" dirty="0" smtClean="0"/>
              <a:t>Unicelular ou pluricelulares, sem tecidos organizados.</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38</a:t>
            </a:fld>
            <a:endParaRPr lang="pt-BR"/>
          </a:p>
        </p:txBody>
      </p:sp>
      <p:pic>
        <p:nvPicPr>
          <p:cNvPr id="2050" name="Picture 2" descr="http://1.bp.blogspot.com/-XkFxu-yNqqc/UG9U8vJME8I/AAAAAAAABcY/Uj-O9XrpZ5c/s1600/algas+unice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792602"/>
            <a:ext cx="4038600" cy="2469759"/>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5023480" y="3244930"/>
            <a:ext cx="4032448" cy="400110"/>
          </a:xfrm>
          <a:prstGeom prst="rect">
            <a:avLst/>
          </a:prstGeom>
          <a:noFill/>
        </p:spPr>
        <p:txBody>
          <a:bodyPr wrap="square" rtlCol="0">
            <a:spAutoFit/>
          </a:bodyPr>
          <a:lstStyle/>
          <a:p>
            <a:r>
              <a:rPr lang="pt-BR" sz="1000" dirty="0"/>
              <a:t>Fonte: http://descobrindociencia.blogspot.com.br/2012/10/algas-verdes.html</a:t>
            </a:r>
          </a:p>
        </p:txBody>
      </p:sp>
      <p:pic>
        <p:nvPicPr>
          <p:cNvPr id="2052" name="Picture 4" descr="http://7balgas.files.wordpress.com/2008/03/s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0298" y="3650118"/>
            <a:ext cx="3970134" cy="2762051"/>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8"/>
          <p:cNvSpPr txBox="1"/>
          <p:nvPr/>
        </p:nvSpPr>
        <p:spPr>
          <a:xfrm>
            <a:off x="4424180" y="6412169"/>
            <a:ext cx="4032448" cy="246221"/>
          </a:xfrm>
          <a:prstGeom prst="rect">
            <a:avLst/>
          </a:prstGeom>
          <a:noFill/>
        </p:spPr>
        <p:txBody>
          <a:bodyPr wrap="square" rtlCol="0">
            <a:spAutoFit/>
          </a:bodyPr>
          <a:lstStyle/>
          <a:p>
            <a:r>
              <a:rPr lang="pt-BR" sz="1000" dirty="0"/>
              <a:t>Fonte</a:t>
            </a:r>
            <a:r>
              <a:rPr lang="pt-BR" sz="1000" dirty="0" smtClean="0"/>
              <a:t>: http</a:t>
            </a:r>
            <a:r>
              <a:rPr lang="pt-BR" sz="1000" dirty="0"/>
              <a:t>://7balgas.wordpress.com/category/uncategorized/</a:t>
            </a:r>
          </a:p>
        </p:txBody>
      </p:sp>
    </p:spTree>
    <p:extLst>
      <p:ext uri="{BB962C8B-B14F-4D97-AF65-F5344CB8AC3E}">
        <p14:creationId xmlns:p14="http://schemas.microsoft.com/office/powerpoint/2010/main" val="7228709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852704"/>
          </a:xfrm>
        </p:spPr>
        <p:txBody>
          <a:bodyPr>
            <a:normAutofit fontScale="90000"/>
          </a:bodyPr>
          <a:lstStyle/>
          <a:p>
            <a:r>
              <a:rPr lang="pt-BR" dirty="0" smtClean="0"/>
              <a:t>Paramécio, um tipo de protozoário</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39</a:t>
            </a:fld>
            <a:endParaRPr lang="pt-BR"/>
          </a:p>
        </p:txBody>
      </p:sp>
      <p:pic>
        <p:nvPicPr>
          <p:cNvPr id="1026" name="Picture 2" descr="http://www.educadores.diaadia.pr.gov.br/arquivos/File/tvmultimidia/imagens/2010/biologia/3paramecio.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5139" y="2636912"/>
            <a:ext cx="4270661" cy="2847107"/>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225139" y="5661248"/>
            <a:ext cx="4270661" cy="553998"/>
          </a:xfrm>
          <a:prstGeom prst="rect">
            <a:avLst/>
          </a:prstGeom>
          <a:noFill/>
        </p:spPr>
        <p:txBody>
          <a:bodyPr wrap="square" rtlCol="0">
            <a:spAutoFit/>
          </a:bodyPr>
          <a:lstStyle/>
          <a:p>
            <a:r>
              <a:rPr lang="pt-BR" sz="1000" dirty="0" smtClean="0"/>
              <a:t>Fonte</a:t>
            </a:r>
            <a:r>
              <a:rPr lang="pt-BR" sz="1000" dirty="0"/>
              <a:t>: http://www.educadores.diaadia.pr.gov.br/modules/mylinks/viewcat.php?cid=0&amp;letter=P&amp;min=190&amp;orderby=titleA&amp;show=10</a:t>
            </a:r>
          </a:p>
        </p:txBody>
      </p:sp>
      <p:pic>
        <p:nvPicPr>
          <p:cNvPr id="1028" name="Picture 4" descr="http://media.escola.britannica.com.br/eb-media/08/9708-004-8E55C1F5.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788024" y="1700808"/>
            <a:ext cx="4026952" cy="4053979"/>
          </a:xfrm>
          <a:prstGeom prst="rect">
            <a:avLst/>
          </a:prstGeom>
          <a:noFill/>
          <a:extLst>
            <a:ext uri="{909E8E84-426E-40DD-AFC4-6F175D3DCCD1}">
              <a14:hiddenFill xmlns:a14="http://schemas.microsoft.com/office/drawing/2010/main">
                <a:solidFill>
                  <a:srgbClr val="FFFFFF"/>
                </a:solidFill>
              </a14:hiddenFill>
            </a:ext>
          </a:extLst>
        </p:spPr>
      </p:pic>
      <p:sp>
        <p:nvSpPr>
          <p:cNvPr id="7" name="CaixaDeTexto 6"/>
          <p:cNvSpPr txBox="1"/>
          <p:nvPr/>
        </p:nvSpPr>
        <p:spPr>
          <a:xfrm>
            <a:off x="4788024" y="5877272"/>
            <a:ext cx="4032448" cy="400110"/>
          </a:xfrm>
          <a:prstGeom prst="rect">
            <a:avLst/>
          </a:prstGeom>
          <a:noFill/>
        </p:spPr>
        <p:txBody>
          <a:bodyPr wrap="square" rtlCol="0">
            <a:spAutoFit/>
          </a:bodyPr>
          <a:lstStyle/>
          <a:p>
            <a:r>
              <a:rPr lang="pt-BR" sz="1000" dirty="0"/>
              <a:t>Fonte: http://escola.britannica.com.br/assembly/173398/Imagem-ampliada-do-paramecio-Paramecium-caudatum</a:t>
            </a:r>
          </a:p>
        </p:txBody>
      </p:sp>
    </p:spTree>
    <p:extLst>
      <p:ext uri="{BB962C8B-B14F-4D97-AF65-F5344CB8AC3E}">
        <p14:creationId xmlns:p14="http://schemas.microsoft.com/office/powerpoint/2010/main" val="14101160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4</a:t>
            </a:fld>
            <a:endParaRPr lang="pt-BR"/>
          </a:p>
        </p:txBody>
      </p:sp>
      <p:pic>
        <p:nvPicPr>
          <p:cNvPr id="5" name="Espaço Reservado para Conteúdo 4" descr="liquen5.jpg"/>
          <p:cNvPicPr>
            <a:picLocks noGrp="1" noChangeAspect="1"/>
          </p:cNvPicPr>
          <p:nvPr>
            <p:ph idx="1"/>
          </p:nvPr>
        </p:nvPicPr>
        <p:blipFill>
          <a:blip r:embed="rId3" cstate="print"/>
          <a:stretch>
            <a:fillRect/>
          </a:stretch>
        </p:blipFill>
        <p:spPr>
          <a:xfrm>
            <a:off x="0" y="0"/>
            <a:ext cx="4572000" cy="3429000"/>
          </a:xfrm>
        </p:spPr>
      </p:pic>
      <p:pic>
        <p:nvPicPr>
          <p:cNvPr id="6" name="Imagem 5" descr="liquen4.jpg"/>
          <p:cNvPicPr>
            <a:picLocks noChangeAspect="1"/>
          </p:cNvPicPr>
          <p:nvPr/>
        </p:nvPicPr>
        <p:blipFill>
          <a:blip r:embed="rId4" cstate="print"/>
          <a:stretch>
            <a:fillRect/>
          </a:stretch>
        </p:blipFill>
        <p:spPr>
          <a:xfrm>
            <a:off x="4572000" y="0"/>
            <a:ext cx="4572000" cy="3888432"/>
          </a:xfrm>
          <a:prstGeom prst="rect">
            <a:avLst/>
          </a:prstGeom>
        </p:spPr>
      </p:pic>
      <p:pic>
        <p:nvPicPr>
          <p:cNvPr id="7" name="Imagem 6" descr="liquen3.jpg"/>
          <p:cNvPicPr>
            <a:picLocks noChangeAspect="1"/>
          </p:cNvPicPr>
          <p:nvPr/>
        </p:nvPicPr>
        <p:blipFill>
          <a:blip r:embed="rId5" cstate="print"/>
          <a:stretch>
            <a:fillRect/>
          </a:stretch>
        </p:blipFill>
        <p:spPr>
          <a:xfrm>
            <a:off x="0" y="3425568"/>
            <a:ext cx="4572000" cy="3432432"/>
          </a:xfrm>
          <a:prstGeom prst="rect">
            <a:avLst/>
          </a:prstGeom>
        </p:spPr>
      </p:pic>
      <p:sp>
        <p:nvSpPr>
          <p:cNvPr id="8" name="CaixaDeTexto 7"/>
          <p:cNvSpPr txBox="1"/>
          <p:nvPr/>
        </p:nvSpPr>
        <p:spPr>
          <a:xfrm>
            <a:off x="5148064" y="4005064"/>
            <a:ext cx="2808312" cy="1569660"/>
          </a:xfrm>
          <a:prstGeom prst="rect">
            <a:avLst/>
          </a:prstGeom>
          <a:noFill/>
        </p:spPr>
        <p:txBody>
          <a:bodyPr wrap="square" rtlCol="0">
            <a:spAutoFit/>
          </a:bodyPr>
          <a:lstStyle/>
          <a:p>
            <a:r>
              <a:rPr lang="pt-BR" sz="2400" b="1" dirty="0" smtClean="0"/>
              <a:t>Tipos de líquens:</a:t>
            </a:r>
          </a:p>
          <a:p>
            <a:pPr marL="342900" indent="-342900">
              <a:buAutoNum type="arabicPeriod"/>
            </a:pPr>
            <a:r>
              <a:rPr lang="pt-BR" sz="2400" b="1" dirty="0" err="1" smtClean="0"/>
              <a:t>Crostoso</a:t>
            </a:r>
            <a:endParaRPr lang="pt-BR" sz="2400" b="1" dirty="0" smtClean="0"/>
          </a:p>
          <a:p>
            <a:pPr marL="342900" indent="-342900">
              <a:buAutoNum type="arabicPeriod"/>
            </a:pPr>
            <a:r>
              <a:rPr lang="pt-BR" sz="2400" b="1" dirty="0" err="1" smtClean="0"/>
              <a:t>Folioso</a:t>
            </a:r>
            <a:endParaRPr lang="pt-BR" sz="2400" dirty="0" smtClean="0"/>
          </a:p>
          <a:p>
            <a:pPr marL="342900" indent="-342900">
              <a:buAutoNum type="arabicPeriod"/>
            </a:pPr>
            <a:r>
              <a:rPr lang="pt-BR" sz="2400" b="1" dirty="0" smtClean="0"/>
              <a:t>Fruticoso</a:t>
            </a:r>
            <a:endParaRPr lang="pt-BR" sz="2400" dirty="0"/>
          </a:p>
        </p:txBody>
      </p:sp>
      <p:sp>
        <p:nvSpPr>
          <p:cNvPr id="9" name="CaixaDeTexto 8"/>
          <p:cNvSpPr txBox="1"/>
          <p:nvPr/>
        </p:nvSpPr>
        <p:spPr>
          <a:xfrm>
            <a:off x="4716016" y="5949280"/>
            <a:ext cx="4176464" cy="400110"/>
          </a:xfrm>
          <a:prstGeom prst="rect">
            <a:avLst/>
          </a:prstGeom>
          <a:noFill/>
        </p:spPr>
        <p:txBody>
          <a:bodyPr wrap="square" rtlCol="0">
            <a:spAutoFit/>
          </a:bodyPr>
          <a:lstStyle/>
          <a:p>
            <a:r>
              <a:rPr lang="pt-BR" sz="1000" dirty="0" smtClean="0"/>
              <a:t>Fonte: http://www.sobiologia.com.br/conteudos/Reinos/biofungos4.</a:t>
            </a:r>
            <a:r>
              <a:rPr lang="pt-BR" sz="1000" dirty="0" err="1" smtClean="0"/>
              <a:t>php</a:t>
            </a:r>
            <a:endParaRPr lang="pt-BR" sz="1000" dirty="0"/>
          </a:p>
        </p:txBody>
      </p:sp>
      <p:sp>
        <p:nvSpPr>
          <p:cNvPr id="10" name="CaixaDeTexto 9"/>
          <p:cNvSpPr txBox="1"/>
          <p:nvPr/>
        </p:nvSpPr>
        <p:spPr>
          <a:xfrm>
            <a:off x="8316416" y="2708920"/>
            <a:ext cx="504056" cy="923330"/>
          </a:xfrm>
          <a:prstGeom prst="rect">
            <a:avLst/>
          </a:prstGeom>
          <a:noFill/>
        </p:spPr>
        <p:txBody>
          <a:bodyPr wrap="square" rtlCol="0">
            <a:spAutoFit/>
          </a:bodyPr>
          <a:lstStyle/>
          <a:p>
            <a:r>
              <a:rPr lang="pt-BR" sz="5400" dirty="0" smtClean="0">
                <a:solidFill>
                  <a:schemeClr val="bg1"/>
                </a:solidFill>
              </a:rPr>
              <a:t>1</a:t>
            </a:r>
            <a:endParaRPr lang="pt-BR" sz="5400" dirty="0">
              <a:solidFill>
                <a:schemeClr val="bg1"/>
              </a:solidFill>
            </a:endParaRPr>
          </a:p>
        </p:txBody>
      </p:sp>
      <p:sp>
        <p:nvSpPr>
          <p:cNvPr id="11" name="CaixaDeTexto 10"/>
          <p:cNvSpPr txBox="1"/>
          <p:nvPr/>
        </p:nvSpPr>
        <p:spPr>
          <a:xfrm>
            <a:off x="3851920" y="2348880"/>
            <a:ext cx="504056" cy="923330"/>
          </a:xfrm>
          <a:prstGeom prst="rect">
            <a:avLst/>
          </a:prstGeom>
          <a:noFill/>
        </p:spPr>
        <p:txBody>
          <a:bodyPr wrap="square" rtlCol="0">
            <a:spAutoFit/>
          </a:bodyPr>
          <a:lstStyle/>
          <a:p>
            <a:r>
              <a:rPr lang="pt-BR" sz="5400" dirty="0" smtClean="0">
                <a:solidFill>
                  <a:schemeClr val="bg1"/>
                </a:solidFill>
              </a:rPr>
              <a:t>3</a:t>
            </a:r>
            <a:endParaRPr lang="pt-BR" sz="5400" dirty="0">
              <a:solidFill>
                <a:schemeClr val="bg1"/>
              </a:solidFill>
            </a:endParaRPr>
          </a:p>
        </p:txBody>
      </p:sp>
      <p:sp>
        <p:nvSpPr>
          <p:cNvPr id="12" name="CaixaDeTexto 11"/>
          <p:cNvSpPr txBox="1"/>
          <p:nvPr/>
        </p:nvSpPr>
        <p:spPr>
          <a:xfrm>
            <a:off x="3923928" y="3789040"/>
            <a:ext cx="504056" cy="923330"/>
          </a:xfrm>
          <a:prstGeom prst="rect">
            <a:avLst/>
          </a:prstGeom>
          <a:noFill/>
        </p:spPr>
        <p:txBody>
          <a:bodyPr wrap="square" rtlCol="0">
            <a:spAutoFit/>
          </a:bodyPr>
          <a:lstStyle/>
          <a:p>
            <a:r>
              <a:rPr lang="pt-BR" sz="5400" dirty="0" smtClean="0">
                <a:solidFill>
                  <a:schemeClr val="bg1"/>
                </a:solidFill>
              </a:rPr>
              <a:t>2</a:t>
            </a:r>
            <a:endParaRPr lang="pt-BR" sz="5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REINO FUNGI</a:t>
            </a:r>
            <a:endParaRPr lang="pt-BR" dirty="0"/>
          </a:p>
        </p:txBody>
      </p:sp>
      <p:sp>
        <p:nvSpPr>
          <p:cNvPr id="3" name="Espaço Reservado para Conteúdo 2"/>
          <p:cNvSpPr>
            <a:spLocks noGrp="1"/>
          </p:cNvSpPr>
          <p:nvPr>
            <p:ph sz="half" idx="1"/>
          </p:nvPr>
        </p:nvSpPr>
        <p:spPr/>
        <p:txBody>
          <a:bodyPr>
            <a:normAutofit fontScale="92500"/>
          </a:bodyPr>
          <a:lstStyle/>
          <a:p>
            <a:r>
              <a:rPr lang="pt-BR" dirty="0" smtClean="0"/>
              <a:t>Representantes: cogumelos, bolor, orelhas-de-pau, leveduras.</a:t>
            </a:r>
          </a:p>
          <a:p>
            <a:r>
              <a:rPr lang="pt-BR" dirty="0" smtClean="0"/>
              <a:t>Eucariontes.</a:t>
            </a:r>
          </a:p>
          <a:p>
            <a:r>
              <a:rPr lang="pt-BR" dirty="0" smtClean="0"/>
              <a:t>Heterótrofos.</a:t>
            </a:r>
          </a:p>
          <a:p>
            <a:r>
              <a:rPr lang="pt-BR" dirty="0" smtClean="0"/>
              <a:t>Unicelulares ou pluricelulares.</a:t>
            </a:r>
          </a:p>
          <a:p>
            <a:r>
              <a:rPr lang="pt-BR" dirty="0" smtClean="0"/>
              <a:t>Absorvem nutrientes obtidos de matéria orgânica morta ou de seres vivos.</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40</a:t>
            </a:fld>
            <a:endParaRPr lang="pt-BR"/>
          </a:p>
        </p:txBody>
      </p:sp>
      <p:pic>
        <p:nvPicPr>
          <p:cNvPr id="3074" name="Picture 2" descr="http://www.infoescola.com/wp-content/uploads/2010/01/leveduraestrutura.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220072" y="43805"/>
            <a:ext cx="3668216" cy="3606565"/>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4757192" y="3650370"/>
            <a:ext cx="4131096" cy="246221"/>
          </a:xfrm>
          <a:prstGeom prst="rect">
            <a:avLst/>
          </a:prstGeom>
          <a:noFill/>
        </p:spPr>
        <p:txBody>
          <a:bodyPr wrap="square" rtlCol="0">
            <a:spAutoFit/>
          </a:bodyPr>
          <a:lstStyle/>
          <a:p>
            <a:r>
              <a:rPr lang="pt-BR" sz="1000" dirty="0" smtClean="0"/>
              <a:t>Fonte das imagens: </a:t>
            </a:r>
            <a:r>
              <a:rPr lang="pt-BR" sz="1000" dirty="0"/>
              <a:t>http://www.infoescola.com/reino-fungi/levedura/</a:t>
            </a:r>
          </a:p>
        </p:txBody>
      </p:sp>
      <p:pic>
        <p:nvPicPr>
          <p:cNvPr id="3076" name="Picture 4" descr="Saccharomyces cerevisia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7192" y="3948249"/>
            <a:ext cx="3167608" cy="2907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35682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80696"/>
          </a:xfrm>
        </p:spPr>
        <p:txBody>
          <a:bodyPr>
            <a:normAutofit/>
          </a:bodyPr>
          <a:lstStyle/>
          <a:p>
            <a:r>
              <a:rPr lang="pt-BR" sz="4000" i="1" dirty="0" err="1" smtClean="0"/>
              <a:t>Candida</a:t>
            </a:r>
            <a:r>
              <a:rPr lang="pt-BR" sz="4000" i="1" dirty="0" smtClean="0"/>
              <a:t> </a:t>
            </a:r>
            <a:r>
              <a:rPr lang="pt-BR" sz="4000" i="1" dirty="0" err="1" smtClean="0"/>
              <a:t>albicans</a:t>
            </a:r>
            <a:r>
              <a:rPr lang="pt-BR" sz="4000" dirty="0" smtClean="0"/>
              <a:t>, um tipo de levedura</a:t>
            </a:r>
            <a:endParaRPr lang="pt-BR" sz="4000"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41</a:t>
            </a:fld>
            <a:endParaRPr lang="pt-BR"/>
          </a:p>
        </p:txBody>
      </p:sp>
      <p:pic>
        <p:nvPicPr>
          <p:cNvPr id="4098" name="Picture 2" descr="http://t2.gstatic.com/images?q=tbn:ANd9GcRB0VYE-YrTAzG5D2ciL9AOgy3rqNwHqK5DN9hp_21B9UJOPWShXQ"/>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251520" y="1700807"/>
            <a:ext cx="4104456" cy="3044137"/>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31228" y="4744944"/>
            <a:ext cx="4680520" cy="246221"/>
          </a:xfrm>
          <a:prstGeom prst="rect">
            <a:avLst/>
          </a:prstGeom>
          <a:noFill/>
        </p:spPr>
        <p:txBody>
          <a:bodyPr wrap="square" rtlCol="0">
            <a:spAutoFit/>
          </a:bodyPr>
          <a:lstStyle/>
          <a:p>
            <a:r>
              <a:rPr lang="pt-BR" sz="1000" dirty="0"/>
              <a:t>Fonte: http://www.optimalhealthnetwork.com/Candida-Albicans-s/202.htm</a:t>
            </a:r>
          </a:p>
        </p:txBody>
      </p:sp>
      <p:pic>
        <p:nvPicPr>
          <p:cNvPr id="4100" name="Picture 4" descr="http://pt.121doc.net/images/nlpic/onicomicosi-foto-4.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4576268" y="1700807"/>
            <a:ext cx="4259208" cy="2828114"/>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8"/>
          <p:cNvSpPr txBox="1"/>
          <p:nvPr/>
        </p:nvSpPr>
        <p:spPr>
          <a:xfrm>
            <a:off x="4932040" y="4528921"/>
            <a:ext cx="4211960" cy="246221"/>
          </a:xfrm>
          <a:prstGeom prst="rect">
            <a:avLst/>
          </a:prstGeom>
          <a:noFill/>
        </p:spPr>
        <p:txBody>
          <a:bodyPr wrap="square" rtlCol="0">
            <a:spAutoFit/>
          </a:bodyPr>
          <a:lstStyle/>
          <a:p>
            <a:r>
              <a:rPr lang="pt-BR" sz="1000" dirty="0" smtClean="0"/>
              <a:t>Fonte: http</a:t>
            </a:r>
            <a:r>
              <a:rPr lang="pt-BR" sz="1000" dirty="0"/>
              <a:t>://pt.121doc.net/onicomicose.html</a:t>
            </a:r>
          </a:p>
        </p:txBody>
      </p:sp>
      <p:sp>
        <p:nvSpPr>
          <p:cNvPr id="7" name="CaixaDeTexto 6"/>
          <p:cNvSpPr txBox="1"/>
          <p:nvPr/>
        </p:nvSpPr>
        <p:spPr>
          <a:xfrm>
            <a:off x="457200" y="5207188"/>
            <a:ext cx="8003232" cy="1200329"/>
          </a:xfrm>
          <a:prstGeom prst="rect">
            <a:avLst/>
          </a:prstGeom>
          <a:noFill/>
        </p:spPr>
        <p:txBody>
          <a:bodyPr wrap="square" rtlCol="0">
            <a:spAutoFit/>
          </a:bodyPr>
          <a:lstStyle/>
          <a:p>
            <a:r>
              <a:rPr lang="pt-BR" dirty="0"/>
              <a:t>A </a:t>
            </a:r>
            <a:r>
              <a:rPr lang="pt-BR" dirty="0" err="1"/>
              <a:t>onicomicose</a:t>
            </a:r>
            <a:r>
              <a:rPr lang="pt-BR" dirty="0"/>
              <a:t> por </a:t>
            </a:r>
            <a:r>
              <a:rPr lang="pt-BR" i="1" dirty="0" err="1" smtClean="0"/>
              <a:t>Candida</a:t>
            </a:r>
            <a:r>
              <a:rPr lang="pt-BR" i="1" dirty="0" smtClean="0"/>
              <a:t> </a:t>
            </a:r>
            <a:r>
              <a:rPr lang="pt-BR" i="1" dirty="0" err="1"/>
              <a:t>albicans</a:t>
            </a:r>
            <a:r>
              <a:rPr lang="pt-BR" i="1" dirty="0"/>
              <a:t> </a:t>
            </a:r>
            <a:r>
              <a:rPr lang="pt-BR" dirty="0"/>
              <a:t>é comum em pessoas que têm as mãos imersas em água com frequência, sendo um grupo de risco as donas de casa.</a:t>
            </a:r>
            <a:br>
              <a:rPr lang="pt-BR" dirty="0"/>
            </a:br>
            <a:r>
              <a:rPr lang="pt-BR" dirty="0"/>
              <a:t/>
            </a:r>
            <a:br>
              <a:rPr lang="pt-BR" dirty="0"/>
            </a:br>
            <a:r>
              <a:rPr lang="pt-BR" dirty="0" smtClean="0"/>
              <a:t>Fonte:</a:t>
            </a:r>
            <a:r>
              <a:rPr lang="pt-BR" dirty="0"/>
              <a:t> http://pt.121doc.net/onicomicose.html#ixzz2whVZAMNB</a:t>
            </a:r>
          </a:p>
        </p:txBody>
      </p:sp>
    </p:spTree>
    <p:extLst>
      <p:ext uri="{BB962C8B-B14F-4D97-AF65-F5344CB8AC3E}">
        <p14:creationId xmlns:p14="http://schemas.microsoft.com/office/powerpoint/2010/main" val="4803215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ctrTitle"/>
          </p:nvPr>
        </p:nvSpPr>
        <p:spPr>
          <a:xfrm>
            <a:off x="4860032" y="4725144"/>
            <a:ext cx="3112368" cy="980671"/>
          </a:xfrm>
        </p:spPr>
        <p:txBody>
          <a:bodyPr/>
          <a:lstStyle/>
          <a:p>
            <a:r>
              <a:rPr lang="pt-BR" dirty="0" smtClean="0"/>
              <a:t>FUNGOS</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42</a:t>
            </a:fld>
            <a:endParaRPr lang="pt-BR"/>
          </a:p>
        </p:txBody>
      </p:sp>
      <p:pic>
        <p:nvPicPr>
          <p:cNvPr id="5122" name="Picture 2" descr="http://www.mundoeducacao.com/upload/conteudo_legenda/5e07f4d25d08051bb1f112661f1b29c7.jpg"/>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bwMode="auto">
          <a:xfrm>
            <a:off x="0" y="0"/>
            <a:ext cx="4414838" cy="3513138"/>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179512" y="3513909"/>
            <a:ext cx="4248472" cy="246221"/>
          </a:xfrm>
          <a:prstGeom prst="rect">
            <a:avLst/>
          </a:prstGeom>
        </p:spPr>
        <p:txBody>
          <a:bodyPr wrap="square">
            <a:spAutoFit/>
          </a:bodyPr>
          <a:lstStyle/>
          <a:p>
            <a:r>
              <a:rPr lang="pt-BR" sz="1000" dirty="0" smtClean="0"/>
              <a:t>Fonte: http</a:t>
            </a:r>
            <a:r>
              <a:rPr lang="pt-BR" sz="1000" dirty="0"/>
              <a:t>://www.mundoeducacao.com/biologia/os-fungos.htm</a:t>
            </a:r>
          </a:p>
        </p:txBody>
      </p:sp>
      <p:pic>
        <p:nvPicPr>
          <p:cNvPr id="5124" name="Picture 4" descr="http://jeffersonwellington.files.wordpress.com/2012/01/bolo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2088" y="831935"/>
            <a:ext cx="4427984" cy="2944611"/>
          </a:xfrm>
          <a:prstGeom prst="rect">
            <a:avLst/>
          </a:prstGeom>
          <a:noFill/>
          <a:extLst>
            <a:ext uri="{909E8E84-426E-40DD-AFC4-6F175D3DCCD1}">
              <a14:hiddenFill xmlns:a14="http://schemas.microsoft.com/office/drawing/2010/main">
                <a:solidFill>
                  <a:srgbClr val="FFFFFF"/>
                </a:solidFill>
              </a14:hiddenFill>
            </a:ext>
          </a:extLst>
        </p:spPr>
      </p:pic>
      <p:sp>
        <p:nvSpPr>
          <p:cNvPr id="9" name="Retângulo 8"/>
          <p:cNvSpPr/>
          <p:nvPr/>
        </p:nvSpPr>
        <p:spPr>
          <a:xfrm>
            <a:off x="4602088" y="3933056"/>
            <a:ext cx="4427984" cy="246221"/>
          </a:xfrm>
          <a:prstGeom prst="rect">
            <a:avLst/>
          </a:prstGeom>
        </p:spPr>
        <p:txBody>
          <a:bodyPr wrap="square">
            <a:spAutoFit/>
          </a:bodyPr>
          <a:lstStyle/>
          <a:p>
            <a:r>
              <a:rPr lang="pt-BR" sz="1000" dirty="0" smtClean="0"/>
              <a:t>Fonte</a:t>
            </a:r>
            <a:r>
              <a:rPr lang="pt-BR" sz="1000" dirty="0"/>
              <a:t>: http://jeffersonwellington.wordpress.com/category/bolor-um-fungo/</a:t>
            </a:r>
          </a:p>
        </p:txBody>
      </p:sp>
      <p:pic>
        <p:nvPicPr>
          <p:cNvPr id="5126" name="Picture 6" descr="http://4.bp.blogspot.com/_U1w7on71rH4/TA_f68QDS6I/AAAAAAAABHk/1Qt1jJO0Do8/s1600/bolor_laranj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3821439"/>
            <a:ext cx="3425168" cy="3036561"/>
          </a:xfrm>
          <a:prstGeom prst="rect">
            <a:avLst/>
          </a:prstGeom>
          <a:noFill/>
          <a:extLst>
            <a:ext uri="{909E8E84-426E-40DD-AFC4-6F175D3DCCD1}">
              <a14:hiddenFill xmlns:a14="http://schemas.microsoft.com/office/drawing/2010/main">
                <a:solidFill>
                  <a:srgbClr val="FFFFFF"/>
                </a:solidFill>
              </a14:hiddenFill>
            </a:ext>
          </a:extLst>
        </p:spPr>
      </p:pic>
      <p:sp>
        <p:nvSpPr>
          <p:cNvPr id="11" name="Retângulo 10"/>
          <p:cNvSpPr/>
          <p:nvPr/>
        </p:nvSpPr>
        <p:spPr>
          <a:xfrm>
            <a:off x="3892712" y="6356350"/>
            <a:ext cx="4427984" cy="400110"/>
          </a:xfrm>
          <a:prstGeom prst="rect">
            <a:avLst/>
          </a:prstGeom>
        </p:spPr>
        <p:txBody>
          <a:bodyPr wrap="square">
            <a:spAutoFit/>
          </a:bodyPr>
          <a:lstStyle/>
          <a:p>
            <a:r>
              <a:rPr lang="pt-BR" sz="1000" dirty="0" err="1"/>
              <a:t>Fonte:http</a:t>
            </a:r>
            <a:r>
              <a:rPr lang="pt-BR" sz="1000" dirty="0"/>
              <a:t>://segundom1.blogspot.com.br/2011/06/introducao-o-reino-dos-fungos-e-formado.html</a:t>
            </a:r>
          </a:p>
        </p:txBody>
      </p:sp>
    </p:spTree>
    <p:extLst>
      <p:ext uri="{BB962C8B-B14F-4D97-AF65-F5344CB8AC3E}">
        <p14:creationId xmlns:p14="http://schemas.microsoft.com/office/powerpoint/2010/main" val="7536873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852704"/>
          </a:xfrm>
        </p:spPr>
        <p:txBody>
          <a:bodyPr>
            <a:normAutofit/>
          </a:bodyPr>
          <a:lstStyle/>
          <a:p>
            <a:r>
              <a:rPr lang="pt-BR" dirty="0" smtClean="0"/>
              <a:t>REINO ANIMALIA</a:t>
            </a:r>
            <a:endParaRPr lang="pt-BR" dirty="0"/>
          </a:p>
        </p:txBody>
      </p:sp>
      <p:sp>
        <p:nvSpPr>
          <p:cNvPr id="3" name="Espaço Reservado para Conteúdo 2"/>
          <p:cNvSpPr>
            <a:spLocks noGrp="1"/>
          </p:cNvSpPr>
          <p:nvPr>
            <p:ph sz="half" idx="1"/>
          </p:nvPr>
        </p:nvSpPr>
        <p:spPr>
          <a:xfrm>
            <a:off x="457200" y="1556792"/>
            <a:ext cx="4038600" cy="4968552"/>
          </a:xfrm>
        </p:spPr>
        <p:txBody>
          <a:bodyPr>
            <a:normAutofit lnSpcReduction="10000"/>
          </a:bodyPr>
          <a:lstStyle/>
          <a:p>
            <a:r>
              <a:rPr lang="pt-BR" dirty="0" smtClean="0"/>
              <a:t>Representantes: poríferos, cnidários, platelmintos, nematelmintos, anelídeos, moluscos, artrópodes, equinodermos, cordados.</a:t>
            </a:r>
          </a:p>
          <a:p>
            <a:r>
              <a:rPr lang="pt-BR" dirty="0" smtClean="0"/>
              <a:t>Eucariontes.</a:t>
            </a:r>
          </a:p>
          <a:p>
            <a:r>
              <a:rPr lang="pt-BR" dirty="0" smtClean="0"/>
              <a:t>Heterótrofos.</a:t>
            </a:r>
          </a:p>
          <a:p>
            <a:r>
              <a:rPr lang="pt-BR" dirty="0" smtClean="0"/>
              <a:t>Pluricelulares, com tecidos organizados.</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43</a:t>
            </a:fld>
            <a:endParaRPr lang="pt-BR"/>
          </a:p>
        </p:txBody>
      </p:sp>
      <p:pic>
        <p:nvPicPr>
          <p:cNvPr id="6146" name="Picture 2" descr="http://projeto3.com/wp-content/uploads/2014/01/grupos-animais-1024x614.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3851920" y="2024844"/>
            <a:ext cx="5118230" cy="4032448"/>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4067944" y="6165304"/>
            <a:ext cx="4237856" cy="246221"/>
          </a:xfrm>
          <a:prstGeom prst="rect">
            <a:avLst/>
          </a:prstGeom>
          <a:noFill/>
        </p:spPr>
        <p:txBody>
          <a:bodyPr wrap="square" rtlCol="0">
            <a:spAutoFit/>
          </a:bodyPr>
          <a:lstStyle/>
          <a:p>
            <a:r>
              <a:rPr lang="pt-BR" sz="1000" dirty="0"/>
              <a:t>Fonte: http://projeto3.com/grupos-animais/</a:t>
            </a:r>
          </a:p>
        </p:txBody>
      </p:sp>
    </p:spTree>
    <p:extLst>
      <p:ext uri="{BB962C8B-B14F-4D97-AF65-F5344CB8AC3E}">
        <p14:creationId xmlns:p14="http://schemas.microsoft.com/office/powerpoint/2010/main" val="15944092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REINO PLANTAE</a:t>
            </a:r>
            <a:endParaRPr lang="pt-BR" dirty="0"/>
          </a:p>
        </p:txBody>
      </p:sp>
      <p:sp>
        <p:nvSpPr>
          <p:cNvPr id="3" name="Espaço Reservado para Conteúdo 2"/>
          <p:cNvSpPr>
            <a:spLocks noGrp="1"/>
          </p:cNvSpPr>
          <p:nvPr>
            <p:ph sz="half" idx="1"/>
          </p:nvPr>
        </p:nvSpPr>
        <p:spPr>
          <a:xfrm>
            <a:off x="457200" y="1920085"/>
            <a:ext cx="2890664" cy="4434840"/>
          </a:xfrm>
        </p:spPr>
        <p:txBody>
          <a:bodyPr/>
          <a:lstStyle/>
          <a:p>
            <a:r>
              <a:rPr lang="pt-BR" dirty="0" smtClean="0"/>
              <a:t>Representantes: briófitas, </a:t>
            </a:r>
            <a:r>
              <a:rPr lang="pt-BR" dirty="0" err="1" smtClean="0"/>
              <a:t>pteridófitas</a:t>
            </a:r>
            <a:r>
              <a:rPr lang="pt-BR" dirty="0" smtClean="0"/>
              <a:t>, gimnospermas, angiospermas.</a:t>
            </a:r>
          </a:p>
          <a:p>
            <a:r>
              <a:rPr lang="pt-BR" dirty="0" smtClean="0"/>
              <a:t>Eucariontes.</a:t>
            </a:r>
          </a:p>
          <a:p>
            <a:r>
              <a:rPr lang="pt-BR" dirty="0" smtClean="0"/>
              <a:t>Autótrofos.</a:t>
            </a:r>
          </a:p>
          <a:p>
            <a:r>
              <a:rPr lang="pt-BR" dirty="0" smtClean="0"/>
              <a:t>Pluricelulares, com tecidos organizados.</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44</a:t>
            </a:fld>
            <a:endParaRPr lang="pt-BR"/>
          </a:p>
        </p:txBody>
      </p:sp>
      <p:pic>
        <p:nvPicPr>
          <p:cNvPr id="7170" name="Picture 2" descr="http://biovegetalinterativa.files.wordpress.com/2012/11/classificacoes.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3347865" y="1920084"/>
            <a:ext cx="5720818" cy="4315807"/>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3347864" y="6354925"/>
            <a:ext cx="5544616" cy="246221"/>
          </a:xfrm>
          <a:prstGeom prst="rect">
            <a:avLst/>
          </a:prstGeom>
          <a:noFill/>
        </p:spPr>
        <p:txBody>
          <a:bodyPr wrap="square" rtlCol="0">
            <a:spAutoFit/>
          </a:bodyPr>
          <a:lstStyle/>
          <a:p>
            <a:r>
              <a:rPr lang="pt-BR" sz="1000" dirty="0"/>
              <a:t>Fonte: http://biovegetalinterativa.wordpress.com/2012/11/15/botanica-classificacao-das-plantas/</a:t>
            </a:r>
          </a:p>
        </p:txBody>
      </p:sp>
    </p:spTree>
    <p:extLst>
      <p:ext uri="{BB962C8B-B14F-4D97-AF65-F5344CB8AC3E}">
        <p14:creationId xmlns:p14="http://schemas.microsoft.com/office/powerpoint/2010/main" val="2328857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ctrTitle"/>
          </p:nvPr>
        </p:nvSpPr>
        <p:spPr>
          <a:xfrm>
            <a:off x="467544" y="2348880"/>
            <a:ext cx="7851648" cy="1828800"/>
          </a:xfrm>
        </p:spPr>
        <p:txBody>
          <a:bodyPr>
            <a:normAutofit fontScale="90000"/>
          </a:bodyPr>
          <a:lstStyle/>
          <a:p>
            <a:pPr algn="ctr"/>
            <a:r>
              <a:rPr lang="pt-BR" dirty="0" smtClean="0"/>
              <a:t>O que tem dentro da célula?</a:t>
            </a:r>
            <a:br>
              <a:rPr lang="pt-BR" dirty="0" smtClean="0"/>
            </a:br>
            <a:r>
              <a:rPr lang="pt-BR" dirty="0" smtClean="0"/>
              <a:t>Como a célula funciona?</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45</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08688"/>
          </a:xfrm>
        </p:spPr>
        <p:txBody>
          <a:bodyPr>
            <a:normAutofit fontScale="90000"/>
          </a:bodyPr>
          <a:lstStyle/>
          <a:p>
            <a:r>
              <a:rPr lang="pt-BR" dirty="0" smtClean="0"/>
              <a:t>CITOLOGIA</a:t>
            </a:r>
            <a:endParaRPr lang="pt-BR" dirty="0"/>
          </a:p>
        </p:txBody>
      </p:sp>
      <p:sp>
        <p:nvSpPr>
          <p:cNvPr id="3" name="Espaço Reservado para Conteúdo 2"/>
          <p:cNvSpPr>
            <a:spLocks noGrp="1"/>
          </p:cNvSpPr>
          <p:nvPr>
            <p:ph idx="1"/>
          </p:nvPr>
        </p:nvSpPr>
        <p:spPr>
          <a:xfrm>
            <a:off x="457200" y="1492373"/>
            <a:ext cx="8229600" cy="4832227"/>
          </a:xfrm>
        </p:spPr>
        <p:txBody>
          <a:bodyPr>
            <a:normAutofit/>
          </a:bodyPr>
          <a:lstStyle/>
          <a:p>
            <a:r>
              <a:rPr lang="pt-BR" dirty="0" smtClean="0"/>
              <a:t>Constituintes</a:t>
            </a:r>
            <a:r>
              <a:rPr lang="pt-BR" baseline="0" dirty="0" smtClean="0"/>
              <a:t> básicos das células</a:t>
            </a:r>
          </a:p>
          <a:p>
            <a:pPr marL="0" indent="0">
              <a:buNone/>
            </a:pPr>
            <a:endParaRPr lang="pt-BR" dirty="0" smtClean="0"/>
          </a:p>
          <a:p>
            <a:endParaRPr lang="pt-BR" dirty="0" smtClean="0"/>
          </a:p>
          <a:p>
            <a:endParaRPr lang="pt-BR" dirty="0"/>
          </a:p>
          <a:p>
            <a:endParaRPr lang="pt-BR" dirty="0" smtClean="0"/>
          </a:p>
          <a:p>
            <a:endParaRPr lang="pt-BR" dirty="0"/>
          </a:p>
          <a:p>
            <a:endParaRPr lang="pt-BR" dirty="0" smtClean="0"/>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46</a:t>
            </a:fld>
            <a:endParaRPr lang="pt-BR"/>
          </a:p>
        </p:txBody>
      </p:sp>
      <p:pic>
        <p:nvPicPr>
          <p:cNvPr id="10242" name="Picture 2" descr="https://lh5.googleusercontent.com/-rd0nwFFiArc/TYP306-inCI/AAAAAAAAAB8/qyyNepTcy6k/s1600/anim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6098" y="2132856"/>
            <a:ext cx="5995623" cy="4191744"/>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2004533" y="6435947"/>
            <a:ext cx="5917372" cy="246221"/>
          </a:xfrm>
          <a:prstGeom prst="rect">
            <a:avLst/>
          </a:prstGeom>
          <a:noFill/>
        </p:spPr>
        <p:txBody>
          <a:bodyPr wrap="square" rtlCol="0">
            <a:spAutoFit/>
          </a:bodyPr>
          <a:lstStyle/>
          <a:p>
            <a:r>
              <a:rPr lang="pt-BR" sz="1000" dirty="0"/>
              <a:t>Fonte: http://estudandantebiologia.blogspot.com.br/2011_03_01_archive.html</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636680"/>
          </a:xfrm>
        </p:spPr>
        <p:txBody>
          <a:bodyPr>
            <a:noAutofit/>
          </a:bodyPr>
          <a:lstStyle/>
          <a:p>
            <a:r>
              <a:rPr lang="pt-BR" sz="4000" dirty="0" smtClean="0"/>
              <a:t>CÉLULA PROCARIÓTICA ou BACTERIANA</a:t>
            </a:r>
            <a:endParaRPr lang="pt-BR" sz="4000" dirty="0"/>
          </a:p>
        </p:txBody>
      </p:sp>
      <p:pic>
        <p:nvPicPr>
          <p:cNvPr id="5122" name="Picture 2" descr="http://www.sobiologia.com.br/figuras/Reinos/bacteria3.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27958" y="1313633"/>
            <a:ext cx="5676065" cy="5122649"/>
          </a:xfrm>
          <a:prstGeom prst="rect">
            <a:avLst/>
          </a:prstGeom>
          <a:noFill/>
          <a:extLst>
            <a:ext uri="{909E8E84-426E-40DD-AFC4-6F175D3DCCD1}">
              <a14:hiddenFill xmlns:a14="http://schemas.microsoft.com/office/drawing/2010/main">
                <a:solidFill>
                  <a:srgbClr val="FFFFFF"/>
                </a:solidFill>
              </a14:hiddenFill>
            </a:ext>
          </a:extLst>
        </p:spPr>
      </p:pic>
      <p:sp>
        <p:nvSpPr>
          <p:cNvPr id="4" name="Espaço Reservado para Número de Slide 3"/>
          <p:cNvSpPr>
            <a:spLocks noGrp="1"/>
          </p:cNvSpPr>
          <p:nvPr>
            <p:ph type="sldNum" sz="quarter" idx="12"/>
          </p:nvPr>
        </p:nvSpPr>
        <p:spPr/>
        <p:txBody>
          <a:bodyPr/>
          <a:lstStyle/>
          <a:p>
            <a:fld id="{003FD9F8-5431-48B7-8012-1ED63CFEE3E4}" type="slidenum">
              <a:rPr lang="pt-BR" smtClean="0"/>
              <a:pPr/>
              <a:t>47</a:t>
            </a:fld>
            <a:endParaRPr lang="pt-BR"/>
          </a:p>
        </p:txBody>
      </p:sp>
      <p:sp>
        <p:nvSpPr>
          <p:cNvPr id="5" name="CaixaDeTexto 4"/>
          <p:cNvSpPr txBox="1"/>
          <p:nvPr/>
        </p:nvSpPr>
        <p:spPr>
          <a:xfrm rot="16200000">
            <a:off x="2835382" y="4015607"/>
            <a:ext cx="353943" cy="5110304"/>
          </a:xfrm>
          <a:prstGeom prst="rect">
            <a:avLst/>
          </a:prstGeom>
          <a:noFill/>
        </p:spPr>
        <p:txBody>
          <a:bodyPr vert="vert" wrap="square" rtlCol="0">
            <a:spAutoFit/>
          </a:bodyPr>
          <a:lstStyle/>
          <a:p>
            <a:r>
              <a:rPr lang="pt-BR" sz="1100" dirty="0"/>
              <a:t>Fonte: http://www.sobiologia.com.br/conteudos/Reinos/biomonera.php</a:t>
            </a:r>
          </a:p>
        </p:txBody>
      </p:sp>
    </p:spTree>
    <p:extLst>
      <p:ext uri="{BB962C8B-B14F-4D97-AF65-F5344CB8AC3E}">
        <p14:creationId xmlns:p14="http://schemas.microsoft.com/office/powerpoint/2010/main" val="25826261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852704"/>
          </a:xfrm>
        </p:spPr>
        <p:txBody>
          <a:bodyPr/>
          <a:lstStyle/>
          <a:p>
            <a:r>
              <a:rPr lang="pt-BR" dirty="0" smtClean="0"/>
              <a:t>CÉLULA EUCARÓTICA ANIMAL</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48</a:t>
            </a:fld>
            <a:endParaRPr lang="pt-BR"/>
          </a:p>
        </p:txBody>
      </p:sp>
      <p:pic>
        <p:nvPicPr>
          <p:cNvPr id="8194" name="Picture 2" descr="http://www.vestibulandoweb.com.br/biologia/teoria/celula-eucarionte-1-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1772816"/>
            <a:ext cx="6805634" cy="4524827"/>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1475656" y="6453336"/>
            <a:ext cx="6120680" cy="246221"/>
          </a:xfrm>
          <a:prstGeom prst="rect">
            <a:avLst/>
          </a:prstGeom>
          <a:noFill/>
        </p:spPr>
        <p:txBody>
          <a:bodyPr wrap="square" rtlCol="0">
            <a:spAutoFit/>
          </a:bodyPr>
          <a:lstStyle/>
          <a:p>
            <a:r>
              <a:rPr lang="pt-BR" sz="1000" dirty="0" smtClean="0"/>
              <a:t>Fonte</a:t>
            </a:r>
            <a:r>
              <a:rPr lang="pt-BR" sz="1000" dirty="0"/>
              <a:t>: http://www.vestibulandoweb.com.br/biologia/teoria/celula-eucarionte.asp</a:t>
            </a:r>
          </a:p>
        </p:txBody>
      </p:sp>
    </p:spTree>
    <p:extLst>
      <p:ext uri="{BB962C8B-B14F-4D97-AF65-F5344CB8AC3E}">
        <p14:creationId xmlns:p14="http://schemas.microsoft.com/office/powerpoint/2010/main" val="4336479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CÉLULA </a:t>
            </a:r>
            <a:r>
              <a:rPr lang="pt-BR" dirty="0" smtClean="0"/>
              <a:t>EUCARÓTICA VEGETAL</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49</a:t>
            </a:fld>
            <a:endParaRPr lang="pt-BR"/>
          </a:p>
        </p:txBody>
      </p:sp>
      <p:pic>
        <p:nvPicPr>
          <p:cNvPr id="9218" name="Picture 2" descr="http://thinkbio.files.wordpress.com/2011/12/f7-11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30820" y="1847088"/>
            <a:ext cx="6952657" cy="4750263"/>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2123727" y="6597352"/>
            <a:ext cx="5297749" cy="246221"/>
          </a:xfrm>
          <a:prstGeom prst="rect">
            <a:avLst/>
          </a:prstGeom>
          <a:noFill/>
        </p:spPr>
        <p:txBody>
          <a:bodyPr wrap="square" rtlCol="0">
            <a:spAutoFit/>
          </a:bodyPr>
          <a:lstStyle/>
          <a:p>
            <a:r>
              <a:rPr lang="pt-BR" sz="1000" dirty="0"/>
              <a:t>Fonte: http://thinkbio.wordpress.com/2011/12/28/celula-animal-e-vegetal/</a:t>
            </a:r>
          </a:p>
        </p:txBody>
      </p:sp>
    </p:spTree>
    <p:extLst>
      <p:ext uri="{BB962C8B-B14F-4D97-AF65-F5344CB8AC3E}">
        <p14:creationId xmlns:p14="http://schemas.microsoft.com/office/powerpoint/2010/main" val="18124041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052736"/>
            <a:ext cx="8229600" cy="5271864"/>
          </a:xfrm>
        </p:spPr>
        <p:txBody>
          <a:bodyPr/>
          <a:lstStyle/>
          <a:p>
            <a:r>
              <a:rPr lang="pt-BR" dirty="0" smtClean="0"/>
              <a:t>Para Linhares e </a:t>
            </a:r>
            <a:r>
              <a:rPr lang="pt-BR" dirty="0" err="1" smtClean="0"/>
              <a:t>Gewandsznajder</a:t>
            </a:r>
            <a:r>
              <a:rPr lang="pt-BR" dirty="0" smtClean="0"/>
              <a:t> (2010), </a:t>
            </a:r>
            <a:r>
              <a:rPr lang="pt-BR" b="1" dirty="0" smtClean="0"/>
              <a:t>simbiose era o nome antigo para mutualismo</a:t>
            </a:r>
            <a:r>
              <a:rPr lang="pt-BR" dirty="0" smtClean="0"/>
              <a:t>, mas hoje o termo simbiose é empregado para indicar qualquer </a:t>
            </a:r>
            <a:r>
              <a:rPr lang="pt-BR" b="1" dirty="0" smtClean="0"/>
              <a:t>associação permanente</a:t>
            </a:r>
            <a:r>
              <a:rPr lang="pt-BR" dirty="0" smtClean="0"/>
              <a:t> entre organismos de espécies diferentes. </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5</a:t>
            </a:fld>
            <a:endParaRPr lang="pt-BR"/>
          </a:p>
        </p:txBody>
      </p:sp>
      <p:graphicFrame>
        <p:nvGraphicFramePr>
          <p:cNvPr id="5" name="Diagrama 4"/>
          <p:cNvGraphicFramePr/>
          <p:nvPr>
            <p:extLst>
              <p:ext uri="{D42A27DB-BD31-4B8C-83A1-F6EECF244321}">
                <p14:modId xmlns:p14="http://schemas.microsoft.com/office/powerpoint/2010/main" val="4169120353"/>
              </p:ext>
            </p:extLst>
          </p:nvPr>
        </p:nvGraphicFramePr>
        <p:xfrm>
          <a:off x="611560" y="3573016"/>
          <a:ext cx="7416824" cy="2592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852704"/>
          </a:xfrm>
        </p:spPr>
        <p:txBody>
          <a:bodyPr/>
          <a:lstStyle/>
          <a:p>
            <a:r>
              <a:rPr lang="pt-BR" dirty="0" smtClean="0"/>
              <a:t>ALGUMAS ORGANELAS</a:t>
            </a:r>
            <a:endParaRPr lang="pt-BR" dirty="0"/>
          </a:p>
        </p:txBody>
      </p:sp>
      <p:sp>
        <p:nvSpPr>
          <p:cNvPr id="3" name="Espaço Reservado para Conteúdo 2"/>
          <p:cNvSpPr>
            <a:spLocks noGrp="1"/>
          </p:cNvSpPr>
          <p:nvPr>
            <p:ph sz="half" idx="1"/>
          </p:nvPr>
        </p:nvSpPr>
        <p:spPr>
          <a:xfrm>
            <a:off x="457200" y="1556792"/>
            <a:ext cx="4038600" cy="4798133"/>
          </a:xfrm>
        </p:spPr>
        <p:txBody>
          <a:bodyPr/>
          <a:lstStyle/>
          <a:p>
            <a:r>
              <a:rPr lang="pt-BR" dirty="0" smtClean="0"/>
              <a:t>Mitocôndrias: respiração celular</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50</a:t>
            </a:fld>
            <a:endParaRPr lang="pt-BR"/>
          </a:p>
        </p:txBody>
      </p:sp>
      <p:pic>
        <p:nvPicPr>
          <p:cNvPr id="11266" name="Picture 2" descr="http://www.infoescola.com/wp-content/uploads/2009/08/d07dmitocondri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976" y="3491625"/>
            <a:ext cx="2857500" cy="2924176"/>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166976" y="6415801"/>
            <a:ext cx="4572000" cy="246221"/>
          </a:xfrm>
          <a:prstGeom prst="rect">
            <a:avLst/>
          </a:prstGeom>
        </p:spPr>
        <p:txBody>
          <a:bodyPr>
            <a:spAutoFit/>
          </a:bodyPr>
          <a:lstStyle/>
          <a:p>
            <a:r>
              <a:rPr lang="pt-BR" sz="1000" dirty="0" smtClean="0"/>
              <a:t>Fonte: http</a:t>
            </a:r>
            <a:r>
              <a:rPr lang="pt-BR" sz="1000" dirty="0"/>
              <a:t>://www.infoescola.com/biologia/mitocondrias-organelas-celulares/</a:t>
            </a:r>
          </a:p>
        </p:txBody>
      </p:sp>
      <p:pic>
        <p:nvPicPr>
          <p:cNvPr id="11268" name="Picture 4" descr="http://www.cientic.com/imagens/mitocondria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4700" y="1951442"/>
            <a:ext cx="5546479" cy="4069708"/>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4738976" y="1705221"/>
            <a:ext cx="4572000" cy="246221"/>
          </a:xfrm>
          <a:prstGeom prst="rect">
            <a:avLst/>
          </a:prstGeom>
        </p:spPr>
        <p:txBody>
          <a:bodyPr>
            <a:spAutoFit/>
          </a:bodyPr>
          <a:lstStyle/>
          <a:p>
            <a:r>
              <a:rPr lang="pt-BR" sz="1000" dirty="0" smtClean="0"/>
              <a:t>Fonte: http</a:t>
            </a:r>
            <a:r>
              <a:rPr lang="pt-BR" sz="1000" dirty="0"/>
              <a:t>://www.cientic.com/tema_celula_img4.html</a:t>
            </a:r>
          </a:p>
        </p:txBody>
      </p:sp>
    </p:spTree>
    <p:extLst>
      <p:ext uri="{BB962C8B-B14F-4D97-AF65-F5344CB8AC3E}">
        <p14:creationId xmlns:p14="http://schemas.microsoft.com/office/powerpoint/2010/main" val="17975068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1520" y="908720"/>
            <a:ext cx="8229600" cy="564672"/>
          </a:xfrm>
        </p:spPr>
        <p:txBody>
          <a:bodyPr>
            <a:normAutofit fontScale="90000"/>
          </a:bodyPr>
          <a:lstStyle/>
          <a:p>
            <a:r>
              <a:rPr lang="pt-BR" dirty="0"/>
              <a:t>ALGUMAS ORGANELAS</a:t>
            </a:r>
          </a:p>
        </p:txBody>
      </p:sp>
      <p:sp>
        <p:nvSpPr>
          <p:cNvPr id="3" name="Espaço Reservado para Conteúdo 2"/>
          <p:cNvSpPr>
            <a:spLocks noGrp="1"/>
          </p:cNvSpPr>
          <p:nvPr>
            <p:ph sz="half" idx="1"/>
          </p:nvPr>
        </p:nvSpPr>
        <p:spPr>
          <a:xfrm>
            <a:off x="457200" y="1628800"/>
            <a:ext cx="4038600" cy="4726125"/>
          </a:xfrm>
        </p:spPr>
        <p:txBody>
          <a:bodyPr/>
          <a:lstStyle/>
          <a:p>
            <a:r>
              <a:rPr lang="pt-BR" dirty="0" smtClean="0"/>
              <a:t>Plastídios ou </a:t>
            </a:r>
            <a:r>
              <a:rPr lang="pt-BR" dirty="0" err="1" smtClean="0"/>
              <a:t>plastos</a:t>
            </a:r>
            <a:r>
              <a:rPr lang="pt-BR" dirty="0" smtClean="0"/>
              <a:t>: fazem </a:t>
            </a:r>
            <a:r>
              <a:rPr lang="pt-BR" sz="2800" dirty="0" smtClean="0"/>
              <a:t>fotossíntese</a:t>
            </a:r>
            <a:r>
              <a:rPr lang="pt-BR" sz="2800" dirty="0"/>
              <a:t>, síntese de aminoácidos e ácidos graxos</a:t>
            </a:r>
            <a:r>
              <a:rPr lang="pt-BR" sz="2800" dirty="0" smtClean="0"/>
              <a:t>, ou função de </a:t>
            </a:r>
            <a:r>
              <a:rPr lang="pt-BR" sz="2800" dirty="0"/>
              <a:t>armazenamento</a:t>
            </a:r>
            <a:r>
              <a:rPr lang="pt-BR" sz="2800" dirty="0" smtClean="0"/>
              <a:t>.</a:t>
            </a:r>
          </a:p>
          <a:p>
            <a:r>
              <a:rPr lang="pt-BR" sz="2800" dirty="0" smtClean="0"/>
              <a:t>Tipos: </a:t>
            </a:r>
            <a:r>
              <a:rPr lang="pt-BR" sz="2800" dirty="0"/>
              <a:t>cloroplastos, </a:t>
            </a:r>
            <a:r>
              <a:rPr lang="pt-BR" sz="2800" dirty="0" err="1"/>
              <a:t>cromoplastos</a:t>
            </a:r>
            <a:r>
              <a:rPr lang="pt-BR" sz="2800" dirty="0"/>
              <a:t> e </a:t>
            </a:r>
            <a:r>
              <a:rPr lang="pt-BR" sz="2800" dirty="0" err="1"/>
              <a:t>leucoplastos</a:t>
            </a:r>
            <a:r>
              <a:rPr lang="pt-BR" sz="2800" dirty="0"/>
              <a:t>. </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51</a:t>
            </a:fld>
            <a:endParaRPr lang="pt-BR"/>
          </a:p>
        </p:txBody>
      </p:sp>
      <p:pic>
        <p:nvPicPr>
          <p:cNvPr id="12290" name="Picture 2" descr="http://www.rodolfo.costa.nom.br/biowiki/lib/exe/fetch.php?hash=d18df3&amp;w=150&amp;media=http%3A%2F%2Fwww.tudosobreplantas.net%2Fwp-content%2Fuploads%2F2009%2F03%2Fclorofila-luz-solarmagia-do-cloroplasto.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574432" y="1232307"/>
            <a:ext cx="3493368" cy="2620026"/>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4495800" y="3926182"/>
            <a:ext cx="4572000" cy="246221"/>
          </a:xfrm>
          <a:prstGeom prst="rect">
            <a:avLst/>
          </a:prstGeom>
        </p:spPr>
        <p:txBody>
          <a:bodyPr>
            <a:spAutoFit/>
          </a:bodyPr>
          <a:lstStyle/>
          <a:p>
            <a:r>
              <a:rPr lang="pt-BR" sz="1000" dirty="0" smtClean="0"/>
              <a:t>Fonte: http</a:t>
            </a:r>
            <a:r>
              <a:rPr lang="pt-BR" sz="1000" dirty="0"/>
              <a:t>://www.rodolfo.costa.nom.br/biowiki/doku.php?id=cromoplasto</a:t>
            </a:r>
          </a:p>
        </p:txBody>
      </p:sp>
      <p:pic>
        <p:nvPicPr>
          <p:cNvPr id="12294" name="Picture 6" descr="http://www.sobiologia.com.br/conteudos/figuras/bioquimica/cloroplastos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6056" y="4246252"/>
            <a:ext cx="2985051" cy="2549072"/>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457200" y="6415801"/>
            <a:ext cx="4572000" cy="246221"/>
          </a:xfrm>
          <a:prstGeom prst="rect">
            <a:avLst/>
          </a:prstGeom>
        </p:spPr>
        <p:txBody>
          <a:bodyPr>
            <a:spAutoFit/>
          </a:bodyPr>
          <a:lstStyle/>
          <a:p>
            <a:r>
              <a:rPr lang="pt-BR" sz="1000" dirty="0" smtClean="0"/>
              <a:t>Fonte: http</a:t>
            </a:r>
            <a:r>
              <a:rPr lang="pt-BR" sz="1000" dirty="0"/>
              <a:t>://www.sobiologia.com.br/conteudos/bioquimica/bioquimica10.php</a:t>
            </a:r>
          </a:p>
        </p:txBody>
      </p:sp>
    </p:spTree>
    <p:extLst>
      <p:ext uri="{BB962C8B-B14F-4D97-AF65-F5344CB8AC3E}">
        <p14:creationId xmlns:p14="http://schemas.microsoft.com/office/powerpoint/2010/main" val="26783552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Número de Slide 4"/>
          <p:cNvSpPr>
            <a:spLocks noGrp="1"/>
          </p:cNvSpPr>
          <p:nvPr>
            <p:ph type="sldNum" sz="quarter" idx="12"/>
          </p:nvPr>
        </p:nvSpPr>
        <p:spPr/>
        <p:txBody>
          <a:bodyPr/>
          <a:lstStyle/>
          <a:p>
            <a:fld id="{003FD9F8-5431-48B7-8012-1ED63CFEE3E4}" type="slidenum">
              <a:rPr lang="pt-BR" smtClean="0"/>
              <a:pPr/>
              <a:t>52</a:t>
            </a:fld>
            <a:endParaRPr lang="pt-BR"/>
          </a:p>
        </p:txBody>
      </p:sp>
      <p:pic>
        <p:nvPicPr>
          <p:cNvPr id="15362" name="Picture 2" descr="http://4.bp.blogspot.com/-fAcNSN3mlUk/TeAnZLk9mhI/AAAAAAAAAAg/nlBEQE-IPtI/s1600/cloroplasto.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7176" y="0"/>
            <a:ext cx="8319624" cy="6239718"/>
          </a:xfrm>
          <a:prstGeom prst="rect">
            <a:avLst/>
          </a:prstGeom>
          <a:noFill/>
          <a:extLst>
            <a:ext uri="{909E8E84-426E-40DD-AFC4-6F175D3DCCD1}">
              <a14:hiddenFill xmlns:a14="http://schemas.microsoft.com/office/drawing/2010/main">
                <a:solidFill>
                  <a:srgbClr val="FFFFFF"/>
                </a:solidFill>
              </a14:hiddenFill>
            </a:ext>
          </a:extLst>
        </p:spPr>
      </p:pic>
      <p:sp>
        <p:nvSpPr>
          <p:cNvPr id="8" name="Retângulo 7"/>
          <p:cNvSpPr/>
          <p:nvPr/>
        </p:nvSpPr>
        <p:spPr>
          <a:xfrm>
            <a:off x="2123728" y="6408127"/>
            <a:ext cx="4318811" cy="369332"/>
          </a:xfrm>
          <a:prstGeom prst="rect">
            <a:avLst/>
          </a:prstGeom>
        </p:spPr>
        <p:txBody>
          <a:bodyPr wrap="none">
            <a:spAutoFit/>
          </a:bodyPr>
          <a:lstStyle/>
          <a:p>
            <a:r>
              <a:rPr lang="pt-BR" dirty="0" smtClean="0"/>
              <a:t>Fonte: http</a:t>
            </a:r>
            <a:r>
              <a:rPr lang="pt-BR" dirty="0"/>
              <a:t>://plastosbio.blogspot.com.br/</a:t>
            </a:r>
          </a:p>
        </p:txBody>
      </p:sp>
    </p:spTree>
    <p:extLst>
      <p:ext uri="{BB962C8B-B14F-4D97-AF65-F5344CB8AC3E}">
        <p14:creationId xmlns:p14="http://schemas.microsoft.com/office/powerpoint/2010/main" val="33935388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9552" y="704088"/>
            <a:ext cx="5307632" cy="708688"/>
          </a:xfrm>
        </p:spPr>
        <p:txBody>
          <a:bodyPr>
            <a:normAutofit/>
          </a:bodyPr>
          <a:lstStyle/>
          <a:p>
            <a:r>
              <a:rPr lang="pt-BR" sz="3500" dirty="0"/>
              <a:t>ALGUMAS ORGANELAS</a:t>
            </a:r>
          </a:p>
        </p:txBody>
      </p:sp>
      <p:sp>
        <p:nvSpPr>
          <p:cNvPr id="3" name="Espaço Reservado para Conteúdo 2"/>
          <p:cNvSpPr>
            <a:spLocks noGrp="1"/>
          </p:cNvSpPr>
          <p:nvPr>
            <p:ph sz="half" idx="1"/>
          </p:nvPr>
        </p:nvSpPr>
        <p:spPr>
          <a:xfrm>
            <a:off x="457200" y="1412776"/>
            <a:ext cx="3898776" cy="5184576"/>
          </a:xfrm>
        </p:spPr>
        <p:txBody>
          <a:bodyPr>
            <a:normAutofit lnSpcReduction="10000"/>
          </a:bodyPr>
          <a:lstStyle/>
          <a:p>
            <a:r>
              <a:rPr lang="pt-BR" dirty="0" smtClean="0"/>
              <a:t>Cílios e flagelos: locomoção.</a:t>
            </a:r>
          </a:p>
          <a:p>
            <a:r>
              <a:rPr lang="pt-BR" dirty="0" smtClean="0"/>
              <a:t>Possuem a mesma estrutura, 9 conjuntos de microtúbulos duplos, e 2 microtúbulos centrais. Os centríolos possuem 9 conjuntos de microtúbulos triplos.</a:t>
            </a:r>
          </a:p>
          <a:p>
            <a:r>
              <a:rPr lang="pt-BR" dirty="0" smtClean="0"/>
              <a:t>Cílios, flagelos e centríolos devem ter a mesma origem.</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53</a:t>
            </a:fld>
            <a:endParaRPr lang="pt-BR"/>
          </a:p>
        </p:txBody>
      </p:sp>
      <p:pic>
        <p:nvPicPr>
          <p:cNvPr id="1026" name="Picture 2" descr="http://3.bp.blogspot.com/-a8oJCvMORD4/TpCzbUmUkEI/AAAAAAAAAFw/oQDv3qpDi7k/s640/c+%2526+fla.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355976" y="1948252"/>
            <a:ext cx="4572000" cy="3712995"/>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4247964" y="5775067"/>
            <a:ext cx="4572000" cy="246221"/>
          </a:xfrm>
          <a:prstGeom prst="rect">
            <a:avLst/>
          </a:prstGeom>
        </p:spPr>
        <p:txBody>
          <a:bodyPr>
            <a:spAutoFit/>
          </a:bodyPr>
          <a:lstStyle/>
          <a:p>
            <a:r>
              <a:rPr lang="pt-BR" sz="1000" dirty="0" smtClean="0"/>
              <a:t>Fonte: http</a:t>
            </a:r>
            <a:r>
              <a:rPr lang="pt-BR" sz="1000" dirty="0"/>
              <a:t>://biologiaassuntos.blogspot.com.br/2011/09/citologia.html</a:t>
            </a:r>
          </a:p>
        </p:txBody>
      </p:sp>
    </p:spTree>
    <p:extLst>
      <p:ext uri="{BB962C8B-B14F-4D97-AF65-F5344CB8AC3E}">
        <p14:creationId xmlns:p14="http://schemas.microsoft.com/office/powerpoint/2010/main" val="1902853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852704"/>
          </a:xfrm>
        </p:spPr>
        <p:txBody>
          <a:bodyPr/>
          <a:lstStyle/>
          <a:p>
            <a:r>
              <a:rPr lang="pt-BR" dirty="0"/>
              <a:t>ALGUMAS ORGANELAS</a:t>
            </a:r>
          </a:p>
        </p:txBody>
      </p:sp>
      <p:sp>
        <p:nvSpPr>
          <p:cNvPr id="3" name="Espaço Reservado para Conteúdo 2"/>
          <p:cNvSpPr>
            <a:spLocks noGrp="1"/>
          </p:cNvSpPr>
          <p:nvPr>
            <p:ph sz="half" idx="1"/>
          </p:nvPr>
        </p:nvSpPr>
        <p:spPr/>
        <p:txBody>
          <a:bodyPr/>
          <a:lstStyle/>
          <a:p>
            <a:r>
              <a:rPr lang="pt-BR" dirty="0" smtClean="0"/>
              <a:t>Centríolos: participam da divisão celular em células eucarióticas animais.</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54</a:t>
            </a:fld>
            <a:endParaRPr lang="pt-BR"/>
          </a:p>
        </p:txBody>
      </p:sp>
      <p:pic>
        <p:nvPicPr>
          <p:cNvPr id="6" name="Picture 4" descr="http://www.colegioweb.com.br/wp-content/uploads/18519.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148296" y="2204864"/>
            <a:ext cx="4546848" cy="3193439"/>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4287728" y="5954815"/>
            <a:ext cx="4572000" cy="400110"/>
          </a:xfrm>
          <a:prstGeom prst="rect">
            <a:avLst/>
          </a:prstGeom>
        </p:spPr>
        <p:txBody>
          <a:bodyPr>
            <a:spAutoFit/>
          </a:bodyPr>
          <a:lstStyle/>
          <a:p>
            <a:r>
              <a:rPr lang="pt-BR" sz="1000" dirty="0" smtClean="0"/>
              <a:t>Fonte: http</a:t>
            </a:r>
            <a:r>
              <a:rPr lang="pt-BR" sz="1000" dirty="0"/>
              <a:t>://www.colegioweb.com.br/trabalhos-escolares/biologia/citoplasma/o-centro-celular-ou-centriolo.html</a:t>
            </a:r>
          </a:p>
        </p:txBody>
      </p:sp>
    </p:spTree>
    <p:extLst>
      <p:ext uri="{BB962C8B-B14F-4D97-AF65-F5344CB8AC3E}">
        <p14:creationId xmlns:p14="http://schemas.microsoft.com/office/powerpoint/2010/main" val="20793727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sz="half" idx="1"/>
          </p:nvPr>
        </p:nvSpPr>
        <p:spPr>
          <a:xfrm>
            <a:off x="179512" y="980728"/>
            <a:ext cx="4038600" cy="1224136"/>
          </a:xfrm>
        </p:spPr>
        <p:txBody>
          <a:bodyPr/>
          <a:lstStyle/>
          <a:p>
            <a:r>
              <a:rPr lang="pt-BR" dirty="0" smtClean="0"/>
              <a:t>CROMOSSOMO</a:t>
            </a:r>
            <a:endParaRPr lang="pt-BR" dirty="0"/>
          </a:p>
          <a:p>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55</a:t>
            </a:fld>
            <a:endParaRPr lang="pt-BR"/>
          </a:p>
        </p:txBody>
      </p:sp>
      <p:pic>
        <p:nvPicPr>
          <p:cNvPr id="2050" name="Picture 2" descr="http://4.bp.blogspot.com/-YDn1C42t4Eo/UKJEdPsbcbI/AAAAAAAAANk/hjbm2jsuSsI/s1600/Slide1.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55405" y="124362"/>
            <a:ext cx="4788595" cy="3591446"/>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4572000" y="3471115"/>
            <a:ext cx="4572000" cy="246221"/>
          </a:xfrm>
          <a:prstGeom prst="rect">
            <a:avLst/>
          </a:prstGeom>
        </p:spPr>
        <p:txBody>
          <a:bodyPr>
            <a:spAutoFit/>
          </a:bodyPr>
          <a:lstStyle/>
          <a:p>
            <a:r>
              <a:rPr lang="pt-BR" sz="1000" dirty="0" smtClean="0"/>
              <a:t>Fonte: http</a:t>
            </a:r>
            <a:r>
              <a:rPr lang="pt-BR" sz="1000" dirty="0"/>
              <a:t>://carladsilva.blogspot.com.br/2012/11/biologia-nucleo-celular.html</a:t>
            </a:r>
          </a:p>
        </p:txBody>
      </p:sp>
      <p:pic>
        <p:nvPicPr>
          <p:cNvPr id="2052" name="Picture 4" descr="http://1.bp.blogspot.com/_1letIh2lvrU/SkK20NzkYcI/AAAAAAAAACw/L67FPcD0esg/s400/fig6_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777008"/>
            <a:ext cx="3815853" cy="4784769"/>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237370" y="6561777"/>
            <a:ext cx="5022304" cy="246221"/>
          </a:xfrm>
          <a:prstGeom prst="rect">
            <a:avLst/>
          </a:prstGeom>
        </p:spPr>
        <p:txBody>
          <a:bodyPr wrap="square">
            <a:spAutoFit/>
          </a:bodyPr>
          <a:lstStyle/>
          <a:p>
            <a:r>
              <a:rPr lang="pt-BR" sz="1000" dirty="0" smtClean="0"/>
              <a:t>Fonte: http</a:t>
            </a:r>
            <a:r>
              <a:rPr lang="pt-BR" sz="1000" dirty="0"/>
              <a:t>://azimutedabiologia.blogspot.com.br/2009/06/aula-nucleo-celular.html</a:t>
            </a:r>
          </a:p>
        </p:txBody>
      </p:sp>
    </p:spTree>
    <p:extLst>
      <p:ext uri="{BB962C8B-B14F-4D97-AF65-F5344CB8AC3E}">
        <p14:creationId xmlns:p14="http://schemas.microsoft.com/office/powerpoint/2010/main" val="27392848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sz="half" idx="1"/>
          </p:nvPr>
        </p:nvSpPr>
        <p:spPr>
          <a:xfrm>
            <a:off x="395536" y="908721"/>
            <a:ext cx="4464496" cy="936104"/>
          </a:xfrm>
        </p:spPr>
        <p:txBody>
          <a:bodyPr/>
          <a:lstStyle/>
          <a:p>
            <a:r>
              <a:rPr lang="pt-BR" dirty="0" smtClean="0"/>
              <a:t>Cariótipo e cromossomos homólogos.</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56</a:t>
            </a:fld>
            <a:endParaRPr lang="pt-BR"/>
          </a:p>
        </p:txBody>
      </p:sp>
      <p:pic>
        <p:nvPicPr>
          <p:cNvPr id="5122" name="Picture 2" descr="http://www.colegiovascodagama.pt/ciencias3c/images/u7cariotip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80" y="2780928"/>
            <a:ext cx="5080538" cy="3791446"/>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102849" y="6480974"/>
            <a:ext cx="4806280" cy="246221"/>
          </a:xfrm>
          <a:prstGeom prst="rect">
            <a:avLst/>
          </a:prstGeom>
        </p:spPr>
        <p:txBody>
          <a:bodyPr wrap="square">
            <a:spAutoFit/>
          </a:bodyPr>
          <a:lstStyle/>
          <a:p>
            <a:r>
              <a:rPr lang="pt-BR" sz="1000" dirty="0" smtClean="0"/>
              <a:t>Fonte: http</a:t>
            </a:r>
            <a:r>
              <a:rPr lang="pt-BR" sz="1000" dirty="0"/>
              <a:t>://www.colegiovascodagama.pt/ciencias3c/nono/hereditariedade.html</a:t>
            </a:r>
          </a:p>
        </p:txBody>
      </p:sp>
      <p:pic>
        <p:nvPicPr>
          <p:cNvPr id="5124" name="Picture 4" descr="http://www.poligene.com.br/ktml2/images/uploads/CARIOTIPO-M.gif?0.47828898278933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5" y="0"/>
            <a:ext cx="4427985" cy="3320989"/>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5292080" y="3501008"/>
            <a:ext cx="3652726" cy="553998"/>
          </a:xfrm>
          <a:prstGeom prst="rect">
            <a:avLst/>
          </a:prstGeom>
        </p:spPr>
        <p:txBody>
          <a:bodyPr wrap="square">
            <a:spAutoFit/>
          </a:bodyPr>
          <a:lstStyle/>
          <a:p>
            <a:r>
              <a:rPr lang="pt-BR" sz="1000" dirty="0" smtClean="0"/>
              <a:t>Fonte: http</a:t>
            </a:r>
            <a:r>
              <a:rPr lang="pt-BR" sz="1000" dirty="0"/>
              <a:t>://www.poligene.com.br/laboratorios_florianopolis_areas_atuacao_humana_citogenetica.asp</a:t>
            </a:r>
          </a:p>
        </p:txBody>
      </p:sp>
    </p:spTree>
    <p:extLst>
      <p:ext uri="{BB962C8B-B14F-4D97-AF65-F5344CB8AC3E}">
        <p14:creationId xmlns:p14="http://schemas.microsoft.com/office/powerpoint/2010/main" val="39780054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Número de Slide 4"/>
          <p:cNvSpPr>
            <a:spLocks noGrp="1"/>
          </p:cNvSpPr>
          <p:nvPr>
            <p:ph type="sldNum" sz="quarter" idx="12"/>
          </p:nvPr>
        </p:nvSpPr>
        <p:spPr/>
        <p:txBody>
          <a:bodyPr/>
          <a:lstStyle/>
          <a:p>
            <a:fld id="{003FD9F8-5431-48B7-8012-1ED63CFEE3E4}" type="slidenum">
              <a:rPr lang="pt-BR" smtClean="0"/>
              <a:pPr/>
              <a:t>57</a:t>
            </a:fld>
            <a:endParaRPr lang="pt-BR"/>
          </a:p>
        </p:txBody>
      </p:sp>
      <p:sp>
        <p:nvSpPr>
          <p:cNvPr id="8" name="Espaço Reservado para Conteúdo 7"/>
          <p:cNvSpPr>
            <a:spLocks noGrp="1"/>
          </p:cNvSpPr>
          <p:nvPr>
            <p:ph sz="quarter" idx="4294967295"/>
          </p:nvPr>
        </p:nvSpPr>
        <p:spPr>
          <a:xfrm>
            <a:off x="450696" y="836712"/>
            <a:ext cx="3284612" cy="660970"/>
          </a:xfrm>
        </p:spPr>
        <p:txBody>
          <a:bodyPr/>
          <a:lstStyle/>
          <a:p>
            <a:r>
              <a:rPr lang="pt-BR" dirty="0" smtClean="0"/>
              <a:t>GENE.</a:t>
            </a:r>
            <a:endParaRPr lang="pt-BR" dirty="0"/>
          </a:p>
          <a:p>
            <a:endParaRPr lang="pt-BR" dirty="0"/>
          </a:p>
        </p:txBody>
      </p:sp>
      <p:pic>
        <p:nvPicPr>
          <p:cNvPr id="4100" name="Picture 4" descr="http://www.virtual.epm.br/cursos/genetica/htm/figuras/alelo.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1628800"/>
            <a:ext cx="4733176" cy="155075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www.virtual.epm.br/cursos/genetica/htm/figuras/locu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340768"/>
            <a:ext cx="2736304" cy="2953674"/>
          </a:xfrm>
          <a:prstGeom prst="rect">
            <a:avLst/>
          </a:prstGeom>
          <a:noFill/>
          <a:extLst>
            <a:ext uri="{909E8E84-426E-40DD-AFC4-6F175D3DCCD1}">
              <a14:hiddenFill xmlns:a14="http://schemas.microsoft.com/office/drawing/2010/main">
                <a:solidFill>
                  <a:srgbClr val="FFFFFF"/>
                </a:solidFill>
              </a14:hiddenFill>
            </a:ext>
          </a:extLst>
        </p:spPr>
      </p:pic>
      <p:sp>
        <p:nvSpPr>
          <p:cNvPr id="15" name="Retângulo 14"/>
          <p:cNvSpPr/>
          <p:nvPr/>
        </p:nvSpPr>
        <p:spPr>
          <a:xfrm>
            <a:off x="2555776" y="6538912"/>
            <a:ext cx="4572000" cy="246221"/>
          </a:xfrm>
          <a:prstGeom prst="rect">
            <a:avLst/>
          </a:prstGeom>
        </p:spPr>
        <p:txBody>
          <a:bodyPr>
            <a:spAutoFit/>
          </a:bodyPr>
          <a:lstStyle/>
          <a:p>
            <a:r>
              <a:rPr lang="pt-BR" sz="1000" dirty="0" smtClean="0"/>
              <a:t>Fonte das imagens: http</a:t>
            </a:r>
            <a:r>
              <a:rPr lang="pt-BR" sz="1000" dirty="0"/>
              <a:t>://www.virtual.epm.br/cursos/genetica/htm/defini.htm</a:t>
            </a:r>
          </a:p>
        </p:txBody>
      </p:sp>
      <p:pic>
        <p:nvPicPr>
          <p:cNvPr id="4102" name="Picture 6" descr="http://www.virtual.epm.br/cursos/genetica/htm/figuras/homehet.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7562" y="3513016"/>
            <a:ext cx="4105675" cy="2843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58320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sz="half" idx="1"/>
          </p:nvPr>
        </p:nvSpPr>
        <p:spPr>
          <a:xfrm>
            <a:off x="407056" y="813313"/>
            <a:ext cx="5842912" cy="500803"/>
          </a:xfrm>
        </p:spPr>
        <p:txBody>
          <a:bodyPr>
            <a:normAutofit/>
          </a:bodyPr>
          <a:lstStyle/>
          <a:p>
            <a:r>
              <a:rPr lang="pt-BR" dirty="0" smtClean="0"/>
              <a:t>ÁCIDOS NUCLEICOS: DNA</a:t>
            </a:r>
            <a:r>
              <a:rPr lang="pt-BR" dirty="0"/>
              <a:t>, </a:t>
            </a:r>
            <a:r>
              <a:rPr lang="pt-BR" dirty="0" smtClean="0"/>
              <a:t>RNA.</a:t>
            </a:r>
            <a:endParaRPr lang="pt-BR" dirty="0"/>
          </a:p>
        </p:txBody>
      </p:sp>
      <p:sp>
        <p:nvSpPr>
          <p:cNvPr id="5" name="Espaço Reservado para Número de Slide 4"/>
          <p:cNvSpPr>
            <a:spLocks noGrp="1"/>
          </p:cNvSpPr>
          <p:nvPr>
            <p:ph type="sldNum" sz="quarter" idx="12"/>
          </p:nvPr>
        </p:nvSpPr>
        <p:spPr/>
        <p:txBody>
          <a:bodyPr/>
          <a:lstStyle/>
          <a:p>
            <a:fld id="{003FD9F8-5431-48B7-8012-1ED63CFEE3E4}" type="slidenum">
              <a:rPr lang="pt-BR" smtClean="0"/>
              <a:pPr/>
              <a:t>58</a:t>
            </a:fld>
            <a:endParaRPr lang="pt-BR"/>
          </a:p>
        </p:txBody>
      </p:sp>
      <p:pic>
        <p:nvPicPr>
          <p:cNvPr id="6146" name="Picture 2" descr="http://pequenosbiologos.files.wordpress.com/2010/09/dn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336" y="1314116"/>
            <a:ext cx="6995040" cy="5224796"/>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1691680" y="6538912"/>
            <a:ext cx="4572000" cy="246221"/>
          </a:xfrm>
          <a:prstGeom prst="rect">
            <a:avLst/>
          </a:prstGeom>
        </p:spPr>
        <p:txBody>
          <a:bodyPr>
            <a:spAutoFit/>
          </a:bodyPr>
          <a:lstStyle/>
          <a:p>
            <a:r>
              <a:rPr lang="pt-BR" sz="1000" dirty="0" smtClean="0"/>
              <a:t>Fonte: http</a:t>
            </a:r>
            <a:r>
              <a:rPr lang="pt-BR" sz="1000" dirty="0"/>
              <a:t>://melhorbiologia.blogspot.com.br/2012/11/o-material-genetico.html</a:t>
            </a:r>
          </a:p>
        </p:txBody>
      </p:sp>
    </p:spTree>
    <p:extLst>
      <p:ext uri="{BB962C8B-B14F-4D97-AF65-F5344CB8AC3E}">
        <p14:creationId xmlns:p14="http://schemas.microsoft.com/office/powerpoint/2010/main" val="1975223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Número de Slide 4"/>
          <p:cNvSpPr>
            <a:spLocks noGrp="1"/>
          </p:cNvSpPr>
          <p:nvPr>
            <p:ph type="sldNum" sz="quarter" idx="12"/>
          </p:nvPr>
        </p:nvSpPr>
        <p:spPr/>
        <p:txBody>
          <a:bodyPr/>
          <a:lstStyle/>
          <a:p>
            <a:fld id="{003FD9F8-5431-48B7-8012-1ED63CFEE3E4}" type="slidenum">
              <a:rPr lang="pt-BR" smtClean="0"/>
              <a:pPr/>
              <a:t>59</a:t>
            </a:fld>
            <a:endParaRPr lang="pt-BR"/>
          </a:p>
        </p:txBody>
      </p:sp>
      <p:pic>
        <p:nvPicPr>
          <p:cNvPr id="7170" name="Picture 2" descr="http://www.sobiologia.com.br/conteudos/figuras/quimica_vida/dna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0128"/>
            <a:ext cx="6192688" cy="6476157"/>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1979712" y="6552957"/>
            <a:ext cx="4572000" cy="246221"/>
          </a:xfrm>
          <a:prstGeom prst="rect">
            <a:avLst/>
          </a:prstGeom>
        </p:spPr>
        <p:txBody>
          <a:bodyPr>
            <a:spAutoFit/>
          </a:bodyPr>
          <a:lstStyle/>
          <a:p>
            <a:r>
              <a:rPr lang="pt-BR" sz="1000" dirty="0" smtClean="0"/>
              <a:t>Fonte: http</a:t>
            </a:r>
            <a:r>
              <a:rPr lang="pt-BR" sz="1000" dirty="0"/>
              <a:t>://www.sobiologia.com.br/conteudos/quimica_vida/quimica15.php</a:t>
            </a:r>
          </a:p>
        </p:txBody>
      </p:sp>
    </p:spTree>
    <p:extLst>
      <p:ext uri="{BB962C8B-B14F-4D97-AF65-F5344CB8AC3E}">
        <p14:creationId xmlns:p14="http://schemas.microsoft.com/office/powerpoint/2010/main" val="14372464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980728"/>
            <a:ext cx="8229600" cy="5343872"/>
          </a:xfrm>
        </p:spPr>
        <p:txBody>
          <a:bodyPr/>
          <a:lstStyle/>
          <a:p>
            <a:r>
              <a:rPr lang="pt-BR" sz="2400" dirty="0" smtClean="0"/>
              <a:t>MUTUALISMO OU MUTUALISMO OBRIGATÓRIO: é a associação entre espécies diferentes com benefícios mútuos e grande interdependência. Ex: líquens, micorriza.</a:t>
            </a:r>
          </a:p>
          <a:p>
            <a:pPr>
              <a:buNone/>
            </a:pPr>
            <a:endParaRPr lang="pt-BR" dirty="0" smtClean="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6</a:t>
            </a:fld>
            <a:endParaRPr lang="pt-BR"/>
          </a:p>
        </p:txBody>
      </p:sp>
      <p:pic>
        <p:nvPicPr>
          <p:cNvPr id="5" name="Imagem 4" descr="micorrizas.JPG"/>
          <p:cNvPicPr>
            <a:picLocks noChangeAspect="1"/>
          </p:cNvPicPr>
          <p:nvPr/>
        </p:nvPicPr>
        <p:blipFill>
          <a:blip r:embed="rId3" cstate="print"/>
          <a:stretch>
            <a:fillRect/>
          </a:stretch>
        </p:blipFill>
        <p:spPr>
          <a:xfrm>
            <a:off x="1115616" y="2348880"/>
            <a:ext cx="3663016" cy="3744416"/>
          </a:xfrm>
          <a:prstGeom prst="rect">
            <a:avLst/>
          </a:prstGeom>
        </p:spPr>
      </p:pic>
      <p:pic>
        <p:nvPicPr>
          <p:cNvPr id="6" name="Imagem 5" descr="micorriza-2-284x300.jpg"/>
          <p:cNvPicPr>
            <a:picLocks noChangeAspect="1"/>
          </p:cNvPicPr>
          <p:nvPr/>
        </p:nvPicPr>
        <p:blipFill>
          <a:blip r:embed="rId4" cstate="print"/>
          <a:stretch>
            <a:fillRect/>
          </a:stretch>
        </p:blipFill>
        <p:spPr>
          <a:xfrm>
            <a:off x="4788024" y="2636912"/>
            <a:ext cx="3709852" cy="3918858"/>
          </a:xfrm>
          <a:prstGeom prst="rect">
            <a:avLst/>
          </a:prstGeom>
        </p:spPr>
      </p:pic>
      <p:sp>
        <p:nvSpPr>
          <p:cNvPr id="7" name="CaixaDeTexto 6"/>
          <p:cNvSpPr txBox="1"/>
          <p:nvPr/>
        </p:nvSpPr>
        <p:spPr>
          <a:xfrm>
            <a:off x="8461375" y="2780928"/>
            <a:ext cx="492443" cy="3312368"/>
          </a:xfrm>
          <a:prstGeom prst="rect">
            <a:avLst/>
          </a:prstGeom>
          <a:noFill/>
        </p:spPr>
        <p:txBody>
          <a:bodyPr vert="vert" wrap="square" rtlCol="0">
            <a:spAutoFit/>
          </a:bodyPr>
          <a:lstStyle/>
          <a:p>
            <a:r>
              <a:rPr lang="pt-BR" sz="1000" dirty="0" smtClean="0"/>
              <a:t>Fonte: http://www.agrobeta.com/agrobetablog/2012/10/</a:t>
            </a:r>
          </a:p>
          <a:p>
            <a:r>
              <a:rPr lang="pt-BR" sz="1000" dirty="0" err="1" smtClean="0"/>
              <a:t>fitosanitarios-ecologicos-cannabis-mycorrizas</a:t>
            </a:r>
            <a:r>
              <a:rPr lang="pt-BR" sz="1000" dirty="0" smtClean="0"/>
              <a:t>/</a:t>
            </a:r>
            <a:endParaRPr lang="pt-BR" sz="1000" dirty="0"/>
          </a:p>
        </p:txBody>
      </p:sp>
      <p:sp>
        <p:nvSpPr>
          <p:cNvPr id="8" name="CaixaDeTexto 7"/>
          <p:cNvSpPr txBox="1"/>
          <p:nvPr/>
        </p:nvSpPr>
        <p:spPr>
          <a:xfrm>
            <a:off x="695859" y="2348880"/>
            <a:ext cx="461665" cy="3429000"/>
          </a:xfrm>
          <a:prstGeom prst="rect">
            <a:avLst/>
          </a:prstGeom>
          <a:noFill/>
        </p:spPr>
        <p:txBody>
          <a:bodyPr vert="vert" wrap="square" rtlCol="0">
            <a:spAutoFit/>
          </a:bodyPr>
          <a:lstStyle/>
          <a:p>
            <a:r>
              <a:rPr lang="pt-BR" sz="900" dirty="0" smtClean="0"/>
              <a:t>Fonte: http://micorrizasarte.blogspot.com.br/2010/11/micorrizas_15.html</a:t>
            </a:r>
            <a:endParaRPr lang="pt-BR" sz="9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Número de Slide 1"/>
          <p:cNvSpPr>
            <a:spLocks noGrp="1"/>
          </p:cNvSpPr>
          <p:nvPr>
            <p:ph type="sldNum" sz="quarter" idx="12"/>
          </p:nvPr>
        </p:nvSpPr>
        <p:spPr/>
        <p:txBody>
          <a:bodyPr/>
          <a:lstStyle/>
          <a:p>
            <a:fld id="{003FD9F8-5431-48B7-8012-1ED63CFEE3E4}" type="slidenum">
              <a:rPr lang="pt-BR" smtClean="0"/>
              <a:pPr/>
              <a:t>60</a:t>
            </a:fld>
            <a:endParaRPr lang="pt-BR"/>
          </a:p>
        </p:txBody>
      </p:sp>
      <p:pic>
        <p:nvPicPr>
          <p:cNvPr id="8194" name="Picture 2" descr="http://4.bp.blogspot.com/-82zG0_ugDpY/T5yJT_3CANI/AAAAAAAAAW4/sjavRFkjbQ8/s1600/Bio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0"/>
            <a:ext cx="6268705" cy="6721475"/>
          </a:xfrm>
          <a:prstGeom prst="rect">
            <a:avLst/>
          </a:prstGeom>
          <a:noFill/>
          <a:extLst>
            <a:ext uri="{909E8E84-426E-40DD-AFC4-6F175D3DCCD1}">
              <a14:hiddenFill xmlns:a14="http://schemas.microsoft.com/office/drawing/2010/main">
                <a:solidFill>
                  <a:srgbClr val="FFFFFF"/>
                </a:solidFill>
              </a14:hiddenFill>
            </a:ext>
          </a:extLst>
        </p:spPr>
      </p:pic>
      <p:sp>
        <p:nvSpPr>
          <p:cNvPr id="3" name="Retângulo 2"/>
          <p:cNvSpPr/>
          <p:nvPr/>
        </p:nvSpPr>
        <p:spPr>
          <a:xfrm>
            <a:off x="2252000" y="6507262"/>
            <a:ext cx="4572000" cy="246221"/>
          </a:xfrm>
          <a:prstGeom prst="rect">
            <a:avLst/>
          </a:prstGeom>
        </p:spPr>
        <p:txBody>
          <a:bodyPr>
            <a:spAutoFit/>
          </a:bodyPr>
          <a:lstStyle/>
          <a:p>
            <a:r>
              <a:rPr lang="pt-BR" sz="1000" dirty="0" smtClean="0"/>
              <a:t>Fonte: http</a:t>
            </a:r>
            <a:r>
              <a:rPr lang="pt-BR" sz="1000" dirty="0"/>
              <a:t>://biblicalbiology.blogspot.com.br/2012/04/dna-e-rna.html</a:t>
            </a:r>
          </a:p>
        </p:txBody>
      </p:sp>
      <p:sp>
        <p:nvSpPr>
          <p:cNvPr id="4" name="CaixaDeTexto 3"/>
          <p:cNvSpPr txBox="1"/>
          <p:nvPr/>
        </p:nvSpPr>
        <p:spPr>
          <a:xfrm>
            <a:off x="467544" y="1268760"/>
            <a:ext cx="646331" cy="4248472"/>
          </a:xfrm>
          <a:prstGeom prst="rect">
            <a:avLst/>
          </a:prstGeom>
          <a:noFill/>
        </p:spPr>
        <p:txBody>
          <a:bodyPr vert="vert270" wrap="square" rtlCol="0">
            <a:spAutoFit/>
          </a:bodyPr>
          <a:lstStyle/>
          <a:p>
            <a:r>
              <a:rPr lang="pt-BR" sz="3000" dirty="0" smtClean="0"/>
              <a:t>SÍNTESE PROTEICA</a:t>
            </a:r>
            <a:endParaRPr lang="pt-BR" sz="3000" dirty="0"/>
          </a:p>
        </p:txBody>
      </p:sp>
    </p:spTree>
    <p:extLst>
      <p:ext uri="{BB962C8B-B14F-4D97-AF65-F5344CB8AC3E}">
        <p14:creationId xmlns:p14="http://schemas.microsoft.com/office/powerpoint/2010/main" val="12924191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ctrTitle"/>
          </p:nvPr>
        </p:nvSpPr>
        <p:spPr>
          <a:xfrm>
            <a:off x="539552" y="2564904"/>
            <a:ext cx="7851648" cy="1828800"/>
          </a:xfrm>
        </p:spPr>
        <p:txBody>
          <a:bodyPr/>
          <a:lstStyle/>
          <a:p>
            <a:pPr algn="ctr"/>
            <a:r>
              <a:rPr lang="pt-BR" dirty="0" smtClean="0"/>
              <a:t>Por que os filhos são parecidos com os pais?</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61</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GENÉTICA e CITOLOGIA</a:t>
            </a:r>
            <a:endParaRPr lang="pt-BR" dirty="0"/>
          </a:p>
        </p:txBody>
      </p:sp>
      <p:sp>
        <p:nvSpPr>
          <p:cNvPr id="3" name="Espaço Reservado para Conteúdo 2"/>
          <p:cNvSpPr>
            <a:spLocks noGrp="1"/>
          </p:cNvSpPr>
          <p:nvPr>
            <p:ph idx="1"/>
          </p:nvPr>
        </p:nvSpPr>
        <p:spPr>
          <a:xfrm>
            <a:off x="2915816" y="1935480"/>
            <a:ext cx="5770984" cy="4420870"/>
          </a:xfrm>
        </p:spPr>
        <p:txBody>
          <a:bodyPr>
            <a:normAutofit/>
          </a:bodyPr>
          <a:lstStyle/>
          <a:p>
            <a:pPr>
              <a:defRPr/>
            </a:pPr>
            <a:r>
              <a:rPr kumimoji="0" lang="pt-BR" sz="2600" kern="1200" dirty="0" smtClean="0">
                <a:solidFill>
                  <a:schemeClr val="tx1"/>
                </a:solidFill>
                <a:latin typeface="+mn-lt"/>
                <a:ea typeface="+mn-ea"/>
                <a:cs typeface="+mn-cs"/>
              </a:rPr>
              <a:t>HEREDITARIEDADE: </a:t>
            </a:r>
            <a:r>
              <a:rPr lang="pt-BR" dirty="0"/>
              <a:t>é o conjunto de processos biológicos que resultam na transmissão de caracteres de uma geração às outras por meio de genes.</a:t>
            </a:r>
            <a:endParaRPr kumimoji="0" lang="pt-BR" sz="2600" kern="1200" dirty="0" smtClean="0">
              <a:solidFill>
                <a:schemeClr val="tx1"/>
              </a:solidFill>
              <a:latin typeface="+mn-lt"/>
              <a:ea typeface="+mn-ea"/>
              <a:cs typeface="+mn-cs"/>
            </a:endParaRPr>
          </a:p>
          <a:p>
            <a:r>
              <a:rPr lang="pt-BR" dirty="0" smtClean="0"/>
              <a:t>GREGOR MENDEL: na primeira </a:t>
            </a:r>
            <a:r>
              <a:rPr lang="pt-BR" dirty="0"/>
              <a:t>lei, afirma que cada caráter é determinado por </a:t>
            </a:r>
            <a:r>
              <a:rPr lang="pt-BR" b="1"/>
              <a:t>um </a:t>
            </a:r>
            <a:r>
              <a:rPr lang="pt-BR" b="1" smtClean="0"/>
              <a:t>par </a:t>
            </a:r>
            <a:r>
              <a:rPr lang="pt-BR" b="1" dirty="0"/>
              <a:t>de fatores (hoje denominados genes)</a:t>
            </a:r>
            <a:r>
              <a:rPr lang="pt-BR" dirty="0"/>
              <a:t>, que </a:t>
            </a:r>
            <a:r>
              <a:rPr lang="pt-BR" b="1" dirty="0"/>
              <a:t>se separam</a:t>
            </a:r>
            <a:r>
              <a:rPr lang="pt-BR" dirty="0"/>
              <a:t> na formação dos </a:t>
            </a:r>
            <a:r>
              <a:rPr lang="pt-BR" b="1" dirty="0" smtClean="0"/>
              <a:t>gametas. </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62</a:t>
            </a:fld>
            <a:endParaRPr lang="pt-BR"/>
          </a:p>
        </p:txBody>
      </p:sp>
      <p:pic>
        <p:nvPicPr>
          <p:cNvPr id="9218" name="Picture 2" descr="http://oldlibrarysite.villanova.edu/services/exhibits/images/mende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754223"/>
            <a:ext cx="2228850" cy="2962276"/>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2701290" y="6538912"/>
            <a:ext cx="4572000" cy="230832"/>
          </a:xfrm>
          <a:prstGeom prst="rect">
            <a:avLst/>
          </a:prstGeom>
        </p:spPr>
        <p:txBody>
          <a:bodyPr>
            <a:spAutoFit/>
          </a:bodyPr>
          <a:lstStyle/>
          <a:p>
            <a:r>
              <a:rPr lang="pt-BR" sz="900" dirty="0" smtClean="0"/>
              <a:t>Fonte: http</a:t>
            </a:r>
            <a:r>
              <a:rPr lang="pt-BR" sz="900" dirty="0"/>
              <a:t>://oldlibrarysite.villanova.edu/services/exhibits/gregor_johann_mendel.htm</a:t>
            </a:r>
          </a:p>
        </p:txBody>
      </p:sp>
      <p:sp>
        <p:nvSpPr>
          <p:cNvPr id="6" name="Retângulo 5"/>
          <p:cNvSpPr/>
          <p:nvPr/>
        </p:nvSpPr>
        <p:spPr>
          <a:xfrm>
            <a:off x="511942" y="2776781"/>
            <a:ext cx="2165764" cy="923330"/>
          </a:xfrm>
          <a:prstGeom prst="rect">
            <a:avLst/>
          </a:prstGeom>
        </p:spPr>
        <p:txBody>
          <a:bodyPr wrap="square">
            <a:spAutoFit/>
          </a:bodyPr>
          <a:lstStyle/>
          <a:p>
            <a:r>
              <a:rPr lang="pt-BR" dirty="0">
                <a:latin typeface="Times New Roman" panose="02020603050405020304" pitchFamily="18" charset="0"/>
                <a:ea typeface="Calibri" panose="020F0502020204030204" pitchFamily="34" charset="0"/>
              </a:rPr>
              <a:t>Gregor Johann </a:t>
            </a:r>
            <a:r>
              <a:rPr lang="pt-BR" b="1" dirty="0" smtClean="0">
                <a:latin typeface="Times New Roman" panose="02020603050405020304" pitchFamily="18" charset="0"/>
                <a:ea typeface="Calibri" panose="020F0502020204030204" pitchFamily="34" charset="0"/>
              </a:rPr>
              <a:t>Mendel </a:t>
            </a:r>
            <a:r>
              <a:rPr lang="pt-BR" dirty="0" smtClean="0"/>
              <a:t>(</a:t>
            </a:r>
            <a:r>
              <a:rPr lang="pt-BR" dirty="0"/>
              <a:t>1822-1884)</a:t>
            </a:r>
            <a:r>
              <a:rPr lang="pt-BR" b="1" dirty="0" smtClean="0">
                <a:latin typeface="Times New Roman" panose="02020603050405020304" pitchFamily="18" charset="0"/>
                <a:ea typeface="Calibri" panose="020F0502020204030204" pitchFamily="34" charset="0"/>
              </a:rPr>
              <a:t>, </a:t>
            </a:r>
            <a:r>
              <a:rPr lang="pt-BR" dirty="0" smtClean="0">
                <a:latin typeface="Times New Roman" panose="02020603050405020304" pitchFamily="18" charset="0"/>
                <a:ea typeface="Calibri" panose="020F0502020204030204" pitchFamily="34" charset="0"/>
              </a:rPr>
              <a:t>monge austríaco</a:t>
            </a:r>
            <a:r>
              <a:rPr lang="pt-BR" b="1" dirty="0">
                <a:latin typeface="Times New Roman" panose="02020603050405020304" pitchFamily="18" charset="0"/>
                <a:ea typeface="Calibri" panose="020F0502020204030204" pitchFamily="34" charset="0"/>
              </a:rPr>
              <a:t>.</a:t>
            </a:r>
            <a:endParaRPr lang="pt-BR"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63</a:t>
            </a:fld>
            <a:endParaRPr lang="pt-BR"/>
          </a:p>
        </p:txBody>
      </p:sp>
      <p:pic>
        <p:nvPicPr>
          <p:cNvPr id="12290" name="Picture 2" descr="http://4.bp.blogspot.com/_Lkst6PV3Jlk/TTy2QvgLI3I/AAAAAAAAABE/Bvj72BE5xf0/s320/primeira-lei-de-mendel-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496199"/>
            <a:ext cx="3307800" cy="2329244"/>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1763688" y="2843699"/>
            <a:ext cx="5382344" cy="246221"/>
          </a:xfrm>
          <a:prstGeom prst="rect">
            <a:avLst/>
          </a:prstGeom>
        </p:spPr>
        <p:txBody>
          <a:bodyPr wrap="square">
            <a:spAutoFit/>
          </a:bodyPr>
          <a:lstStyle/>
          <a:p>
            <a:r>
              <a:rPr lang="pt-BR" sz="1000" dirty="0" smtClean="0"/>
              <a:t>Fonte: http</a:t>
            </a:r>
            <a:r>
              <a:rPr lang="pt-BR" sz="1000" dirty="0"/>
              <a:t>://apuradabiologia.blogspot.com.br/2011/01/experiencias-e-leis-de-mendel.html</a:t>
            </a:r>
          </a:p>
        </p:txBody>
      </p:sp>
      <p:pic>
        <p:nvPicPr>
          <p:cNvPr id="12292" name="Picture 4" descr="http://4.bp.blogspot.com/_qrTkeYtDqNM/S5kLgVd37qI/AAAAAAAAAIg/BhJMvuFuAP8/s400/cruzam+ervilha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3284984"/>
            <a:ext cx="4032448" cy="3326770"/>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1925960" y="6598364"/>
            <a:ext cx="4572000" cy="246221"/>
          </a:xfrm>
          <a:prstGeom prst="rect">
            <a:avLst/>
          </a:prstGeom>
        </p:spPr>
        <p:txBody>
          <a:bodyPr>
            <a:spAutoFit/>
          </a:bodyPr>
          <a:lstStyle/>
          <a:p>
            <a:r>
              <a:rPr lang="pt-BR" sz="1000" dirty="0" smtClean="0"/>
              <a:t>Fonte: http</a:t>
            </a:r>
            <a:r>
              <a:rPr lang="pt-BR" sz="1000" dirty="0"/>
              <a:t>://flopesbio.blogspot.com.br/2010/03/primeira-lei-de-mendel.html</a:t>
            </a:r>
          </a:p>
        </p:txBody>
      </p:sp>
    </p:spTree>
    <p:extLst>
      <p:ext uri="{BB962C8B-B14F-4D97-AF65-F5344CB8AC3E}">
        <p14:creationId xmlns:p14="http://schemas.microsoft.com/office/powerpoint/2010/main" val="15270840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29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Número de Slide 1"/>
          <p:cNvSpPr>
            <a:spLocks noGrp="1"/>
          </p:cNvSpPr>
          <p:nvPr>
            <p:ph type="sldNum" sz="quarter" idx="12"/>
          </p:nvPr>
        </p:nvSpPr>
        <p:spPr/>
        <p:txBody>
          <a:bodyPr/>
          <a:lstStyle/>
          <a:p>
            <a:fld id="{003FD9F8-5431-48B7-8012-1ED63CFEE3E4}" type="slidenum">
              <a:rPr lang="pt-BR" smtClean="0"/>
              <a:pPr/>
              <a:t>64</a:t>
            </a:fld>
            <a:endParaRPr lang="pt-BR"/>
          </a:p>
        </p:txBody>
      </p:sp>
      <p:pic>
        <p:nvPicPr>
          <p:cNvPr id="13314" name="Picture 2" descr="http://www.mundoeducacao.com/upload/conteudo/images/cruzamento-de-Mende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1456" y="1768111"/>
            <a:ext cx="5184576" cy="4590511"/>
          </a:xfrm>
          <a:prstGeom prst="rect">
            <a:avLst/>
          </a:prstGeom>
          <a:noFill/>
          <a:extLst>
            <a:ext uri="{909E8E84-426E-40DD-AFC4-6F175D3DCCD1}">
              <a14:hiddenFill xmlns:a14="http://schemas.microsoft.com/office/drawing/2010/main">
                <a:solidFill>
                  <a:srgbClr val="FFFFFF"/>
                </a:solidFill>
              </a14:hiddenFill>
            </a:ext>
          </a:extLst>
        </p:spPr>
      </p:pic>
      <p:sp>
        <p:nvSpPr>
          <p:cNvPr id="3" name="Retângulo 2"/>
          <p:cNvSpPr/>
          <p:nvPr/>
        </p:nvSpPr>
        <p:spPr>
          <a:xfrm>
            <a:off x="2267744" y="6493510"/>
            <a:ext cx="4572000" cy="246221"/>
          </a:xfrm>
          <a:prstGeom prst="rect">
            <a:avLst/>
          </a:prstGeom>
        </p:spPr>
        <p:txBody>
          <a:bodyPr>
            <a:spAutoFit/>
          </a:bodyPr>
          <a:lstStyle/>
          <a:p>
            <a:r>
              <a:rPr lang="pt-BR" sz="1000" dirty="0" smtClean="0"/>
              <a:t>Fonte: http</a:t>
            </a:r>
            <a:r>
              <a:rPr lang="pt-BR" sz="1000" dirty="0"/>
              <a:t>://www.mundoeducacao.com/biologia/primeira-lei-mendel.htm</a:t>
            </a:r>
          </a:p>
        </p:txBody>
      </p:sp>
      <p:sp>
        <p:nvSpPr>
          <p:cNvPr id="4" name="CaixaDeTexto 3"/>
          <p:cNvSpPr txBox="1"/>
          <p:nvPr/>
        </p:nvSpPr>
        <p:spPr>
          <a:xfrm>
            <a:off x="582216" y="692696"/>
            <a:ext cx="8075240" cy="1246495"/>
          </a:xfrm>
          <a:prstGeom prst="rect">
            <a:avLst/>
          </a:prstGeom>
          <a:noFill/>
        </p:spPr>
        <p:txBody>
          <a:bodyPr wrap="square" rtlCol="0">
            <a:spAutoFit/>
          </a:bodyPr>
          <a:lstStyle/>
          <a:p>
            <a:r>
              <a:rPr lang="pt-BR" sz="2500" dirty="0" smtClean="0"/>
              <a:t>Conclui-se que cada </a:t>
            </a:r>
            <a:r>
              <a:rPr lang="pt-BR" sz="2500" dirty="0"/>
              <a:t>gameta possui apenas um gene de cada caráter; e no par de genes que determina o caráter, um gene vem sempre do pai, e o outro vem da </a:t>
            </a:r>
            <a:r>
              <a:rPr lang="pt-BR" sz="2500" dirty="0" smtClean="0"/>
              <a:t>mãe.</a:t>
            </a:r>
            <a:endParaRPr lang="pt-BR" sz="2500" dirty="0"/>
          </a:p>
        </p:txBody>
      </p:sp>
    </p:spTree>
    <p:extLst>
      <p:ext uri="{BB962C8B-B14F-4D97-AF65-F5344CB8AC3E}">
        <p14:creationId xmlns:p14="http://schemas.microsoft.com/office/powerpoint/2010/main" val="31448648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699792" y="692696"/>
            <a:ext cx="3682752" cy="557416"/>
          </a:xfrm>
        </p:spPr>
        <p:txBody>
          <a:bodyPr/>
          <a:lstStyle/>
          <a:p>
            <a:r>
              <a:rPr lang="pt-BR" dirty="0" smtClean="0"/>
              <a:t>MITOSE E MEIOSE</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65</a:t>
            </a:fld>
            <a:endParaRPr lang="pt-BR"/>
          </a:p>
        </p:txBody>
      </p:sp>
      <p:pic>
        <p:nvPicPr>
          <p:cNvPr id="10242" name="Picture 2" descr="http://2.bp.blogspot.com/_uvWVvqxJ2Z0/TPk-QWOtvhI/AAAAAAAAAVM/wCGNGtggh1Q/s1600/DIFEREN%25C3%2587A%2BMITOSE%2BMEIO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5" y="1250111"/>
            <a:ext cx="7875380" cy="5250253"/>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1577009" y="6538912"/>
            <a:ext cx="5598368" cy="246221"/>
          </a:xfrm>
          <a:prstGeom prst="rect">
            <a:avLst/>
          </a:prstGeom>
        </p:spPr>
        <p:txBody>
          <a:bodyPr wrap="square">
            <a:spAutoFit/>
          </a:bodyPr>
          <a:lstStyle/>
          <a:p>
            <a:r>
              <a:rPr lang="pt-BR" sz="1000" dirty="0" smtClean="0"/>
              <a:t>Fonte: http</a:t>
            </a:r>
            <a:r>
              <a:rPr lang="pt-BR" sz="1000" dirty="0"/>
              <a:t>://fabiologicamente.blogspot.com.br/2010/12/divisao-celular-um-breve-resumo.html</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66</a:t>
            </a:fld>
            <a:endParaRPr lang="pt-BR"/>
          </a:p>
        </p:txBody>
      </p:sp>
      <p:pic>
        <p:nvPicPr>
          <p:cNvPr id="11266" name="Picture 2" descr="http://2.bp.blogspot.com/-1TsRrxQ8jho/TuDdAL_IosI/AAAAAAAAAAM/ceR0YlPlktY/s1600/mitose-meiose.jpg"/>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1403648" y="10304"/>
            <a:ext cx="5652120" cy="6436619"/>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1943708" y="6570920"/>
            <a:ext cx="4572000" cy="246221"/>
          </a:xfrm>
          <a:prstGeom prst="rect">
            <a:avLst/>
          </a:prstGeom>
        </p:spPr>
        <p:txBody>
          <a:bodyPr>
            <a:spAutoFit/>
          </a:bodyPr>
          <a:lstStyle/>
          <a:p>
            <a:r>
              <a:rPr lang="pt-BR" sz="1000" dirty="0" smtClean="0"/>
              <a:t>Fonte: http</a:t>
            </a:r>
            <a:r>
              <a:rPr lang="pt-BR" sz="1000" dirty="0"/>
              <a:t>://biologiaexata.blogspot.com.br/2012/04/mitose-e-meiose.html</a:t>
            </a:r>
          </a:p>
        </p:txBody>
      </p:sp>
    </p:spTree>
    <p:extLst>
      <p:ext uri="{BB962C8B-B14F-4D97-AF65-F5344CB8AC3E}">
        <p14:creationId xmlns:p14="http://schemas.microsoft.com/office/powerpoint/2010/main" val="20921737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BIBLIOGAFIA</a:t>
            </a:r>
            <a:endParaRPr lang="pt-BR" dirty="0"/>
          </a:p>
        </p:txBody>
      </p:sp>
      <p:sp>
        <p:nvSpPr>
          <p:cNvPr id="3" name="Espaço Reservado para Conteúdo 2"/>
          <p:cNvSpPr>
            <a:spLocks noGrp="1"/>
          </p:cNvSpPr>
          <p:nvPr>
            <p:ph idx="1"/>
          </p:nvPr>
        </p:nvSpPr>
        <p:spPr/>
        <p:txBody>
          <a:bodyPr>
            <a:normAutofit fontScale="92500"/>
          </a:bodyPr>
          <a:lstStyle/>
          <a:p>
            <a:r>
              <a:rPr lang="pt-BR" dirty="0" smtClean="0"/>
              <a:t>LINHARES, Sérgio e GEWANDSZNAJDER, Fernando. Biologia hoje. V. 1. Citologia: reprodução e desenvolvimento: histologia: origem da vida. V. 2. Os seres vivos. V. 3. Genética: evolução: ecologia. – São Paulo: Ática, 2010.</a:t>
            </a:r>
          </a:p>
          <a:p>
            <a:r>
              <a:rPr lang="en-US" dirty="0" smtClean="0"/>
              <a:t>BEGON, Michael, TOWNSEND, Colin R., HARPER, John L.; </a:t>
            </a:r>
            <a:r>
              <a:rPr lang="en-US" dirty="0" err="1" smtClean="0"/>
              <a:t>tradução</a:t>
            </a:r>
            <a:r>
              <a:rPr lang="en-US" dirty="0" smtClean="0"/>
              <a:t> Adriano </a:t>
            </a:r>
            <a:r>
              <a:rPr lang="en-US" dirty="0" err="1" smtClean="0"/>
              <a:t>Sanches</a:t>
            </a:r>
            <a:r>
              <a:rPr lang="en-US" dirty="0" smtClean="0"/>
              <a:t> </a:t>
            </a:r>
            <a:r>
              <a:rPr lang="en-US" dirty="0" err="1" smtClean="0"/>
              <a:t>Melo</a:t>
            </a:r>
            <a:r>
              <a:rPr lang="en-US" dirty="0" smtClean="0"/>
              <a:t> …(</a:t>
            </a:r>
            <a:r>
              <a:rPr lang="en-US" i="1" dirty="0" smtClean="0"/>
              <a:t>et al.</a:t>
            </a:r>
            <a:r>
              <a:rPr lang="en-US" dirty="0" smtClean="0"/>
              <a:t>). – 4. ed. – Porto </a:t>
            </a:r>
            <a:r>
              <a:rPr lang="en-US" dirty="0" err="1" smtClean="0"/>
              <a:t>Alegre</a:t>
            </a:r>
            <a:r>
              <a:rPr lang="en-US" dirty="0" smtClean="0"/>
              <a:t>: </a:t>
            </a:r>
            <a:r>
              <a:rPr lang="en-US" dirty="0" err="1" smtClean="0"/>
              <a:t>Artmed</a:t>
            </a:r>
            <a:r>
              <a:rPr lang="en-US" dirty="0" smtClean="0"/>
              <a:t>, 2007. </a:t>
            </a:r>
            <a:r>
              <a:rPr lang="pt-BR" dirty="0" smtClean="0"/>
              <a:t>752p.</a:t>
            </a:r>
          </a:p>
          <a:p>
            <a:r>
              <a:rPr lang="pt-BR" dirty="0" smtClean="0"/>
              <a:t>UZUNIAN, </a:t>
            </a:r>
            <a:r>
              <a:rPr lang="pt-BR" dirty="0" err="1" smtClean="0"/>
              <a:t>Armenio</a:t>
            </a:r>
            <a:r>
              <a:rPr lang="pt-BR" dirty="0" smtClean="0"/>
              <a:t>, DE CASTRO, Nelson Henrique, SASSON, </a:t>
            </a:r>
            <a:r>
              <a:rPr lang="pt-BR" dirty="0" err="1" smtClean="0"/>
              <a:t>Sezar</a:t>
            </a:r>
            <a:r>
              <a:rPr lang="pt-BR" dirty="0" smtClean="0"/>
              <a:t>, CALDINI JUNIOR, Nelson. Anglo: ensino médio: livro-texto 1, 2 e 3. – São Paulo: Anglo, 2008.</a:t>
            </a: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67</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pt-BR" dirty="0" smtClean="0"/>
              <a:t>OFICINA B</a:t>
            </a:r>
            <a:endParaRPr lang="pt-BR" dirty="0"/>
          </a:p>
        </p:txBody>
      </p:sp>
      <p:sp>
        <p:nvSpPr>
          <p:cNvPr id="5" name="Subtítulo 4"/>
          <p:cNvSpPr>
            <a:spLocks noGrp="1"/>
          </p:cNvSpPr>
          <p:nvPr>
            <p:ph type="subTitle" idx="1"/>
          </p:nvPr>
        </p:nvSpPr>
        <p:spPr>
          <a:xfrm>
            <a:off x="533400" y="3228536"/>
            <a:ext cx="7854696" cy="3080784"/>
          </a:xfrm>
        </p:spPr>
        <p:txBody>
          <a:bodyPr>
            <a:normAutofit fontScale="92500"/>
          </a:bodyPr>
          <a:lstStyle/>
          <a:p>
            <a:r>
              <a:rPr lang="pt-BR" dirty="0" smtClean="0"/>
              <a:t>INTRODUÇÃO À TEORIA DA ENDOSSIMBIOSE SEQUENCIAL A LUZ DA TEORIA DA COMPLEXIDADE</a:t>
            </a:r>
          </a:p>
          <a:p>
            <a:r>
              <a:rPr lang="pt-BR" sz="2500" dirty="0" smtClean="0"/>
              <a:t>Professora ministrante: </a:t>
            </a:r>
            <a:r>
              <a:rPr lang="pt-BR" sz="2500" dirty="0"/>
              <a:t>Gracieli da Silva Henicka (gracielihenicka@gmail.com) </a:t>
            </a:r>
          </a:p>
          <a:p>
            <a:r>
              <a:rPr lang="pt-BR" sz="2500" dirty="0" smtClean="0"/>
              <a:t>Professora orientadora: </a:t>
            </a:r>
            <a:r>
              <a:rPr lang="pt-BR" sz="2500" dirty="0"/>
              <a:t>Dr.ª Iramaia Jorge Cabral de Paulo (iramaiaj@gmail.com)</a:t>
            </a:r>
          </a:p>
          <a:p>
            <a:r>
              <a:rPr lang="pt-BR" dirty="0" smtClean="0"/>
              <a:t> </a:t>
            </a:r>
            <a:endParaRPr lang="pt-BR"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901788" y="980728"/>
            <a:ext cx="7772400" cy="1002416"/>
          </a:xfrm>
        </p:spPr>
        <p:txBody>
          <a:bodyPr/>
          <a:lstStyle/>
          <a:p>
            <a:r>
              <a:rPr lang="pt-BR" dirty="0" smtClean="0"/>
              <a:t>Para que serve a ciência?</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69</a:t>
            </a:fld>
            <a:endParaRPr lang="pt-BR"/>
          </a:p>
        </p:txBody>
      </p:sp>
      <p:pic>
        <p:nvPicPr>
          <p:cNvPr id="1026" name="Picture 2" descr="http://4.bp.blogspot.com/_59kuhH_wqh4/TNALRn1LyaI/AAAAAAAAA9w/fs5vlCb9G_8/s400/desape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271176"/>
            <a:ext cx="4104456" cy="4083934"/>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2065512" y="6537126"/>
            <a:ext cx="6390456" cy="246221"/>
          </a:xfrm>
          <a:prstGeom prst="rect">
            <a:avLst/>
          </a:prstGeom>
        </p:spPr>
        <p:txBody>
          <a:bodyPr wrap="square">
            <a:spAutoFit/>
          </a:bodyPr>
          <a:lstStyle/>
          <a:p>
            <a:r>
              <a:rPr lang="pt-BR" sz="1000" dirty="0" smtClean="0"/>
              <a:t>Fonte: http</a:t>
            </a:r>
            <a:r>
              <a:rPr lang="pt-BR" sz="1000" dirty="0"/>
              <a:t>://zelmar.blogspot.com.br/2011/03/pensamento-sistemico-ou-holistico.html</a:t>
            </a:r>
          </a:p>
        </p:txBody>
      </p:sp>
    </p:spTree>
    <p:extLst>
      <p:ext uri="{BB962C8B-B14F-4D97-AF65-F5344CB8AC3E}">
        <p14:creationId xmlns:p14="http://schemas.microsoft.com/office/powerpoint/2010/main" val="307412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arn(inVertical)">
                                      <p:cBhvr>
                                        <p:cTn id="12" dur="500"/>
                                        <p:tgtEl>
                                          <p:spTgt spid="102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323528" y="908720"/>
            <a:ext cx="8229600" cy="4965184"/>
          </a:xfrm>
        </p:spPr>
        <p:txBody>
          <a:bodyPr/>
          <a:lstStyle/>
          <a:p>
            <a:r>
              <a:rPr lang="pt-BR" dirty="0" smtClean="0"/>
              <a:t>PROTOCOOPERAÇÃO, COOPERAÇÃO OU MUTUALISMO FACULTATIVO: é a associação onde indivíduos de espécies diferentes obtêm benefícios mútuos sem que haja dependência entre eles. Ex: boi e garça-boiadeira, crocodilo e ave-palito.</a:t>
            </a:r>
          </a:p>
          <a:p>
            <a:pPr>
              <a:buNone/>
            </a:pPr>
            <a:endParaRPr lang="pt-BR" dirty="0" smtClean="0"/>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7</a:t>
            </a:fld>
            <a:endParaRPr lang="pt-BR" dirty="0"/>
          </a:p>
        </p:txBody>
      </p:sp>
      <p:pic>
        <p:nvPicPr>
          <p:cNvPr id="5" name="Imagem 4" descr="protocooperacao.jpg"/>
          <p:cNvPicPr>
            <a:picLocks noChangeAspect="1"/>
          </p:cNvPicPr>
          <p:nvPr/>
        </p:nvPicPr>
        <p:blipFill>
          <a:blip r:embed="rId2" cstate="print"/>
          <a:stretch>
            <a:fillRect/>
          </a:stretch>
        </p:blipFill>
        <p:spPr>
          <a:xfrm>
            <a:off x="467544" y="3573016"/>
            <a:ext cx="4392488" cy="2670205"/>
          </a:xfrm>
          <a:prstGeom prst="rect">
            <a:avLst/>
          </a:prstGeom>
        </p:spPr>
      </p:pic>
      <p:sp>
        <p:nvSpPr>
          <p:cNvPr id="6" name="CaixaDeTexto 5"/>
          <p:cNvSpPr txBox="1"/>
          <p:nvPr/>
        </p:nvSpPr>
        <p:spPr>
          <a:xfrm>
            <a:off x="539552" y="6237312"/>
            <a:ext cx="4104456" cy="369332"/>
          </a:xfrm>
          <a:prstGeom prst="rect">
            <a:avLst/>
          </a:prstGeom>
          <a:noFill/>
        </p:spPr>
        <p:txBody>
          <a:bodyPr wrap="square" rtlCol="0">
            <a:spAutoFit/>
          </a:bodyPr>
          <a:lstStyle/>
          <a:p>
            <a:r>
              <a:rPr lang="pt-BR" sz="900" dirty="0" smtClean="0"/>
              <a:t>Fonte: http://www.sobiologia.com.br/conteudos/Ecologia/relacoesecologicas2.</a:t>
            </a:r>
            <a:r>
              <a:rPr lang="pt-BR" sz="900" dirty="0" err="1" smtClean="0"/>
              <a:t>php</a:t>
            </a:r>
            <a:endParaRPr lang="pt-BR" sz="900" dirty="0"/>
          </a:p>
        </p:txBody>
      </p:sp>
      <p:pic>
        <p:nvPicPr>
          <p:cNvPr id="7" name="Imagem 6" descr="croc.jpg"/>
          <p:cNvPicPr>
            <a:picLocks noChangeAspect="1"/>
          </p:cNvPicPr>
          <p:nvPr/>
        </p:nvPicPr>
        <p:blipFill>
          <a:blip r:embed="rId3" cstate="print"/>
          <a:stretch>
            <a:fillRect/>
          </a:stretch>
        </p:blipFill>
        <p:spPr>
          <a:xfrm>
            <a:off x="4981254" y="3645024"/>
            <a:ext cx="3911226" cy="2540910"/>
          </a:xfrm>
          <a:prstGeom prst="rect">
            <a:avLst/>
          </a:prstGeom>
        </p:spPr>
      </p:pic>
      <p:sp>
        <p:nvSpPr>
          <p:cNvPr id="8" name="CaixaDeTexto 7"/>
          <p:cNvSpPr txBox="1"/>
          <p:nvPr/>
        </p:nvSpPr>
        <p:spPr>
          <a:xfrm>
            <a:off x="5076056" y="6309320"/>
            <a:ext cx="2520280" cy="246221"/>
          </a:xfrm>
          <a:prstGeom prst="rect">
            <a:avLst/>
          </a:prstGeom>
          <a:noFill/>
        </p:spPr>
        <p:txBody>
          <a:bodyPr wrap="square" rtlCol="0">
            <a:spAutoFit/>
          </a:bodyPr>
          <a:lstStyle/>
          <a:p>
            <a:r>
              <a:rPr lang="pt-BR" sz="1000" dirty="0" smtClean="0"/>
              <a:t>Fonte: http://iaci.com.br/protocoop.htm</a:t>
            </a:r>
            <a:endParaRPr lang="pt-BR" sz="10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852704"/>
          </a:xfrm>
        </p:spPr>
        <p:txBody>
          <a:bodyPr>
            <a:normAutofit/>
          </a:bodyPr>
          <a:lstStyle/>
          <a:p>
            <a:r>
              <a:rPr lang="pt-BR" sz="3500" dirty="0" smtClean="0"/>
              <a:t>CIÊNCIA MODERNA OU TRADICIONAL</a:t>
            </a:r>
            <a:endParaRPr lang="pt-BR" sz="3500" dirty="0"/>
          </a:p>
        </p:txBody>
      </p:sp>
      <p:sp>
        <p:nvSpPr>
          <p:cNvPr id="3" name="Espaço Reservado para Conteúdo 2"/>
          <p:cNvSpPr>
            <a:spLocks noGrp="1"/>
          </p:cNvSpPr>
          <p:nvPr>
            <p:ph idx="1"/>
          </p:nvPr>
        </p:nvSpPr>
        <p:spPr>
          <a:xfrm>
            <a:off x="457200" y="1700808"/>
            <a:ext cx="8229600" cy="4896544"/>
          </a:xfrm>
        </p:spPr>
        <p:txBody>
          <a:bodyPr>
            <a:normAutofit/>
          </a:bodyPr>
          <a:lstStyle/>
          <a:p>
            <a:r>
              <a:rPr lang="pt-BR" dirty="0"/>
              <a:t>Segundo Paulo </a:t>
            </a:r>
            <a:r>
              <a:rPr lang="pt-BR" i="1" dirty="0" smtClean="0"/>
              <a:t>et al. </a:t>
            </a:r>
            <a:r>
              <a:rPr lang="pt-BR" dirty="0"/>
              <a:t>(2012</a:t>
            </a:r>
            <a:r>
              <a:rPr lang="pt-BR" dirty="0" smtClean="0"/>
              <a:t>), o </a:t>
            </a:r>
            <a:r>
              <a:rPr lang="pt-BR" dirty="0"/>
              <a:t>principal objetivo da ciência é compreender e descrever o mundo que </a:t>
            </a:r>
            <a:r>
              <a:rPr lang="pt-BR" dirty="0" smtClean="0"/>
              <a:t>habitamos.</a:t>
            </a:r>
          </a:p>
          <a:p>
            <a:r>
              <a:rPr lang="pt-BR" dirty="0"/>
              <a:t>A ciência moderna ou tradicional obedece ao pensamento </a:t>
            </a:r>
            <a:r>
              <a:rPr lang="pt-BR" b="1" dirty="0"/>
              <a:t>cartesiano</a:t>
            </a:r>
            <a:r>
              <a:rPr lang="pt-BR" dirty="0"/>
              <a:t> e suas bases filosóficas são: </a:t>
            </a:r>
            <a:endParaRPr lang="pt-BR" dirty="0" smtClean="0"/>
          </a:p>
          <a:p>
            <a:pPr lvl="1"/>
            <a:r>
              <a:rPr lang="pt-BR" dirty="0" smtClean="0"/>
              <a:t>o </a:t>
            </a:r>
            <a:r>
              <a:rPr lang="pt-BR" b="1" dirty="0" smtClean="0"/>
              <a:t>racionalismo;</a:t>
            </a:r>
            <a:endParaRPr lang="pt-BR" dirty="0" smtClean="0"/>
          </a:p>
          <a:p>
            <a:pPr lvl="1"/>
            <a:r>
              <a:rPr lang="pt-BR" dirty="0" smtClean="0"/>
              <a:t>o </a:t>
            </a:r>
            <a:r>
              <a:rPr lang="pt-BR" b="1" dirty="0" smtClean="0"/>
              <a:t>determinismo;</a:t>
            </a:r>
            <a:endParaRPr lang="pt-BR" dirty="0" smtClean="0"/>
          </a:p>
          <a:p>
            <a:pPr lvl="1"/>
            <a:r>
              <a:rPr lang="pt-BR" dirty="0" smtClean="0"/>
              <a:t>e </a:t>
            </a:r>
            <a:r>
              <a:rPr lang="pt-BR" dirty="0"/>
              <a:t>a </a:t>
            </a:r>
            <a:r>
              <a:rPr lang="pt-BR" b="1" dirty="0" smtClean="0"/>
              <a:t>compartimentalização</a:t>
            </a:r>
            <a:r>
              <a:rPr lang="pt-BR" dirty="0" smtClean="0"/>
              <a:t>. </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70</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124744"/>
            <a:ext cx="4258816" cy="1010376"/>
          </a:xfrm>
        </p:spPr>
        <p:txBody>
          <a:bodyPr>
            <a:normAutofit fontScale="90000"/>
          </a:bodyPr>
          <a:lstStyle/>
          <a:p>
            <a:pPr algn="ctr"/>
            <a:r>
              <a:rPr lang="pt-BR" sz="3500" dirty="0" smtClean="0"/>
              <a:t>PENSAMENTO CARTESIANO </a:t>
            </a:r>
            <a:br>
              <a:rPr lang="pt-BR" sz="3500" dirty="0" smtClean="0"/>
            </a:br>
            <a:r>
              <a:rPr lang="pt-BR" sz="3500" dirty="0" smtClean="0"/>
              <a:t>(SÉCULO XVI ATÉ XX)</a:t>
            </a:r>
            <a:endParaRPr lang="pt-BR" sz="3500"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71</a:t>
            </a:fld>
            <a:endParaRPr lang="pt-BR"/>
          </a:p>
        </p:txBody>
      </p:sp>
      <p:pic>
        <p:nvPicPr>
          <p:cNvPr id="6146" name="Picture 2" descr="http://4.bp.blogspot.com/-RAls_n2OdNE/UKJBis_eJcI/AAAAAAAACas/3uVThWpf7tA/s400/imagem+de+rene+descart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1270"/>
            <a:ext cx="3779912" cy="2043196"/>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5364087" y="2166870"/>
            <a:ext cx="3725839" cy="338554"/>
          </a:xfrm>
          <a:prstGeom prst="rect">
            <a:avLst/>
          </a:prstGeom>
        </p:spPr>
        <p:txBody>
          <a:bodyPr wrap="square">
            <a:spAutoFit/>
          </a:bodyPr>
          <a:lstStyle/>
          <a:p>
            <a:r>
              <a:rPr lang="pt-BR" sz="800" dirty="0" smtClean="0"/>
              <a:t>Fonte: http</a:t>
            </a:r>
            <a:r>
              <a:rPr lang="pt-BR" sz="800" dirty="0"/>
              <a:t>://discursohistoriografico.blogspot.com.br/2012/11/normal-0-21-false-false-false-pt-br-x.html</a:t>
            </a:r>
          </a:p>
        </p:txBody>
      </p:sp>
      <p:pic>
        <p:nvPicPr>
          <p:cNvPr id="6148" name="Picture 4" descr="http://static.hsw.com.br/gif/scientific-method-17.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11560" y="2341898"/>
            <a:ext cx="3888432" cy="4365959"/>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4483786" y="6423496"/>
            <a:ext cx="4572000" cy="230832"/>
          </a:xfrm>
          <a:prstGeom prst="rect">
            <a:avLst/>
          </a:prstGeom>
        </p:spPr>
        <p:txBody>
          <a:bodyPr>
            <a:spAutoFit/>
          </a:bodyPr>
          <a:lstStyle/>
          <a:p>
            <a:r>
              <a:rPr lang="pt-BR" sz="900" dirty="0" smtClean="0"/>
              <a:t>Fonte: http</a:t>
            </a:r>
            <a:r>
              <a:rPr lang="pt-BR" sz="900" dirty="0"/>
              <a:t>://ciencia.hsw.uol.com.br/metodos-cientificos6.htm</a:t>
            </a:r>
          </a:p>
        </p:txBody>
      </p:sp>
      <p:sp>
        <p:nvSpPr>
          <p:cNvPr id="7" name="CaixaDeTexto 6"/>
          <p:cNvSpPr txBox="1"/>
          <p:nvPr/>
        </p:nvSpPr>
        <p:spPr>
          <a:xfrm>
            <a:off x="4499992" y="4047823"/>
            <a:ext cx="3528392" cy="954107"/>
          </a:xfrm>
          <a:prstGeom prst="rect">
            <a:avLst/>
          </a:prstGeom>
          <a:noFill/>
        </p:spPr>
        <p:txBody>
          <a:bodyPr wrap="square" rtlCol="0">
            <a:spAutoFit/>
          </a:bodyPr>
          <a:lstStyle/>
          <a:p>
            <a:r>
              <a:rPr lang="pt-BR" sz="2800" dirty="0" smtClean="0"/>
              <a:t>Esquema geral do método científico.</a:t>
            </a:r>
            <a:endParaRPr lang="pt-BR" sz="2800" dirty="0"/>
          </a:p>
        </p:txBody>
      </p:sp>
    </p:spTree>
    <p:extLst>
      <p:ext uri="{BB962C8B-B14F-4D97-AF65-F5344CB8AC3E}">
        <p14:creationId xmlns:p14="http://schemas.microsoft.com/office/powerpoint/2010/main" val="24216877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08688"/>
          </a:xfrm>
        </p:spPr>
        <p:txBody>
          <a:bodyPr>
            <a:normAutofit/>
          </a:bodyPr>
          <a:lstStyle/>
          <a:p>
            <a:r>
              <a:rPr lang="pt-BR" sz="3500" dirty="0"/>
              <a:t>CIÊNCIA MODERNA OU TRADICIONAL</a:t>
            </a:r>
          </a:p>
        </p:txBody>
      </p:sp>
      <p:sp>
        <p:nvSpPr>
          <p:cNvPr id="3" name="Espaço Reservado para Conteúdo 2"/>
          <p:cNvSpPr>
            <a:spLocks noGrp="1"/>
          </p:cNvSpPr>
          <p:nvPr>
            <p:ph idx="1"/>
          </p:nvPr>
        </p:nvSpPr>
        <p:spPr>
          <a:xfrm>
            <a:off x="457200" y="1412776"/>
            <a:ext cx="8229600" cy="5112568"/>
          </a:xfrm>
        </p:spPr>
        <p:txBody>
          <a:bodyPr>
            <a:normAutofit/>
          </a:bodyPr>
          <a:lstStyle/>
          <a:p>
            <a:r>
              <a:rPr lang="pt-BR" b="1" dirty="0" smtClean="0"/>
              <a:t>Método científico: </a:t>
            </a:r>
            <a:r>
              <a:rPr lang="pt-BR" dirty="0" smtClean="0"/>
              <a:t>os </a:t>
            </a:r>
            <a:r>
              <a:rPr lang="pt-BR" dirty="0"/>
              <a:t>sistemas são descritos </a:t>
            </a:r>
            <a:r>
              <a:rPr lang="pt-BR" b="1" dirty="0"/>
              <a:t>isoladamente</a:t>
            </a:r>
            <a:r>
              <a:rPr lang="pt-BR" dirty="0"/>
              <a:t>, tendo como metodologia os estudos feitos em laboratório, mantendo diversas variáveis sob controle. </a:t>
            </a:r>
            <a:endParaRPr lang="pt-BR" dirty="0" smtClean="0"/>
          </a:p>
          <a:p>
            <a:r>
              <a:rPr lang="pt-BR" b="1" dirty="0" smtClean="0"/>
              <a:t>Sistemas isolados</a:t>
            </a:r>
            <a:r>
              <a:rPr lang="pt-BR" dirty="0" smtClean="0"/>
              <a:t>: a </a:t>
            </a:r>
            <a:r>
              <a:rPr lang="pt-BR" b="1" dirty="0"/>
              <a:t>previsibilidade, a causalidade e seu comportamento descrito por leis determinísticas</a:t>
            </a:r>
            <a:r>
              <a:rPr lang="pt-BR" dirty="0"/>
              <a:t>. </a:t>
            </a:r>
            <a:endParaRPr lang="pt-BR" dirty="0" smtClean="0"/>
          </a:p>
          <a:p>
            <a:r>
              <a:rPr lang="pt-BR" dirty="0" smtClean="0"/>
              <a:t>Essa </a:t>
            </a:r>
            <a:r>
              <a:rPr lang="pt-BR" dirty="0"/>
              <a:t>ciência desenvolvida entre os séculos XVI e XX teve como objeto de estudo os </a:t>
            </a:r>
            <a:r>
              <a:rPr lang="pt-BR" b="1" dirty="0"/>
              <a:t>sistemas isolados</a:t>
            </a:r>
            <a:r>
              <a:rPr lang="pt-BR" dirty="0"/>
              <a:t>. </a:t>
            </a: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72</a:t>
            </a:fld>
            <a:endParaRPr lang="pt-BR"/>
          </a:p>
        </p:txBody>
      </p:sp>
    </p:spTree>
    <p:extLst>
      <p:ext uri="{BB962C8B-B14F-4D97-AF65-F5344CB8AC3E}">
        <p14:creationId xmlns:p14="http://schemas.microsoft.com/office/powerpoint/2010/main" val="221610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484784"/>
            <a:ext cx="8229600" cy="636680"/>
          </a:xfrm>
        </p:spPr>
        <p:txBody>
          <a:bodyPr>
            <a:normAutofit fontScale="90000"/>
          </a:bodyPr>
          <a:lstStyle/>
          <a:p>
            <a:r>
              <a:rPr lang="pt-BR" dirty="0" smtClean="0"/>
              <a:t>EXEMPLO DE SISTEMA ISOLADO PELA ÓTICA CARTESIANA</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73</a:t>
            </a:fld>
            <a:endParaRPr lang="pt-BR"/>
          </a:p>
        </p:txBody>
      </p:sp>
      <p:pic>
        <p:nvPicPr>
          <p:cNvPr id="7170" name="Picture 2" descr="http://www.germipasto.agr.br/upload/semente_imagem/120913162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2276872"/>
            <a:ext cx="3976025" cy="2982019"/>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0" y="5414299"/>
            <a:ext cx="2906565" cy="246221"/>
          </a:xfrm>
          <a:prstGeom prst="rect">
            <a:avLst/>
          </a:prstGeom>
        </p:spPr>
        <p:txBody>
          <a:bodyPr wrap="none">
            <a:spAutoFit/>
          </a:bodyPr>
          <a:lstStyle/>
          <a:p>
            <a:r>
              <a:rPr lang="pt-BR" sz="1000" dirty="0" smtClean="0"/>
              <a:t>Fonte: http</a:t>
            </a:r>
            <a:r>
              <a:rPr lang="pt-BR" sz="1000" dirty="0"/>
              <a:t>://www.germipasto.agr.br/laboratorio</a:t>
            </a:r>
          </a:p>
        </p:txBody>
      </p:sp>
      <p:pic>
        <p:nvPicPr>
          <p:cNvPr id="7172" name="Picture 4" descr="http://www.esalq.usp.br/departamentos/lpv/imagens/labg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3645024"/>
            <a:ext cx="4932040" cy="2630422"/>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4824946" y="3398803"/>
            <a:ext cx="4572000" cy="246221"/>
          </a:xfrm>
          <a:prstGeom prst="rect">
            <a:avLst/>
          </a:prstGeom>
        </p:spPr>
        <p:txBody>
          <a:bodyPr>
            <a:spAutoFit/>
          </a:bodyPr>
          <a:lstStyle/>
          <a:p>
            <a:r>
              <a:rPr lang="pt-BR" sz="1000" dirty="0" smtClean="0"/>
              <a:t>Fonte: http</a:t>
            </a:r>
            <a:r>
              <a:rPr lang="pt-BR" sz="1000" dirty="0"/>
              <a:t>://www.esalq.usp.br/departamentos/lpv/labsemen.htm</a:t>
            </a:r>
          </a:p>
        </p:txBody>
      </p:sp>
      <p:sp>
        <p:nvSpPr>
          <p:cNvPr id="7" name="CaixaDeTexto 6"/>
          <p:cNvSpPr txBox="1"/>
          <p:nvPr/>
        </p:nvSpPr>
        <p:spPr>
          <a:xfrm>
            <a:off x="4824946" y="2276872"/>
            <a:ext cx="3995526" cy="646331"/>
          </a:xfrm>
          <a:prstGeom prst="rect">
            <a:avLst/>
          </a:prstGeom>
          <a:noFill/>
        </p:spPr>
        <p:txBody>
          <a:bodyPr wrap="square" rtlCol="0">
            <a:spAutoFit/>
          </a:bodyPr>
          <a:lstStyle/>
          <a:p>
            <a:r>
              <a:rPr lang="pt-BR" dirty="0" smtClean="0"/>
              <a:t>Teste de germinação de sementes em laboratório.</a:t>
            </a:r>
            <a:endParaRPr lang="pt-BR" dirty="0"/>
          </a:p>
        </p:txBody>
      </p:sp>
    </p:spTree>
    <p:extLst>
      <p:ext uri="{BB962C8B-B14F-4D97-AF65-F5344CB8AC3E}">
        <p14:creationId xmlns:p14="http://schemas.microsoft.com/office/powerpoint/2010/main" val="2689406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852704"/>
          </a:xfrm>
        </p:spPr>
        <p:txBody>
          <a:bodyPr/>
          <a:lstStyle/>
          <a:p>
            <a:r>
              <a:rPr lang="pt-BR" dirty="0" smtClean="0"/>
              <a:t>Surge algo novo...</a:t>
            </a:r>
            <a:endParaRPr lang="pt-BR" dirty="0"/>
          </a:p>
        </p:txBody>
      </p:sp>
      <p:sp>
        <p:nvSpPr>
          <p:cNvPr id="3" name="Espaço Reservado para Conteúdo 2"/>
          <p:cNvSpPr>
            <a:spLocks noGrp="1"/>
          </p:cNvSpPr>
          <p:nvPr>
            <p:ph idx="1"/>
          </p:nvPr>
        </p:nvSpPr>
        <p:spPr>
          <a:xfrm>
            <a:off x="457200" y="1556792"/>
            <a:ext cx="8229600" cy="4767808"/>
          </a:xfrm>
        </p:spPr>
        <p:txBody>
          <a:bodyPr>
            <a:normAutofit lnSpcReduction="10000"/>
          </a:bodyPr>
          <a:lstStyle/>
          <a:p>
            <a:r>
              <a:rPr lang="pt-BR" dirty="0"/>
              <a:t>Segundo Paulo </a:t>
            </a:r>
            <a:r>
              <a:rPr lang="pt-BR" i="1" dirty="0"/>
              <a:t>et al. </a:t>
            </a:r>
            <a:r>
              <a:rPr lang="pt-BR" dirty="0"/>
              <a:t>(2012), </a:t>
            </a:r>
            <a:r>
              <a:rPr lang="pt-BR" dirty="0" smtClean="0"/>
              <a:t>na </a:t>
            </a:r>
            <a:r>
              <a:rPr lang="pt-BR" dirty="0"/>
              <a:t>primeira metade do século XX surge a </a:t>
            </a:r>
            <a:r>
              <a:rPr lang="pt-BR" b="1" dirty="0"/>
              <a:t>Mecânica Quântica</a:t>
            </a:r>
            <a:r>
              <a:rPr lang="pt-BR" dirty="0"/>
              <a:t>, que descreve os fenômenos relacionados ao mundo atômico, desconhecidos até então. </a:t>
            </a:r>
            <a:endParaRPr lang="pt-BR" dirty="0" smtClean="0"/>
          </a:p>
          <a:p>
            <a:r>
              <a:rPr lang="pt-BR" dirty="0" smtClean="0"/>
              <a:t>A </a:t>
            </a:r>
            <a:r>
              <a:rPr lang="pt-BR" dirty="0"/>
              <a:t>observação do mundo microscópico mostrou que a </a:t>
            </a:r>
            <a:r>
              <a:rPr lang="pt-BR" b="1" dirty="0"/>
              <a:t>interação entre sujeito e objeto interfere na medida</a:t>
            </a:r>
            <a:r>
              <a:rPr lang="pt-BR" dirty="0"/>
              <a:t> que estamos estudando, é então legítimo que o mundo microscópico, segundo a interpretação de Copenhagen se torna </a:t>
            </a:r>
            <a:r>
              <a:rPr lang="pt-BR" b="1" dirty="0"/>
              <a:t>imprevisível</a:t>
            </a:r>
            <a:r>
              <a:rPr lang="pt-BR" dirty="0"/>
              <a:t> e a </a:t>
            </a:r>
            <a:r>
              <a:rPr lang="pt-BR" b="1" dirty="0"/>
              <a:t>incerteza</a:t>
            </a:r>
            <a:r>
              <a:rPr lang="pt-BR" dirty="0"/>
              <a:t> uma das peças fundamentais do Universo. </a:t>
            </a:r>
            <a:endParaRPr lang="pt-BR" dirty="0" smtClean="0"/>
          </a:p>
          <a:p>
            <a:r>
              <a:rPr lang="pt-BR" dirty="0" smtClean="0"/>
              <a:t>Assim </a:t>
            </a:r>
            <a:r>
              <a:rPr lang="pt-BR" dirty="0"/>
              <a:t>a Mecânica Quântica descreve os sistemas à luz da </a:t>
            </a:r>
            <a:r>
              <a:rPr lang="pt-BR" b="1" dirty="0"/>
              <a:t>probabilidade</a:t>
            </a:r>
            <a:r>
              <a:rPr lang="pt-BR" dirty="0"/>
              <a:t>. </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74</a:t>
            </a:fld>
            <a:endParaRPr lang="pt-BR"/>
          </a:p>
        </p:txBody>
      </p:sp>
    </p:spTree>
    <p:extLst>
      <p:ext uri="{BB962C8B-B14F-4D97-AF65-F5344CB8AC3E}">
        <p14:creationId xmlns:p14="http://schemas.microsoft.com/office/powerpoint/2010/main" val="2177718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836712"/>
            <a:ext cx="8229600" cy="1010376"/>
          </a:xfrm>
        </p:spPr>
        <p:txBody>
          <a:bodyPr>
            <a:noAutofit/>
          </a:bodyPr>
          <a:lstStyle/>
          <a:p>
            <a:pPr algn="ctr"/>
            <a:r>
              <a:rPr lang="pt-BR" sz="3500" dirty="0" smtClean="0"/>
              <a:t>MUNDO ATÔMICO APRESENTADO PELA MECÂNICA QUANTICA</a:t>
            </a:r>
            <a:endParaRPr lang="pt-BR" sz="3500" dirty="0"/>
          </a:p>
        </p:txBody>
      </p:sp>
      <p:graphicFrame>
        <p:nvGraphicFramePr>
          <p:cNvPr id="5" name="Espaço Reservado para Conteúdo 4"/>
          <p:cNvGraphicFramePr>
            <a:graphicFrameLocks noGrp="1"/>
          </p:cNvGraphicFramePr>
          <p:nvPr>
            <p:ph idx="1"/>
            <p:extLst>
              <p:ext uri="{D42A27DB-BD31-4B8C-83A1-F6EECF244321}">
                <p14:modId xmlns:p14="http://schemas.microsoft.com/office/powerpoint/2010/main" val="2081311857"/>
              </p:ext>
            </p:extLst>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75</a:t>
            </a:fld>
            <a:endParaRPr lang="pt-BR"/>
          </a:p>
        </p:txBody>
      </p:sp>
    </p:spTree>
    <p:extLst>
      <p:ext uri="{BB962C8B-B14F-4D97-AF65-F5344CB8AC3E}">
        <p14:creationId xmlns:p14="http://schemas.microsoft.com/office/powerpoint/2010/main" val="10512312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48233" y="908720"/>
            <a:ext cx="8229600" cy="2952328"/>
          </a:xfrm>
        </p:spPr>
        <p:txBody>
          <a:bodyPr/>
          <a:lstStyle/>
          <a:p>
            <a:r>
              <a:rPr lang="pt-BR" dirty="0"/>
              <a:t>Depois disso várias áreas do conhecimento começaram a perceber que tanto as relações humanas como os fenômenos da natureza se constituíam em </a:t>
            </a:r>
            <a:r>
              <a:rPr lang="pt-BR" b="1" dirty="0"/>
              <a:t>sistemas abertos</a:t>
            </a:r>
            <a:r>
              <a:rPr lang="pt-BR" dirty="0"/>
              <a:t> não sendo possível estudar suas partes separadamente. </a:t>
            </a:r>
            <a:endParaRPr lang="pt-BR" dirty="0" smtClean="0"/>
          </a:p>
          <a:p>
            <a:r>
              <a:rPr lang="pt-BR" dirty="0" smtClean="0"/>
              <a:t>Assim </a:t>
            </a:r>
            <a:r>
              <a:rPr lang="pt-BR" dirty="0"/>
              <a:t>começa a nascer o </a:t>
            </a:r>
            <a:r>
              <a:rPr lang="pt-BR" b="1" dirty="0"/>
              <a:t>pensamento sistêmico</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76</a:t>
            </a:fld>
            <a:endParaRPr lang="pt-BR"/>
          </a:p>
        </p:txBody>
      </p:sp>
      <p:pic>
        <p:nvPicPr>
          <p:cNvPr id="5" name="Image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7824" y="3645024"/>
            <a:ext cx="2880320" cy="2943094"/>
          </a:xfrm>
          <a:prstGeom prst="rect">
            <a:avLst/>
          </a:prstGeom>
        </p:spPr>
      </p:pic>
    </p:spTree>
    <p:extLst>
      <p:ext uri="{BB962C8B-B14F-4D97-AF65-F5344CB8AC3E}">
        <p14:creationId xmlns:p14="http://schemas.microsoft.com/office/powerpoint/2010/main" val="42430989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80696"/>
          </a:xfrm>
        </p:spPr>
        <p:txBody>
          <a:bodyPr>
            <a:normAutofit fontScale="90000"/>
          </a:bodyPr>
          <a:lstStyle/>
          <a:p>
            <a:pPr algn="ctr"/>
            <a:r>
              <a:rPr lang="pt-BR" dirty="0" smtClean="0"/>
              <a:t>PENSAMENTO SISTÊMICO</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77</a:t>
            </a:fld>
            <a:endParaRPr lang="pt-BR"/>
          </a:p>
        </p:txBody>
      </p:sp>
      <p:pic>
        <p:nvPicPr>
          <p:cNvPr id="8194" name="Picture 2" descr="http://www.revistaea.org/img/sistemica36_files/image00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83768" y="1644598"/>
            <a:ext cx="4476898" cy="4711752"/>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2699792" y="6327666"/>
            <a:ext cx="4572000" cy="246221"/>
          </a:xfrm>
          <a:prstGeom prst="rect">
            <a:avLst/>
          </a:prstGeom>
        </p:spPr>
        <p:txBody>
          <a:bodyPr>
            <a:spAutoFit/>
          </a:bodyPr>
          <a:lstStyle/>
          <a:p>
            <a:r>
              <a:rPr lang="pt-BR" sz="1000" dirty="0" smtClean="0"/>
              <a:t>Fonte: http</a:t>
            </a:r>
            <a:r>
              <a:rPr lang="pt-BR" sz="1000" dirty="0"/>
              <a:t>://www.revistaea.org/artigo.php?idartigo=1049&amp;class=02</a:t>
            </a:r>
          </a:p>
        </p:txBody>
      </p:sp>
    </p:spTree>
    <p:extLst>
      <p:ext uri="{BB962C8B-B14F-4D97-AF65-F5344CB8AC3E}">
        <p14:creationId xmlns:p14="http://schemas.microsoft.com/office/powerpoint/2010/main" val="13451346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EXEMPLOS DE SISTEMAS ABERTOS</a:t>
            </a:r>
            <a:endParaRPr lang="pt-BR" dirty="0"/>
          </a:p>
        </p:txBody>
      </p:sp>
      <p:sp>
        <p:nvSpPr>
          <p:cNvPr id="3" name="Espaço Reservado para Conteúdo 2"/>
          <p:cNvSpPr>
            <a:spLocks noGrp="1"/>
          </p:cNvSpPr>
          <p:nvPr>
            <p:ph idx="1"/>
          </p:nvPr>
        </p:nvSpPr>
        <p:spPr/>
        <p:txBody>
          <a:bodyPr/>
          <a:lstStyle/>
          <a:p>
            <a:r>
              <a:rPr lang="pt-BR" dirty="0" smtClean="0"/>
              <a:t>Floresta Amazônica</a:t>
            </a:r>
          </a:p>
          <a:p>
            <a:r>
              <a:rPr lang="pt-BR" dirty="0" smtClean="0"/>
              <a:t>Cerrado</a:t>
            </a:r>
          </a:p>
          <a:p>
            <a:r>
              <a:rPr lang="pt-BR" dirty="0" smtClean="0"/>
              <a:t>Pantanal</a:t>
            </a:r>
          </a:p>
          <a:p>
            <a:r>
              <a:rPr lang="pt-BR" dirty="0" smtClean="0"/>
              <a:t>A germinação de uma espécie florestal, ex. sementes de mogno</a:t>
            </a:r>
          </a:p>
          <a:p>
            <a:r>
              <a:rPr lang="pt-BR" dirty="0" smtClean="0"/>
              <a:t>Sala de aula com professor e alunos</a:t>
            </a:r>
          </a:p>
          <a:p>
            <a:r>
              <a:rPr lang="pt-BR" dirty="0"/>
              <a:t>Uma cidade</a:t>
            </a:r>
          </a:p>
          <a:p>
            <a:r>
              <a:rPr lang="pt-BR" dirty="0" smtClean="0"/>
              <a:t>Uma família</a:t>
            </a:r>
          </a:p>
          <a:p>
            <a:r>
              <a:rPr lang="pt-BR" dirty="0" smtClean="0"/>
              <a:t>Um indivíduo</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78</a:t>
            </a:fld>
            <a:endParaRPr lang="pt-BR"/>
          </a:p>
        </p:txBody>
      </p:sp>
    </p:spTree>
    <p:extLst>
      <p:ext uri="{BB962C8B-B14F-4D97-AF65-F5344CB8AC3E}">
        <p14:creationId xmlns:p14="http://schemas.microsoft.com/office/powerpoint/2010/main" val="14803777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9"/>
            <a:ext cx="8229600" cy="708688"/>
          </a:xfrm>
        </p:spPr>
        <p:txBody>
          <a:bodyPr>
            <a:normAutofit fontScale="90000"/>
          </a:bodyPr>
          <a:lstStyle/>
          <a:p>
            <a:pPr algn="ctr"/>
            <a:r>
              <a:rPr lang="pt-BR" sz="3500" dirty="0"/>
              <a:t>NOVO PARADIGMA: TEORIA DA </a:t>
            </a:r>
            <a:r>
              <a:rPr lang="pt-BR" sz="3500" dirty="0" smtClean="0"/>
              <a:t>COMPLEXIDADE</a:t>
            </a:r>
            <a:endParaRPr lang="pt-BR" sz="3500" dirty="0"/>
          </a:p>
        </p:txBody>
      </p:sp>
      <p:sp>
        <p:nvSpPr>
          <p:cNvPr id="3" name="Espaço Reservado para Conteúdo 2"/>
          <p:cNvSpPr>
            <a:spLocks noGrp="1"/>
          </p:cNvSpPr>
          <p:nvPr>
            <p:ph idx="1"/>
          </p:nvPr>
        </p:nvSpPr>
        <p:spPr>
          <a:xfrm>
            <a:off x="457200" y="1412777"/>
            <a:ext cx="8229600" cy="5184575"/>
          </a:xfrm>
        </p:spPr>
        <p:style>
          <a:lnRef idx="2">
            <a:schemeClr val="accent1"/>
          </a:lnRef>
          <a:fillRef idx="1">
            <a:schemeClr val="lt1"/>
          </a:fillRef>
          <a:effectRef idx="0">
            <a:schemeClr val="accent1"/>
          </a:effectRef>
          <a:fontRef idx="minor">
            <a:schemeClr val="dk1"/>
          </a:fontRef>
        </p:style>
        <p:txBody>
          <a:bodyPr>
            <a:normAutofit/>
          </a:bodyPr>
          <a:lstStyle/>
          <a:p>
            <a:r>
              <a:rPr lang="pt-BR" dirty="0" smtClean="0"/>
              <a:t>as </a:t>
            </a:r>
            <a:r>
              <a:rPr lang="pt-BR" dirty="0"/>
              <a:t>mudanças </a:t>
            </a:r>
            <a:r>
              <a:rPr lang="pt-BR" dirty="0" smtClean="0"/>
              <a:t>climáticas;</a:t>
            </a:r>
          </a:p>
          <a:p>
            <a:r>
              <a:rPr lang="pt-BR" dirty="0" smtClean="0"/>
              <a:t>a </a:t>
            </a:r>
            <a:r>
              <a:rPr lang="pt-BR" dirty="0"/>
              <a:t>variabilidade do comportamento da </a:t>
            </a:r>
            <a:r>
              <a:rPr lang="pt-BR" dirty="0" smtClean="0"/>
              <a:t>economia;</a:t>
            </a:r>
          </a:p>
          <a:p>
            <a:r>
              <a:rPr lang="pt-BR" dirty="0" smtClean="0"/>
              <a:t>o </a:t>
            </a:r>
            <a:r>
              <a:rPr lang="pt-BR" dirty="0"/>
              <a:t>surgimento e desaparecimento de novas configurações </a:t>
            </a:r>
            <a:r>
              <a:rPr lang="pt-BR" dirty="0" smtClean="0"/>
              <a:t>sociais;</a:t>
            </a:r>
          </a:p>
          <a:p>
            <a:r>
              <a:rPr lang="pt-BR" dirty="0" smtClean="0"/>
              <a:t>o </a:t>
            </a:r>
            <a:r>
              <a:rPr lang="pt-BR" dirty="0"/>
              <a:t>funcionamento </a:t>
            </a:r>
            <a:r>
              <a:rPr lang="pt-BR" dirty="0" smtClean="0"/>
              <a:t>imunológico;</a:t>
            </a:r>
          </a:p>
          <a:p>
            <a:r>
              <a:rPr lang="pt-BR" dirty="0" smtClean="0"/>
              <a:t>a </a:t>
            </a:r>
            <a:r>
              <a:rPr lang="pt-BR" dirty="0"/>
              <a:t>plasticidade </a:t>
            </a:r>
            <a:r>
              <a:rPr lang="pt-BR" dirty="0" smtClean="0"/>
              <a:t>cerebral;</a:t>
            </a:r>
          </a:p>
          <a:p>
            <a:r>
              <a:rPr lang="pt-BR" dirty="0" smtClean="0"/>
              <a:t>e </a:t>
            </a:r>
            <a:r>
              <a:rPr lang="pt-BR" dirty="0"/>
              <a:t>a evolução ou extinção de espécies vêm sendo abordados de modo diferente da ciência moderna, pois essa não dá conta de explicar esses fenômenos. </a:t>
            </a:r>
            <a:endParaRPr lang="pt-BR" dirty="0" smtClean="0"/>
          </a:p>
          <a:p>
            <a:pPr marL="0" lvl="1" indent="0" algn="ctr">
              <a:buClr>
                <a:schemeClr val="accent3"/>
              </a:buClr>
              <a:buSzPct val="95000"/>
              <a:buNone/>
            </a:pPr>
            <a:r>
              <a:rPr lang="pt-BR" sz="2800" b="1" dirty="0" smtClean="0">
                <a:ln w="31550" cmpd="sng">
                  <a:solidFill>
                    <a:srgbClr val="FF0000"/>
                  </a:solidFill>
                  <a:prstDash val="solid"/>
                </a:ln>
                <a:solidFill>
                  <a:srgbClr val="FFFFFF"/>
                </a:solidFill>
                <a:effectLst>
                  <a:outerShdw blurRad="41275" dist="12700" dir="12000000" algn="tl" rotWithShape="0">
                    <a:srgbClr val="000000">
                      <a:alpha val="40000"/>
                    </a:srgbClr>
                  </a:outerShdw>
                </a:effectLst>
              </a:rPr>
              <a:t>Teoria </a:t>
            </a:r>
            <a:r>
              <a:rPr lang="pt-BR" sz="2800" b="1" dirty="0">
                <a:ln w="31550" cmpd="sng">
                  <a:solidFill>
                    <a:srgbClr val="FF0000"/>
                  </a:solidFill>
                  <a:prstDash val="solid"/>
                </a:ln>
                <a:solidFill>
                  <a:srgbClr val="FFFFFF"/>
                </a:solidFill>
                <a:effectLst>
                  <a:outerShdw blurRad="41275" dist="12700" dir="12000000" algn="tl" rotWithShape="0">
                    <a:srgbClr val="000000">
                      <a:alpha val="40000"/>
                    </a:srgbClr>
                  </a:outerShdw>
                </a:effectLst>
              </a:rPr>
              <a:t>dos Sistemas Complexos ou Teoria da Complexidade</a:t>
            </a:r>
            <a:r>
              <a:rPr lang="pt-BR" sz="2800" b="1" dirty="0" smtClean="0">
                <a:ln w="31550" cmpd="sng">
                  <a:solidFill>
                    <a:srgbClr val="FF0000"/>
                  </a:solidFill>
                  <a:prstDash val="solid"/>
                </a:ln>
                <a:solidFill>
                  <a:srgbClr val="FFFFFF"/>
                </a:solidFill>
                <a:effectLst>
                  <a:outerShdw blurRad="41275" dist="12700" dir="12000000" algn="tl" rotWithShape="0">
                    <a:srgbClr val="000000">
                      <a:alpha val="40000"/>
                    </a:srgbClr>
                  </a:outerShdw>
                </a:effectLst>
              </a:rPr>
              <a:t>.</a:t>
            </a:r>
            <a:endParaRPr lang="pt-BR" sz="2800" b="1" dirty="0">
              <a:ln w="31550" cmpd="sng">
                <a:solidFill>
                  <a:srgbClr val="FF0000"/>
                </a:solidFill>
                <a:prstDash val="solid"/>
              </a:ln>
              <a:solidFill>
                <a:srgbClr val="FFFFFF"/>
              </a:solidFill>
              <a:effectLst>
                <a:outerShdw blurRad="41275" dist="12700" dir="12000000" algn="tl" rotWithShape="0">
                  <a:srgbClr val="000000">
                    <a:alpha val="40000"/>
                  </a:srgbClr>
                </a:outerShdw>
              </a:effectLst>
            </a:endParaRP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79</a:t>
            </a:fld>
            <a:endParaRPr lang="pt-BR"/>
          </a:p>
        </p:txBody>
      </p:sp>
    </p:spTree>
    <p:extLst>
      <p:ext uri="{BB962C8B-B14F-4D97-AF65-F5344CB8AC3E}">
        <p14:creationId xmlns:p14="http://schemas.microsoft.com/office/powerpoint/2010/main" val="167821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395536" y="836712"/>
            <a:ext cx="8229600" cy="5109200"/>
          </a:xfrm>
        </p:spPr>
        <p:txBody>
          <a:bodyPr>
            <a:normAutofit/>
          </a:bodyPr>
          <a:lstStyle/>
          <a:p>
            <a:pPr algn="just">
              <a:buNone/>
            </a:pPr>
            <a:r>
              <a:rPr lang="pt-BR" sz="2400" dirty="0" smtClean="0"/>
              <a:t>Relações desarmônicas:</a:t>
            </a:r>
          </a:p>
          <a:p>
            <a:pPr algn="just"/>
            <a:r>
              <a:rPr lang="pt-BR" sz="2400" dirty="0" smtClean="0"/>
              <a:t> COMPETIÇÃO INTRAESPECÍFICA: A competição intraespecífica entre os </a:t>
            </a:r>
            <a:r>
              <a:rPr lang="pt-BR" sz="2400" b="1" dirty="0" smtClean="0"/>
              <a:t>vegetais</a:t>
            </a:r>
            <a:r>
              <a:rPr lang="pt-BR" sz="2400" dirty="0" smtClean="0"/>
              <a:t> se dá principalmente por luz, água e sais minerais. </a:t>
            </a:r>
            <a:r>
              <a:rPr lang="pt-BR" sz="2400" dirty="0" err="1" smtClean="0"/>
              <a:t>Ex</a:t>
            </a:r>
            <a:r>
              <a:rPr lang="pt-BR" sz="2400" dirty="0" smtClean="0"/>
              <a:t>: </a:t>
            </a:r>
            <a:r>
              <a:rPr lang="pt-BR" sz="2400" dirty="0" err="1" smtClean="0"/>
              <a:t>amesclas</a:t>
            </a:r>
            <a:r>
              <a:rPr lang="pt-BR" sz="2400" dirty="0" smtClean="0"/>
              <a:t>, embaúbas, </a:t>
            </a:r>
            <a:r>
              <a:rPr lang="pt-BR" sz="2400" dirty="0" err="1" smtClean="0"/>
              <a:t>pacóvas</a:t>
            </a:r>
            <a:r>
              <a:rPr lang="pt-BR" sz="2400" dirty="0" smtClean="0"/>
              <a:t>, buritis...</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8</a:t>
            </a:fld>
            <a:endParaRPr lang="pt-BR"/>
          </a:p>
        </p:txBody>
      </p:sp>
      <p:pic>
        <p:nvPicPr>
          <p:cNvPr id="1028" name="Picture 4" descr="Amazônia brasileira ocupa 60% de toda a flores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0336" y="2982977"/>
            <a:ext cx="4497831" cy="3373373"/>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4510335" y="6356350"/>
            <a:ext cx="4497831" cy="369332"/>
          </a:xfrm>
          <a:prstGeom prst="rect">
            <a:avLst/>
          </a:prstGeom>
          <a:noFill/>
        </p:spPr>
        <p:txBody>
          <a:bodyPr wrap="square" rtlCol="0">
            <a:spAutoFit/>
          </a:bodyPr>
          <a:lstStyle/>
          <a:p>
            <a:r>
              <a:rPr lang="pt-BR" sz="900" dirty="0"/>
              <a:t>Fonte: http://www.50emais.com.br/arquivo/2011/08/o-brasil-e-as-7-maravilhas-naturais-do-mundo/floresta-amazonica/</a:t>
            </a:r>
          </a:p>
        </p:txBody>
      </p:sp>
      <p:sp>
        <p:nvSpPr>
          <p:cNvPr id="7" name="CaixaDeTexto 6"/>
          <p:cNvSpPr txBox="1"/>
          <p:nvPr/>
        </p:nvSpPr>
        <p:spPr>
          <a:xfrm>
            <a:off x="65367" y="6102434"/>
            <a:ext cx="3820355" cy="369332"/>
          </a:xfrm>
          <a:prstGeom prst="rect">
            <a:avLst/>
          </a:prstGeom>
          <a:noFill/>
        </p:spPr>
        <p:txBody>
          <a:bodyPr wrap="square" rtlCol="0">
            <a:spAutoFit/>
          </a:bodyPr>
          <a:lstStyle/>
          <a:p>
            <a:r>
              <a:rPr lang="pt-BR" sz="900" dirty="0" err="1"/>
              <a:t>Fonte:http</a:t>
            </a:r>
            <a:r>
              <a:rPr lang="pt-BR" sz="900" dirty="0"/>
              <a:t>://br.viarural.com/</a:t>
            </a:r>
            <a:r>
              <a:rPr lang="pt-BR" sz="900" dirty="0" err="1"/>
              <a:t>servicos</a:t>
            </a:r>
            <a:r>
              <a:rPr lang="pt-BR" sz="900" dirty="0"/>
              <a:t>/turismo/estacoes-</a:t>
            </a:r>
            <a:r>
              <a:rPr lang="pt-BR" sz="900" dirty="0" err="1"/>
              <a:t>ecologicas</a:t>
            </a:r>
            <a:r>
              <a:rPr lang="pt-BR" sz="900" dirty="0"/>
              <a:t>/</a:t>
            </a:r>
            <a:r>
              <a:rPr lang="pt-BR" sz="900" dirty="0" err="1"/>
              <a:t>area</a:t>
            </a:r>
            <a:r>
              <a:rPr lang="pt-BR" sz="900" dirty="0"/>
              <a:t>-de-relevante-interesse-javari-buriti/</a:t>
            </a:r>
          </a:p>
        </p:txBody>
      </p:sp>
      <p:pic>
        <p:nvPicPr>
          <p:cNvPr id="1030" name="Picture 6" descr="http://br.viarural.com/agricultura/flora/palmeira-buriti-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702" y="2871398"/>
            <a:ext cx="4286250" cy="31527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ço Reservado para Conteúdo 4"/>
          <p:cNvGraphicFramePr>
            <a:graphicFrameLocks noGrp="1"/>
          </p:cNvGraphicFramePr>
          <p:nvPr>
            <p:ph idx="1"/>
            <p:extLst>
              <p:ext uri="{D42A27DB-BD31-4B8C-83A1-F6EECF244321}">
                <p14:modId xmlns:p14="http://schemas.microsoft.com/office/powerpoint/2010/main" val="3212969924"/>
              </p:ext>
            </p:extLst>
          </p:nvPr>
        </p:nvGraphicFramePr>
        <p:xfrm>
          <a:off x="323528" y="1196752"/>
          <a:ext cx="8686800" cy="48398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80</a:t>
            </a:fld>
            <a:endParaRPr lang="pt-BR"/>
          </a:p>
        </p:txBody>
      </p:sp>
    </p:spTree>
    <p:extLst>
      <p:ext uri="{BB962C8B-B14F-4D97-AF65-F5344CB8AC3E}">
        <p14:creationId xmlns:p14="http://schemas.microsoft.com/office/powerpoint/2010/main" val="24122965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Número de Slide 3"/>
          <p:cNvSpPr>
            <a:spLocks noGrp="1"/>
          </p:cNvSpPr>
          <p:nvPr>
            <p:ph type="sldNum" sz="quarter" idx="12"/>
          </p:nvPr>
        </p:nvSpPr>
        <p:spPr/>
        <p:txBody>
          <a:bodyPr/>
          <a:lstStyle/>
          <a:p>
            <a:fld id="{003FD9F8-5431-48B7-8012-1ED63CFEE3E4}" type="slidenum">
              <a:rPr lang="pt-BR" smtClean="0"/>
              <a:pPr/>
              <a:t>81</a:t>
            </a:fld>
            <a:endParaRPr lang="pt-BR"/>
          </a:p>
        </p:txBody>
      </p:sp>
      <p:pic>
        <p:nvPicPr>
          <p:cNvPr id="9218" name="Picture 2" descr="http://www.scielo.br/img/revistas/cebape/v10n2/a05fig0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836712"/>
            <a:ext cx="8362766" cy="4968552"/>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996752" y="5892581"/>
            <a:ext cx="8147248" cy="646331"/>
          </a:xfrm>
          <a:prstGeom prst="rect">
            <a:avLst/>
          </a:prstGeom>
        </p:spPr>
        <p:txBody>
          <a:bodyPr wrap="square">
            <a:spAutoFit/>
          </a:bodyPr>
          <a:lstStyle/>
          <a:p>
            <a:r>
              <a:rPr lang="pt-BR" dirty="0" smtClean="0"/>
              <a:t>Fonte: http</a:t>
            </a:r>
            <a:r>
              <a:rPr lang="pt-BR" dirty="0"/>
              <a:t>://www.scielo.br/scielo.php?script=sci_arttext&amp;pid=S1679-39512012000200005</a:t>
            </a:r>
          </a:p>
        </p:txBody>
      </p:sp>
    </p:spTree>
    <p:extLst>
      <p:ext uri="{BB962C8B-B14F-4D97-AF65-F5344CB8AC3E}">
        <p14:creationId xmlns:p14="http://schemas.microsoft.com/office/powerpoint/2010/main" val="31759249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509784" y="836712"/>
            <a:ext cx="7772400" cy="816120"/>
          </a:xfrm>
        </p:spPr>
        <p:txBody>
          <a:bodyPr/>
          <a:lstStyle/>
          <a:p>
            <a:pPr algn="ctr"/>
            <a:r>
              <a:rPr lang="pt-BR" dirty="0" smtClean="0"/>
              <a:t>O que é complexidade?</a:t>
            </a:r>
            <a:endParaRPr lang="pt-BR" dirty="0"/>
          </a:p>
        </p:txBody>
      </p:sp>
      <p:sp>
        <p:nvSpPr>
          <p:cNvPr id="6" name="Espaço Reservado para Texto 5"/>
          <p:cNvSpPr>
            <a:spLocks noGrp="1"/>
          </p:cNvSpPr>
          <p:nvPr>
            <p:ph type="body" idx="1"/>
          </p:nvPr>
        </p:nvSpPr>
        <p:spPr>
          <a:xfrm>
            <a:off x="530352" y="1772816"/>
            <a:ext cx="4545704" cy="4824536"/>
          </a:xfrm>
        </p:spPr>
        <p:txBody>
          <a:bodyPr>
            <a:normAutofit lnSpcReduction="10000"/>
          </a:bodyPr>
          <a:lstStyle/>
          <a:p>
            <a:pPr algn="just"/>
            <a:r>
              <a:rPr lang="pt-BR" sz="3000" dirty="0" smtClean="0"/>
              <a:t>O </a:t>
            </a:r>
            <a:r>
              <a:rPr lang="pt-BR" sz="3000" dirty="0"/>
              <a:t>termo complexidade aqui é entendido como qualidade do que é complexo. </a:t>
            </a:r>
            <a:endParaRPr lang="pt-BR" sz="3000" dirty="0" smtClean="0"/>
          </a:p>
          <a:p>
            <a:pPr algn="just"/>
            <a:r>
              <a:rPr lang="pt-BR" sz="3000" b="1" dirty="0" smtClean="0"/>
              <a:t>Complexo</a:t>
            </a:r>
            <a:r>
              <a:rPr lang="pt-BR" sz="3000" dirty="0" smtClean="0"/>
              <a:t> </a:t>
            </a:r>
            <a:r>
              <a:rPr lang="pt-BR" sz="3000" dirty="0"/>
              <a:t>é construção composta de numerosos elementos interligados ou que funcionam como um todo, e ainda passível de ser encarado ou apreciado sob diversos ângulos.</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82</a:t>
            </a:fld>
            <a:endParaRPr lang="pt-BR"/>
          </a:p>
        </p:txBody>
      </p:sp>
      <p:pic>
        <p:nvPicPr>
          <p:cNvPr id="10242" name="Picture 2" descr="http://www.messa.com.br/eric/ecode/uploaded_images/redepessoas-7781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2348880"/>
            <a:ext cx="4067944" cy="2612911"/>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5076056" y="5081775"/>
            <a:ext cx="3960440" cy="369332"/>
          </a:xfrm>
          <a:prstGeom prst="rect">
            <a:avLst/>
          </a:prstGeom>
        </p:spPr>
        <p:txBody>
          <a:bodyPr wrap="square">
            <a:spAutoFit/>
          </a:bodyPr>
          <a:lstStyle/>
          <a:p>
            <a:r>
              <a:rPr lang="pt-BR" sz="900" dirty="0" smtClean="0"/>
              <a:t>Fonte: http</a:t>
            </a:r>
            <a:r>
              <a:rPr lang="pt-BR" sz="900" dirty="0"/>
              <a:t>://www.messa.com.br/eric/ecode/2009/07/qual-o-proposito-disso-tudo.html</a:t>
            </a:r>
          </a:p>
        </p:txBody>
      </p:sp>
    </p:spTree>
    <p:extLst>
      <p:ext uri="{BB962C8B-B14F-4D97-AF65-F5344CB8AC3E}">
        <p14:creationId xmlns:p14="http://schemas.microsoft.com/office/powerpoint/2010/main" val="21538396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08688"/>
          </a:xfrm>
        </p:spPr>
        <p:txBody>
          <a:bodyPr>
            <a:normAutofit fontScale="90000"/>
          </a:bodyPr>
          <a:lstStyle/>
          <a:p>
            <a:r>
              <a:rPr lang="pt-BR" dirty="0" smtClean="0"/>
              <a:t>TEORIA DA COMPLEXIDADE</a:t>
            </a:r>
            <a:endParaRPr lang="pt-BR" dirty="0"/>
          </a:p>
        </p:txBody>
      </p:sp>
      <p:sp>
        <p:nvSpPr>
          <p:cNvPr id="3" name="Espaço Reservado para Conteúdo 2"/>
          <p:cNvSpPr>
            <a:spLocks noGrp="1"/>
          </p:cNvSpPr>
          <p:nvPr>
            <p:ph idx="1"/>
          </p:nvPr>
        </p:nvSpPr>
        <p:spPr>
          <a:xfrm>
            <a:off x="457200" y="1412775"/>
            <a:ext cx="8229600" cy="5308699"/>
          </a:xfrm>
        </p:spPr>
        <p:style>
          <a:lnRef idx="2">
            <a:schemeClr val="accent4">
              <a:shade val="50000"/>
            </a:schemeClr>
          </a:lnRef>
          <a:fillRef idx="1">
            <a:schemeClr val="accent4"/>
          </a:fillRef>
          <a:effectRef idx="0">
            <a:schemeClr val="accent4"/>
          </a:effectRef>
          <a:fontRef idx="minor">
            <a:schemeClr val="lt1"/>
          </a:fontRef>
        </p:style>
        <p:txBody>
          <a:bodyPr>
            <a:normAutofit fontScale="92500" lnSpcReduction="10000"/>
          </a:bodyPr>
          <a:lstStyle/>
          <a:p>
            <a:pPr algn="just"/>
            <a:r>
              <a:rPr lang="pt-BR" dirty="0"/>
              <a:t>Segundo Paulo </a:t>
            </a:r>
            <a:r>
              <a:rPr lang="pt-BR" i="1" dirty="0"/>
              <a:t>et al. </a:t>
            </a:r>
            <a:r>
              <a:rPr lang="pt-BR" dirty="0"/>
              <a:t>(2012), </a:t>
            </a:r>
            <a:r>
              <a:rPr lang="pt-BR" b="1" dirty="0" smtClean="0"/>
              <a:t>Complexidade</a:t>
            </a:r>
            <a:r>
              <a:rPr lang="pt-BR" dirty="0" smtClean="0"/>
              <a:t> </a:t>
            </a:r>
            <a:r>
              <a:rPr lang="pt-BR" dirty="0"/>
              <a:t>é a ciência que estuda os </a:t>
            </a:r>
            <a:r>
              <a:rPr lang="pt-BR" b="1" dirty="0"/>
              <a:t>sistemas abertos</a:t>
            </a:r>
            <a:r>
              <a:rPr lang="pt-BR" dirty="0"/>
              <a:t>, que são sistemas fora do equilíbrio. “Abertos” significa que o sistema é caracterizado pela existência de </a:t>
            </a:r>
            <a:r>
              <a:rPr lang="pt-BR" b="1" dirty="0"/>
              <a:t>fluxos de entrada e saída</a:t>
            </a:r>
            <a:r>
              <a:rPr lang="pt-BR" dirty="0"/>
              <a:t>. Os fluxos podem ser constituídos por matéria, energia ou quantidade de movimento. </a:t>
            </a:r>
            <a:endParaRPr lang="pt-BR" dirty="0" smtClean="0"/>
          </a:p>
          <a:p>
            <a:pPr algn="just"/>
            <a:r>
              <a:rPr lang="pt-BR" dirty="0"/>
              <a:t>A </a:t>
            </a:r>
            <a:r>
              <a:rPr lang="pt-BR" b="1" dirty="0"/>
              <a:t>caracterização dos sistemas complexos </a:t>
            </a:r>
            <a:r>
              <a:rPr lang="pt-BR" dirty="0"/>
              <a:t>está em construção, mas </a:t>
            </a:r>
            <a:r>
              <a:rPr lang="pt-BR" b="1" dirty="0"/>
              <a:t>Ilya Prigogine, </a:t>
            </a:r>
            <a:r>
              <a:rPr lang="pt-BR" b="1" dirty="0" err="1"/>
              <a:t>Grégoire</a:t>
            </a:r>
            <a:r>
              <a:rPr lang="pt-BR" b="1" dirty="0"/>
              <a:t> </a:t>
            </a:r>
            <a:r>
              <a:rPr lang="pt-BR" b="1" dirty="0" err="1"/>
              <a:t>Nicolis</a:t>
            </a:r>
            <a:r>
              <a:rPr lang="pt-BR" b="1" dirty="0"/>
              <a:t> e Moisés </a:t>
            </a:r>
            <a:r>
              <a:rPr lang="pt-BR" b="1" dirty="0" err="1"/>
              <a:t>Nussenszweig</a:t>
            </a:r>
            <a:r>
              <a:rPr lang="pt-BR" b="1" dirty="0"/>
              <a:t> </a:t>
            </a:r>
            <a:r>
              <a:rPr lang="pt-BR" dirty="0" smtClean="0"/>
              <a:t>explicam </a:t>
            </a:r>
            <a:r>
              <a:rPr lang="pt-BR" dirty="0"/>
              <a:t>que a complexidade é encontrada em diversos contextos e tem a ver com a própria </a:t>
            </a:r>
            <a:r>
              <a:rPr lang="pt-BR" b="1" dirty="0"/>
              <a:t>manifestação da vida</a:t>
            </a:r>
            <a:r>
              <a:rPr lang="pt-BR" dirty="0"/>
              <a:t>. </a:t>
            </a:r>
            <a:endParaRPr lang="pt-BR" dirty="0" smtClean="0"/>
          </a:p>
          <a:p>
            <a:pPr algn="just"/>
            <a:r>
              <a:rPr lang="pt-BR" dirty="0" smtClean="0"/>
              <a:t>Existem </a:t>
            </a:r>
            <a:r>
              <a:rPr lang="pt-BR" dirty="0"/>
              <a:t>três princípios onipresentes nos processos de organização da vida: </a:t>
            </a:r>
            <a:r>
              <a:rPr lang="pt-BR" b="1" dirty="0"/>
              <a:t>adaptabilidade, estabilidade e inter-relacionamento. </a:t>
            </a:r>
            <a:r>
              <a:rPr lang="pt-BR" dirty="0"/>
              <a:t>Os sistemas complexos são simples, criativos e geram padrões complexos. </a:t>
            </a:r>
            <a:endParaRPr lang="pt-BR" dirty="0" smtClean="0"/>
          </a:p>
          <a:p>
            <a:endParaRPr lang="pt-BR" dirty="0" smtClean="0"/>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83</a:t>
            </a:fld>
            <a:endParaRPr lang="pt-B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08688"/>
          </a:xfrm>
        </p:spPr>
        <p:txBody>
          <a:bodyPr>
            <a:normAutofit/>
          </a:bodyPr>
          <a:lstStyle/>
          <a:p>
            <a:pPr algn="ctr"/>
            <a:r>
              <a:rPr lang="pt-BR" sz="3400" dirty="0" smtClean="0"/>
              <a:t>CARACTERIZAÇÃO DOS SISTEMAS COMPLEXOS</a:t>
            </a:r>
            <a:endParaRPr lang="pt-BR" sz="3400" dirty="0"/>
          </a:p>
        </p:txBody>
      </p:sp>
      <p:graphicFrame>
        <p:nvGraphicFramePr>
          <p:cNvPr id="5" name="Espaço Reservado para Conteúdo 4"/>
          <p:cNvGraphicFramePr>
            <a:graphicFrameLocks noGrp="1"/>
          </p:cNvGraphicFramePr>
          <p:nvPr>
            <p:ph idx="1"/>
            <p:extLst>
              <p:ext uri="{D42A27DB-BD31-4B8C-83A1-F6EECF244321}">
                <p14:modId xmlns:p14="http://schemas.microsoft.com/office/powerpoint/2010/main" val="12365009"/>
              </p:ext>
            </p:extLst>
          </p:nvPr>
        </p:nvGraphicFramePr>
        <p:xfrm>
          <a:off x="457200" y="1556792"/>
          <a:ext cx="8229600" cy="4767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84</a:t>
            </a:fld>
            <a:endParaRPr lang="pt-BR"/>
          </a:p>
        </p:txBody>
      </p:sp>
    </p:spTree>
    <p:extLst>
      <p:ext uri="{BB962C8B-B14F-4D97-AF65-F5344CB8AC3E}">
        <p14:creationId xmlns:p14="http://schemas.microsoft.com/office/powerpoint/2010/main" val="33143343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08688"/>
          </a:xfrm>
        </p:spPr>
        <p:txBody>
          <a:bodyPr>
            <a:normAutofit/>
          </a:bodyPr>
          <a:lstStyle/>
          <a:p>
            <a:r>
              <a:rPr lang="pt-BR" sz="3000" dirty="0" smtClean="0"/>
              <a:t>TOTALIDADES INTEGRADAS + INTERATIVIDADE</a:t>
            </a:r>
            <a:endParaRPr lang="pt-BR" sz="3000" dirty="0"/>
          </a:p>
        </p:txBody>
      </p:sp>
      <p:pic>
        <p:nvPicPr>
          <p:cNvPr id="5" name="Espaço Reservado para Conteúdo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779912" y="1792855"/>
            <a:ext cx="4703073" cy="4544810"/>
          </a:xfrm>
        </p:spPr>
      </p:pic>
      <p:sp>
        <p:nvSpPr>
          <p:cNvPr id="4" name="Espaço Reservado para Número de Slide 3"/>
          <p:cNvSpPr>
            <a:spLocks noGrp="1"/>
          </p:cNvSpPr>
          <p:nvPr>
            <p:ph type="sldNum" sz="quarter" idx="12"/>
          </p:nvPr>
        </p:nvSpPr>
        <p:spPr/>
        <p:txBody>
          <a:bodyPr/>
          <a:lstStyle/>
          <a:p>
            <a:fld id="{003FD9F8-5431-48B7-8012-1ED63CFEE3E4}" type="slidenum">
              <a:rPr lang="pt-BR" smtClean="0"/>
              <a:pPr/>
              <a:t>85</a:t>
            </a:fld>
            <a:endParaRPr lang="pt-BR"/>
          </a:p>
        </p:txBody>
      </p:sp>
      <p:sp>
        <p:nvSpPr>
          <p:cNvPr id="6" name="CaixaDeTexto 5"/>
          <p:cNvSpPr txBox="1"/>
          <p:nvPr/>
        </p:nvSpPr>
        <p:spPr>
          <a:xfrm>
            <a:off x="452788" y="3933056"/>
            <a:ext cx="3744416" cy="646331"/>
          </a:xfrm>
          <a:prstGeom prst="rect">
            <a:avLst/>
          </a:prstGeom>
          <a:noFill/>
        </p:spPr>
        <p:txBody>
          <a:bodyPr wrap="square" rtlCol="0">
            <a:spAutoFit/>
          </a:bodyPr>
          <a:lstStyle/>
          <a:p>
            <a:r>
              <a:rPr lang="pt-BR" dirty="0" smtClean="0"/>
              <a:t>Outro exemplo: um grupo de trabalho.</a:t>
            </a:r>
            <a:endParaRPr lang="pt-BR" dirty="0"/>
          </a:p>
        </p:txBody>
      </p:sp>
    </p:spTree>
    <p:extLst>
      <p:ext uri="{BB962C8B-B14F-4D97-AF65-F5344CB8AC3E}">
        <p14:creationId xmlns:p14="http://schemas.microsoft.com/office/powerpoint/2010/main" val="26664604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ço Reservado para Conteúdo 1"/>
          <p:cNvGraphicFramePr>
            <a:graphicFrameLocks noGrp="1"/>
          </p:cNvGraphicFramePr>
          <p:nvPr>
            <p:ph idx="1"/>
            <p:extLst>
              <p:ext uri="{D42A27DB-BD31-4B8C-83A1-F6EECF244321}">
                <p14:modId xmlns:p14="http://schemas.microsoft.com/office/powerpoint/2010/main" val="2902166890"/>
              </p:ext>
            </p:extLst>
          </p:nvPr>
        </p:nvGraphicFramePr>
        <p:xfrm>
          <a:off x="457200" y="1556792"/>
          <a:ext cx="8229600" cy="4767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86</a:t>
            </a:fld>
            <a:endParaRPr lang="pt-BR"/>
          </a:p>
        </p:txBody>
      </p:sp>
      <p:sp>
        <p:nvSpPr>
          <p:cNvPr id="5" name="Título 1"/>
          <p:cNvSpPr txBox="1">
            <a:spLocks/>
          </p:cNvSpPr>
          <p:nvPr/>
        </p:nvSpPr>
        <p:spPr>
          <a:xfrm>
            <a:off x="457200" y="704088"/>
            <a:ext cx="8229600" cy="708688"/>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pt-BR" sz="3400" dirty="0" smtClean="0"/>
              <a:t>CARACTERIZAÇÃO DOS SISTEMAS COMPLEXOS</a:t>
            </a:r>
            <a:endParaRPr lang="pt-BR" sz="3400" dirty="0"/>
          </a:p>
        </p:txBody>
      </p:sp>
    </p:spTree>
    <p:extLst>
      <p:ext uri="{BB962C8B-B14F-4D97-AF65-F5344CB8AC3E}">
        <p14:creationId xmlns:p14="http://schemas.microsoft.com/office/powerpoint/2010/main" val="42296309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277" y="764704"/>
            <a:ext cx="8229600" cy="722344"/>
          </a:xfrm>
        </p:spPr>
        <p:txBody>
          <a:bodyPr>
            <a:normAutofit/>
          </a:bodyPr>
          <a:lstStyle/>
          <a:p>
            <a:r>
              <a:rPr lang="pt-BR" sz="2000" dirty="0" smtClean="0"/>
              <a:t>SISTEMAS ABERTOS, INTERAGEM COM O MEIO AMBIENTE, SE SUSTENTANDO POR UM CONTÍNUO FLUXO DE ENERGIA E MATÉRIA.</a:t>
            </a:r>
            <a:endParaRPr lang="pt-BR" sz="2000"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87</a:t>
            </a:fld>
            <a:endParaRPr lang="pt-BR"/>
          </a:p>
        </p:txBody>
      </p:sp>
      <p:pic>
        <p:nvPicPr>
          <p:cNvPr id="2050" name="Picture 2" descr="http://www.qued.com.br/site/images/stories/1188926084_1f.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35696" y="1700808"/>
            <a:ext cx="7108875" cy="4176464"/>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459291" y="3327375"/>
            <a:ext cx="1340411" cy="923330"/>
          </a:xfrm>
          <a:prstGeom prst="rect">
            <a:avLst/>
          </a:prstGeom>
          <a:noFill/>
        </p:spPr>
        <p:txBody>
          <a:bodyPr wrap="square" rtlCol="0">
            <a:spAutoFit/>
          </a:bodyPr>
          <a:lstStyle/>
          <a:p>
            <a:r>
              <a:rPr lang="pt-BR" dirty="0" err="1" smtClean="0"/>
              <a:t>Ex</a:t>
            </a:r>
            <a:r>
              <a:rPr lang="pt-BR" dirty="0" smtClean="0"/>
              <a:t>: uma cadeia alimentar</a:t>
            </a:r>
            <a:endParaRPr lang="pt-BR" dirty="0"/>
          </a:p>
        </p:txBody>
      </p:sp>
      <p:sp>
        <p:nvSpPr>
          <p:cNvPr id="6" name="Retângulo 5"/>
          <p:cNvSpPr/>
          <p:nvPr/>
        </p:nvSpPr>
        <p:spPr>
          <a:xfrm>
            <a:off x="2915816" y="6068060"/>
            <a:ext cx="4572000" cy="400110"/>
          </a:xfrm>
          <a:prstGeom prst="rect">
            <a:avLst/>
          </a:prstGeom>
        </p:spPr>
        <p:txBody>
          <a:bodyPr>
            <a:spAutoFit/>
          </a:bodyPr>
          <a:lstStyle/>
          <a:p>
            <a:r>
              <a:rPr lang="pt-BR" sz="1000" dirty="0" smtClean="0"/>
              <a:t>Fonte: http</a:t>
            </a:r>
            <a:r>
              <a:rPr lang="pt-BR" sz="1000" dirty="0"/>
              <a:t>://www.qued.com.br/site/index.php/duvidas/Vcs-fizeram-um-slide-de-sustentabilidade-e-eu-nao-consegui-respon</a:t>
            </a:r>
          </a:p>
        </p:txBody>
      </p:sp>
    </p:spTree>
    <p:extLst>
      <p:ext uri="{BB962C8B-B14F-4D97-AF65-F5344CB8AC3E}">
        <p14:creationId xmlns:p14="http://schemas.microsoft.com/office/powerpoint/2010/main" val="41897781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ço Reservado para Conteúdo 1"/>
          <p:cNvGraphicFramePr>
            <a:graphicFrameLocks noGrp="1"/>
          </p:cNvGraphicFramePr>
          <p:nvPr>
            <p:ph idx="1"/>
            <p:extLst>
              <p:ext uri="{D42A27DB-BD31-4B8C-83A1-F6EECF244321}">
                <p14:modId xmlns:p14="http://schemas.microsoft.com/office/powerpoint/2010/main" val="962693773"/>
              </p:ext>
            </p:extLst>
          </p:nvPr>
        </p:nvGraphicFramePr>
        <p:xfrm>
          <a:off x="457200" y="1556792"/>
          <a:ext cx="8229600" cy="4767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88</a:t>
            </a:fld>
            <a:endParaRPr lang="pt-BR"/>
          </a:p>
        </p:txBody>
      </p:sp>
      <p:sp>
        <p:nvSpPr>
          <p:cNvPr id="5" name="Título 1"/>
          <p:cNvSpPr txBox="1">
            <a:spLocks/>
          </p:cNvSpPr>
          <p:nvPr/>
        </p:nvSpPr>
        <p:spPr>
          <a:xfrm>
            <a:off x="457200" y="704088"/>
            <a:ext cx="8229600" cy="708688"/>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pt-BR" sz="3400" dirty="0" smtClean="0"/>
              <a:t>CARACTERIZAÇÃO DOS SISTEMAS COMPLEXOS</a:t>
            </a:r>
            <a:endParaRPr lang="pt-BR" sz="3400" dirty="0"/>
          </a:p>
        </p:txBody>
      </p:sp>
    </p:spTree>
    <p:extLst>
      <p:ext uri="{BB962C8B-B14F-4D97-AF65-F5344CB8AC3E}">
        <p14:creationId xmlns:p14="http://schemas.microsoft.com/office/powerpoint/2010/main" val="1965897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412776"/>
            <a:ext cx="8229600" cy="4911824"/>
          </a:xfrm>
        </p:spPr>
        <p:txBody>
          <a:bodyPr>
            <a:normAutofit fontScale="92500" lnSpcReduction="20000"/>
          </a:bodyPr>
          <a:lstStyle/>
          <a:p>
            <a:pPr lvl="0" algn="just"/>
            <a:r>
              <a:rPr lang="pt-BR" dirty="0"/>
              <a:t>Uma </a:t>
            </a:r>
            <a:r>
              <a:rPr lang="pt-BR" b="1" dirty="0"/>
              <a:t>ordem emergente</a:t>
            </a:r>
            <a:r>
              <a:rPr lang="pt-BR" dirty="0"/>
              <a:t>, uma vez que os sistemas complexos </a:t>
            </a:r>
            <a:r>
              <a:rPr lang="pt-BR" b="1" dirty="0"/>
              <a:t>se auto-organizam de maneira espontânea</a:t>
            </a:r>
            <a:r>
              <a:rPr lang="pt-BR" dirty="0"/>
              <a:t>, pois existe uma emergência espontânea de novas estruturas e de novas formas de comportamento oriundo do fluxo constante de energia e matéria que mantém os sistemas complexos afastados do equilíbrio. Caso os sistemas complexos cheguem ao equilíbrio eles morrem. </a:t>
            </a:r>
          </a:p>
          <a:p>
            <a:pPr marL="0" lvl="0" indent="0" algn="just">
              <a:buNone/>
            </a:pPr>
            <a:r>
              <a:rPr lang="pt-BR" dirty="0" smtClean="0"/>
              <a:t>	</a:t>
            </a:r>
          </a:p>
          <a:p>
            <a:pPr marL="0" lvl="0" indent="0" algn="just">
              <a:buNone/>
            </a:pPr>
            <a:r>
              <a:rPr lang="pt-BR" dirty="0"/>
              <a:t>	</a:t>
            </a:r>
            <a:r>
              <a:rPr lang="pt-BR" dirty="0" smtClean="0"/>
              <a:t>A </a:t>
            </a:r>
            <a:r>
              <a:rPr lang="pt-BR" dirty="0"/>
              <a:t>tendência de um sistema ficar cada vez menos organizado é formalizada pela chamada </a:t>
            </a:r>
            <a:r>
              <a:rPr lang="pt-BR" b="1" dirty="0"/>
              <a:t>Segunda Lei da Termodinâmica</a:t>
            </a:r>
            <a:r>
              <a:rPr lang="pt-BR" dirty="0"/>
              <a:t>, que expressa: A ENTROPIA DE UM SISTEMA ISOLADO SEMPRE TENDE A AUMENTAR. </a:t>
            </a:r>
            <a:endParaRPr lang="pt-BR" dirty="0" smtClean="0"/>
          </a:p>
          <a:p>
            <a:pPr marL="0" lvl="0" indent="0" algn="just">
              <a:buNone/>
            </a:pPr>
            <a:r>
              <a:rPr lang="pt-BR" dirty="0"/>
              <a:t>	</a:t>
            </a:r>
            <a:r>
              <a:rPr lang="pt-BR" dirty="0" smtClean="0"/>
              <a:t>Contudo </a:t>
            </a:r>
            <a:r>
              <a:rPr lang="pt-BR" dirty="0"/>
              <a:t>há processos espontâneos naturais que parecem desafiar esse princípio. Vale então perguntar, existe algum sistema </a:t>
            </a:r>
            <a:r>
              <a:rPr lang="pt-BR" b="1" dirty="0"/>
              <a:t>realmente</a:t>
            </a:r>
            <a:r>
              <a:rPr lang="pt-BR" dirty="0"/>
              <a:t> </a:t>
            </a:r>
            <a:r>
              <a:rPr lang="pt-BR" b="1" dirty="0"/>
              <a:t>isolado</a:t>
            </a:r>
            <a:r>
              <a:rPr lang="pt-BR" dirty="0"/>
              <a:t>? </a:t>
            </a:r>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89</a:t>
            </a:fld>
            <a:endParaRPr lang="pt-BR"/>
          </a:p>
        </p:txBody>
      </p:sp>
      <p:sp>
        <p:nvSpPr>
          <p:cNvPr id="5" name="Título 1"/>
          <p:cNvSpPr txBox="1">
            <a:spLocks/>
          </p:cNvSpPr>
          <p:nvPr/>
        </p:nvSpPr>
        <p:spPr>
          <a:xfrm>
            <a:off x="457200" y="704088"/>
            <a:ext cx="8229600" cy="708688"/>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pt-BR" sz="3400" dirty="0" smtClean="0"/>
              <a:t>CARACTERIZAÇÃO DOS SISTEMAS COMPLEXOS</a:t>
            </a:r>
            <a:endParaRPr lang="pt-BR" sz="3400" dirty="0"/>
          </a:p>
        </p:txBody>
      </p:sp>
    </p:spTree>
    <p:extLst>
      <p:ext uri="{BB962C8B-B14F-4D97-AF65-F5344CB8AC3E}">
        <p14:creationId xmlns:p14="http://schemas.microsoft.com/office/powerpoint/2010/main" val="32722217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86661"/>
            <a:ext cx="8229600" cy="6093297"/>
          </a:xfrm>
        </p:spPr>
        <p:txBody>
          <a:bodyPr>
            <a:normAutofit fontScale="77500" lnSpcReduction="20000"/>
          </a:bodyPr>
          <a:lstStyle/>
          <a:p>
            <a:pPr algn="just"/>
            <a:r>
              <a:rPr lang="pt-BR" sz="2800" dirty="0"/>
              <a:t>Já entre os </a:t>
            </a:r>
            <a:r>
              <a:rPr lang="pt-BR" sz="2800" b="1" dirty="0"/>
              <a:t>animais</a:t>
            </a:r>
            <a:r>
              <a:rPr lang="pt-BR" sz="2800" dirty="0"/>
              <a:t> a competição intraespecífica é mais variada, há luta por alimento, espaço, parceiros para a reprodução, etc. </a:t>
            </a:r>
            <a:endParaRPr lang="pt-BR" sz="2800" dirty="0" smtClean="0"/>
          </a:p>
          <a:p>
            <a:pPr algn="just"/>
            <a:endParaRPr lang="pt-BR" sz="2800" dirty="0"/>
          </a:p>
          <a:p>
            <a:pPr algn="just"/>
            <a:endParaRPr lang="pt-BR" sz="2800" dirty="0" smtClean="0"/>
          </a:p>
          <a:p>
            <a:pPr algn="just"/>
            <a:endParaRPr lang="pt-BR" sz="2800" dirty="0"/>
          </a:p>
          <a:p>
            <a:pPr algn="just"/>
            <a:endParaRPr lang="pt-BR" sz="2800" dirty="0" smtClean="0"/>
          </a:p>
          <a:p>
            <a:pPr algn="just"/>
            <a:endParaRPr lang="pt-BR" sz="2800" dirty="0"/>
          </a:p>
          <a:p>
            <a:pPr algn="just"/>
            <a:endParaRPr lang="pt-BR" sz="2800" dirty="0" smtClean="0"/>
          </a:p>
          <a:p>
            <a:pPr algn="just"/>
            <a:endParaRPr lang="pt-BR" sz="2800" dirty="0"/>
          </a:p>
          <a:p>
            <a:pPr algn="just"/>
            <a:endParaRPr lang="pt-BR" sz="2800" dirty="0" smtClean="0"/>
          </a:p>
          <a:p>
            <a:pPr algn="just"/>
            <a:endParaRPr lang="pt-BR" sz="2800" dirty="0" smtClean="0"/>
          </a:p>
          <a:p>
            <a:pPr algn="just"/>
            <a:endParaRPr lang="pt-BR" sz="2800" dirty="0" smtClean="0"/>
          </a:p>
          <a:p>
            <a:pPr algn="just"/>
            <a:endParaRPr lang="pt-BR" sz="2800" dirty="0"/>
          </a:p>
          <a:p>
            <a:pPr algn="just"/>
            <a:r>
              <a:rPr lang="pt-BR" sz="2800" dirty="0"/>
              <a:t>A luta para ocupar e </a:t>
            </a:r>
            <a:r>
              <a:rPr lang="pt-BR" sz="2800" b="1" dirty="0"/>
              <a:t>defender um território</a:t>
            </a:r>
            <a:r>
              <a:rPr lang="pt-BR" sz="2800" dirty="0"/>
              <a:t> impede a reprodução de indivíduos excedentes, o que constitui um importante </a:t>
            </a:r>
            <a:r>
              <a:rPr lang="pt-BR" sz="2800" b="1" dirty="0"/>
              <a:t>fator de seleção natural</a:t>
            </a:r>
            <a:r>
              <a:rPr lang="pt-BR" sz="2800" dirty="0"/>
              <a:t>, ao favorecer os indivíduos mais adaptados e eliminar os menos adaptados ou provocar a sua emigração.</a:t>
            </a:r>
          </a:p>
          <a:p>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9</a:t>
            </a:fld>
            <a:endParaRPr lang="pt-BR"/>
          </a:p>
        </p:txBody>
      </p:sp>
      <p:pic>
        <p:nvPicPr>
          <p:cNvPr id="2050" name="Picture 2" descr="http://planetasustentavel.abril.com.br/imagem/planeta_dos_macacos_g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84784"/>
            <a:ext cx="4086225" cy="3057526"/>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15556" y="4542310"/>
            <a:ext cx="4283967" cy="369332"/>
          </a:xfrm>
          <a:prstGeom prst="rect">
            <a:avLst/>
          </a:prstGeom>
          <a:noFill/>
        </p:spPr>
        <p:txBody>
          <a:bodyPr wrap="square" rtlCol="0">
            <a:spAutoFit/>
          </a:bodyPr>
          <a:lstStyle/>
          <a:p>
            <a:r>
              <a:rPr lang="pt-BR" sz="900" dirty="0"/>
              <a:t>Fonte: http://planetasustentavel.abril.com.br/album/albumFotos_263351.shtml?foto=4</a:t>
            </a:r>
          </a:p>
        </p:txBody>
      </p:sp>
      <p:sp>
        <p:nvSpPr>
          <p:cNvPr id="6" name="CaixaDeTexto 5"/>
          <p:cNvSpPr txBox="1"/>
          <p:nvPr/>
        </p:nvSpPr>
        <p:spPr>
          <a:xfrm>
            <a:off x="23735" y="1700808"/>
            <a:ext cx="1874907" cy="369332"/>
          </a:xfrm>
          <a:prstGeom prst="rect">
            <a:avLst/>
          </a:prstGeom>
          <a:noFill/>
        </p:spPr>
        <p:txBody>
          <a:bodyPr wrap="square" rtlCol="0">
            <a:spAutoFit/>
          </a:bodyPr>
          <a:lstStyle/>
          <a:p>
            <a:r>
              <a:rPr lang="pt-BR" dirty="0" smtClean="0"/>
              <a:t>Macaco-prego</a:t>
            </a:r>
            <a:endParaRPr lang="pt-BR" dirty="0"/>
          </a:p>
        </p:txBody>
      </p:sp>
      <p:pic>
        <p:nvPicPr>
          <p:cNvPr id="2052" name="Picture 4" descr="A heard of White- lipped Peccary. When together in big numbers these animals can be quite intimida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014" y="1766386"/>
            <a:ext cx="4924251" cy="3282834"/>
          </a:xfrm>
          <a:prstGeom prst="rect">
            <a:avLst/>
          </a:prstGeom>
          <a:noFill/>
          <a:extLst>
            <a:ext uri="{909E8E84-426E-40DD-AFC4-6F175D3DCCD1}">
              <a14:hiddenFill xmlns:a14="http://schemas.microsoft.com/office/drawing/2010/main">
                <a:solidFill>
                  <a:srgbClr val="FFFFFF"/>
                </a:solidFill>
              </a14:hiddenFill>
            </a:ext>
          </a:extLst>
        </p:spPr>
      </p:pic>
      <p:sp>
        <p:nvSpPr>
          <p:cNvPr id="7" name="CaixaDeTexto 6"/>
          <p:cNvSpPr txBox="1"/>
          <p:nvPr/>
        </p:nvSpPr>
        <p:spPr>
          <a:xfrm>
            <a:off x="4644008" y="4542310"/>
            <a:ext cx="2592288" cy="369332"/>
          </a:xfrm>
          <a:prstGeom prst="rect">
            <a:avLst/>
          </a:prstGeom>
          <a:noFill/>
        </p:spPr>
        <p:txBody>
          <a:bodyPr wrap="square" rtlCol="0">
            <a:spAutoFit/>
          </a:bodyPr>
          <a:lstStyle/>
          <a:p>
            <a:r>
              <a:rPr lang="pt-BR" dirty="0" smtClean="0"/>
              <a:t>Queixada</a:t>
            </a:r>
            <a:endParaRPr lang="pt-BR" dirty="0"/>
          </a:p>
        </p:txBody>
      </p:sp>
      <p:sp>
        <p:nvSpPr>
          <p:cNvPr id="8" name="CaixaDeTexto 7"/>
          <p:cNvSpPr txBox="1"/>
          <p:nvPr/>
        </p:nvSpPr>
        <p:spPr>
          <a:xfrm>
            <a:off x="4292146" y="1484784"/>
            <a:ext cx="4168286" cy="230832"/>
          </a:xfrm>
          <a:prstGeom prst="rect">
            <a:avLst/>
          </a:prstGeom>
          <a:noFill/>
        </p:spPr>
        <p:txBody>
          <a:bodyPr wrap="square" rtlCol="0">
            <a:spAutoFit/>
          </a:bodyPr>
          <a:lstStyle/>
          <a:p>
            <a:r>
              <a:rPr lang="pt-BR" sz="900" dirty="0"/>
              <a:t>Fonte: http://projetooncafari.wordpress.com/2013/10/</a:t>
            </a:r>
          </a:p>
        </p:txBody>
      </p:sp>
    </p:spTree>
    <p:extLst>
      <p:ext uri="{BB962C8B-B14F-4D97-AF65-F5344CB8AC3E}">
        <p14:creationId xmlns:p14="http://schemas.microsoft.com/office/powerpoint/2010/main" val="117485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80696"/>
          </a:xfrm>
        </p:spPr>
        <p:txBody>
          <a:bodyPr>
            <a:normAutofit fontScale="90000"/>
          </a:bodyPr>
          <a:lstStyle/>
          <a:p>
            <a:r>
              <a:rPr lang="pt-BR" dirty="0" smtClean="0"/>
              <a:t>O UNIVERSO</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90</a:t>
            </a:fld>
            <a:endParaRPr lang="pt-BR"/>
          </a:p>
        </p:txBody>
      </p:sp>
      <p:pic>
        <p:nvPicPr>
          <p:cNvPr id="3074" name="Picture 2" descr="http://2.bp.blogspot.com/_WGHePjJ-rlk/TKOuhrziPLI/AAAAAAAADvY/KJtBXNRe_4M/s1600/lh95_hst_big.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5505" y="1501844"/>
            <a:ext cx="6858495" cy="4389437"/>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457200" y="3373396"/>
            <a:ext cx="1666528" cy="1200329"/>
          </a:xfrm>
          <a:prstGeom prst="rect">
            <a:avLst/>
          </a:prstGeom>
          <a:noFill/>
        </p:spPr>
        <p:txBody>
          <a:bodyPr wrap="square" rtlCol="0">
            <a:spAutoFit/>
          </a:bodyPr>
          <a:lstStyle/>
          <a:p>
            <a:r>
              <a:rPr lang="pt-BR" dirty="0" smtClean="0"/>
              <a:t>Imagem mostrando um pedaço do Universo.</a:t>
            </a:r>
            <a:endParaRPr lang="pt-BR" dirty="0"/>
          </a:p>
        </p:txBody>
      </p:sp>
      <p:sp>
        <p:nvSpPr>
          <p:cNvPr id="6" name="Retângulo 5"/>
          <p:cNvSpPr/>
          <p:nvPr/>
        </p:nvSpPr>
        <p:spPr>
          <a:xfrm>
            <a:off x="3059832" y="6100804"/>
            <a:ext cx="4572000" cy="246221"/>
          </a:xfrm>
          <a:prstGeom prst="rect">
            <a:avLst/>
          </a:prstGeom>
        </p:spPr>
        <p:txBody>
          <a:bodyPr>
            <a:spAutoFit/>
          </a:bodyPr>
          <a:lstStyle/>
          <a:p>
            <a:r>
              <a:rPr lang="pt-BR" sz="1000" dirty="0" smtClean="0"/>
              <a:t>Fonte: http</a:t>
            </a:r>
            <a:r>
              <a:rPr lang="pt-BR" sz="1000" dirty="0"/>
              <a:t>://astronomy-universo.blogspot.com.br/2010_09_01_archive.html</a:t>
            </a:r>
          </a:p>
        </p:txBody>
      </p:sp>
    </p:spTree>
    <p:extLst>
      <p:ext uri="{BB962C8B-B14F-4D97-AF65-F5344CB8AC3E}">
        <p14:creationId xmlns:p14="http://schemas.microsoft.com/office/powerpoint/2010/main" val="2546254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ço Reservado para Conteúdo 1"/>
          <p:cNvGraphicFramePr>
            <a:graphicFrameLocks noGrp="1"/>
          </p:cNvGraphicFramePr>
          <p:nvPr>
            <p:ph idx="1"/>
            <p:extLst>
              <p:ext uri="{D42A27DB-BD31-4B8C-83A1-F6EECF244321}">
                <p14:modId xmlns:p14="http://schemas.microsoft.com/office/powerpoint/2010/main" val="1700325954"/>
              </p:ext>
            </p:extLst>
          </p:nvPr>
        </p:nvGraphicFramePr>
        <p:xfrm>
          <a:off x="539552" y="764704"/>
          <a:ext cx="8229600" cy="59567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91</a:t>
            </a:fld>
            <a:endParaRPr lang="pt-BR"/>
          </a:p>
        </p:txBody>
      </p:sp>
    </p:spTree>
    <p:extLst>
      <p:ext uri="{BB962C8B-B14F-4D97-AF65-F5344CB8AC3E}">
        <p14:creationId xmlns:p14="http://schemas.microsoft.com/office/powerpoint/2010/main" val="2775054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80696"/>
          </a:xfrm>
        </p:spPr>
        <p:txBody>
          <a:bodyPr>
            <a:normAutofit fontScale="90000"/>
          </a:bodyPr>
          <a:lstStyle/>
          <a:p>
            <a:pPr lvl="0"/>
            <a:r>
              <a:rPr lang="pt-BR" dirty="0" smtClean="0"/>
              <a:t>AUTO-ORGANIZAÇÃO</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92</a:t>
            </a:fld>
            <a:endParaRPr lang="pt-BR"/>
          </a:p>
        </p:txBody>
      </p:sp>
      <p:pic>
        <p:nvPicPr>
          <p:cNvPr id="11266" name="Picture 2" descr="http://1.bp.blogspot.com/-RMAVuOdug4Q/T2DpPzjf-FI/AAAAAAAAALM/Szj4fQp6rls/s1600/reinos.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479596" y="1557338"/>
            <a:ext cx="4184807" cy="4767262"/>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2443812" y="6430189"/>
            <a:ext cx="4572000" cy="400110"/>
          </a:xfrm>
          <a:prstGeom prst="rect">
            <a:avLst/>
          </a:prstGeom>
        </p:spPr>
        <p:txBody>
          <a:bodyPr>
            <a:spAutoFit/>
          </a:bodyPr>
          <a:lstStyle/>
          <a:p>
            <a:r>
              <a:rPr lang="pt-BR" sz="1000" dirty="0" smtClean="0"/>
              <a:t>Fonte: http</a:t>
            </a:r>
            <a:r>
              <a:rPr lang="pt-BR" sz="1000" dirty="0"/>
              <a:t>://ciencias-hl.blogspot.com.br/2012/03/caracteristicas-dos-seres-vivos-6-serie.html</a:t>
            </a:r>
          </a:p>
        </p:txBody>
      </p:sp>
    </p:spTree>
    <p:extLst>
      <p:ext uri="{BB962C8B-B14F-4D97-AF65-F5344CB8AC3E}">
        <p14:creationId xmlns:p14="http://schemas.microsoft.com/office/powerpoint/2010/main" val="11902995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ço Reservado para Conteúdo 1"/>
          <p:cNvGraphicFramePr>
            <a:graphicFrameLocks noGrp="1"/>
          </p:cNvGraphicFramePr>
          <p:nvPr>
            <p:ph idx="1"/>
            <p:extLst>
              <p:ext uri="{D42A27DB-BD31-4B8C-83A1-F6EECF244321}">
                <p14:modId xmlns:p14="http://schemas.microsoft.com/office/powerpoint/2010/main" val="3468771327"/>
              </p:ext>
            </p:extLst>
          </p:nvPr>
        </p:nvGraphicFramePr>
        <p:xfrm>
          <a:off x="457200" y="1412776"/>
          <a:ext cx="8229600" cy="49118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93</a:t>
            </a:fld>
            <a:endParaRPr lang="pt-BR"/>
          </a:p>
        </p:txBody>
      </p:sp>
      <p:sp>
        <p:nvSpPr>
          <p:cNvPr id="5" name="Título 1"/>
          <p:cNvSpPr txBox="1">
            <a:spLocks/>
          </p:cNvSpPr>
          <p:nvPr/>
        </p:nvSpPr>
        <p:spPr>
          <a:xfrm>
            <a:off x="457200" y="704088"/>
            <a:ext cx="8229600" cy="708688"/>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pt-BR" sz="3400" dirty="0" smtClean="0"/>
              <a:t>CARACTERIZAÇÃO DOS SISTEMAS COMPLEXOS</a:t>
            </a:r>
            <a:endParaRPr lang="pt-BR" sz="3400" dirty="0"/>
          </a:p>
        </p:txBody>
      </p:sp>
    </p:spTree>
    <p:extLst>
      <p:ext uri="{BB962C8B-B14F-4D97-AF65-F5344CB8AC3E}">
        <p14:creationId xmlns:p14="http://schemas.microsoft.com/office/powerpoint/2010/main" val="30011619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ço Reservado para Conteúdo 5"/>
          <p:cNvGraphicFramePr>
            <a:graphicFrameLocks noGrp="1"/>
          </p:cNvGraphicFramePr>
          <p:nvPr>
            <p:ph idx="1"/>
            <p:extLst>
              <p:ext uri="{D42A27DB-BD31-4B8C-83A1-F6EECF244321}">
                <p14:modId xmlns:p14="http://schemas.microsoft.com/office/powerpoint/2010/main" val="591325939"/>
              </p:ext>
            </p:extLst>
          </p:nvPr>
        </p:nvGraphicFramePr>
        <p:xfrm>
          <a:off x="457200" y="1556792"/>
          <a:ext cx="8229600"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94</a:t>
            </a:fld>
            <a:endParaRPr lang="pt-BR"/>
          </a:p>
        </p:txBody>
      </p:sp>
      <p:sp>
        <p:nvSpPr>
          <p:cNvPr id="5" name="Título 1"/>
          <p:cNvSpPr txBox="1">
            <a:spLocks/>
          </p:cNvSpPr>
          <p:nvPr/>
        </p:nvSpPr>
        <p:spPr>
          <a:xfrm>
            <a:off x="457200" y="704088"/>
            <a:ext cx="8229600" cy="708688"/>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pt-BR" sz="3400" dirty="0" smtClean="0"/>
              <a:t>CARACTERIZAÇÃO DOS SISTEMAS COMPLEXOS</a:t>
            </a:r>
            <a:endParaRPr lang="pt-BR" sz="3400" dirty="0"/>
          </a:p>
        </p:txBody>
      </p:sp>
    </p:spTree>
    <p:extLst>
      <p:ext uri="{BB962C8B-B14F-4D97-AF65-F5344CB8AC3E}">
        <p14:creationId xmlns:p14="http://schemas.microsoft.com/office/powerpoint/2010/main" val="11491591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80696"/>
          </a:xfrm>
        </p:spPr>
        <p:txBody>
          <a:bodyPr>
            <a:normAutofit fontScale="90000"/>
          </a:bodyPr>
          <a:lstStyle/>
          <a:p>
            <a:pPr algn="ctr"/>
            <a:r>
              <a:rPr lang="pt-BR" dirty="0" smtClean="0"/>
              <a:t>AUTO-SIMILARIDADE</a:t>
            </a:r>
            <a:endParaRPr lang="pt-BR" dirty="0"/>
          </a:p>
        </p:txBody>
      </p:sp>
      <p:sp>
        <p:nvSpPr>
          <p:cNvPr id="4" name="Espaço Reservado para Número de Slide 3"/>
          <p:cNvSpPr>
            <a:spLocks noGrp="1"/>
          </p:cNvSpPr>
          <p:nvPr>
            <p:ph type="sldNum" sz="quarter" idx="12"/>
          </p:nvPr>
        </p:nvSpPr>
        <p:spPr/>
        <p:txBody>
          <a:bodyPr/>
          <a:lstStyle/>
          <a:p>
            <a:fld id="{003FD9F8-5431-48B7-8012-1ED63CFEE3E4}" type="slidenum">
              <a:rPr lang="pt-BR" smtClean="0"/>
              <a:pPr/>
              <a:t>95</a:t>
            </a:fld>
            <a:endParaRPr lang="pt-BR"/>
          </a:p>
        </p:txBody>
      </p:sp>
      <p:pic>
        <p:nvPicPr>
          <p:cNvPr id="12290" name="Picture 2" descr="http://bioimersao.blog.terra.com.br/files/2008/12/fractnat.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61710" y="1700808"/>
            <a:ext cx="4820579" cy="3743983"/>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2077234" y="5537704"/>
            <a:ext cx="4989529" cy="246221"/>
          </a:xfrm>
          <a:prstGeom prst="rect">
            <a:avLst/>
          </a:prstGeom>
        </p:spPr>
        <p:txBody>
          <a:bodyPr wrap="square">
            <a:spAutoFit/>
          </a:bodyPr>
          <a:lstStyle/>
          <a:p>
            <a:r>
              <a:rPr lang="pt-BR" sz="1000" dirty="0" smtClean="0"/>
              <a:t>Fonte: http</a:t>
            </a:r>
            <a:r>
              <a:rPr lang="pt-BR" sz="1000" dirty="0"/>
              <a:t>://bioimersao.blog.terra.com.br/2008/12/29/fractais-e-formas-biologicas/</a:t>
            </a:r>
          </a:p>
        </p:txBody>
      </p:sp>
    </p:spTree>
    <p:extLst>
      <p:ext uri="{BB962C8B-B14F-4D97-AF65-F5344CB8AC3E}">
        <p14:creationId xmlns:p14="http://schemas.microsoft.com/office/powerpoint/2010/main" val="27416279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67544" y="476672"/>
            <a:ext cx="8229600" cy="780696"/>
          </a:xfrm>
        </p:spPr>
        <p:txBody>
          <a:bodyPr>
            <a:normAutofit/>
          </a:bodyPr>
          <a:lstStyle/>
          <a:p>
            <a:r>
              <a:rPr lang="pt-BR" sz="3500" dirty="0" smtClean="0"/>
              <a:t>PERSPECTIVA SISTÊMICA NA BIOLOGIA</a:t>
            </a:r>
            <a:endParaRPr lang="pt-BR" sz="3500" dirty="0"/>
          </a:p>
        </p:txBody>
      </p:sp>
      <p:graphicFrame>
        <p:nvGraphicFramePr>
          <p:cNvPr id="5" name="Espaço Reservado para Conteúdo 4"/>
          <p:cNvGraphicFramePr>
            <a:graphicFrameLocks noGrp="1"/>
          </p:cNvGraphicFramePr>
          <p:nvPr>
            <p:ph idx="1"/>
            <p:extLst>
              <p:ext uri="{D42A27DB-BD31-4B8C-83A1-F6EECF244321}">
                <p14:modId xmlns:p14="http://schemas.microsoft.com/office/powerpoint/2010/main" val="622192532"/>
              </p:ext>
            </p:extLst>
          </p:nvPr>
        </p:nvGraphicFramePr>
        <p:xfrm>
          <a:off x="457200" y="1340768"/>
          <a:ext cx="8229600"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96</a:t>
            </a:fld>
            <a:endParaRPr lang="pt-BR"/>
          </a:p>
        </p:txBody>
      </p:sp>
    </p:spTree>
    <p:extLst>
      <p:ext uri="{BB962C8B-B14F-4D97-AF65-F5344CB8AC3E}">
        <p14:creationId xmlns:p14="http://schemas.microsoft.com/office/powerpoint/2010/main" val="29602121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ço Reservado para Conteúdo 1"/>
          <p:cNvGraphicFramePr>
            <a:graphicFrameLocks noGrp="1"/>
          </p:cNvGraphicFramePr>
          <p:nvPr>
            <p:ph idx="1"/>
            <p:extLst>
              <p:ext uri="{D42A27DB-BD31-4B8C-83A1-F6EECF244321}">
                <p14:modId xmlns:p14="http://schemas.microsoft.com/office/powerpoint/2010/main" val="2886979322"/>
              </p:ext>
            </p:extLst>
          </p:nvPr>
        </p:nvGraphicFramePr>
        <p:xfrm>
          <a:off x="457200" y="836712"/>
          <a:ext cx="8229600"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97</a:t>
            </a:fld>
            <a:endParaRPr lang="pt-BR"/>
          </a:p>
        </p:txBody>
      </p:sp>
    </p:spTree>
    <p:extLst>
      <p:ext uri="{BB962C8B-B14F-4D97-AF65-F5344CB8AC3E}">
        <p14:creationId xmlns:p14="http://schemas.microsoft.com/office/powerpoint/2010/main" val="15516319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908720"/>
            <a:ext cx="8229600" cy="1143000"/>
          </a:xfrm>
        </p:spPr>
        <p:txBody>
          <a:bodyPr>
            <a:normAutofit fontScale="90000"/>
          </a:bodyPr>
          <a:lstStyle/>
          <a:p>
            <a:pPr algn="ctr"/>
            <a:r>
              <a:rPr lang="pt-BR" dirty="0" smtClean="0"/>
              <a:t>ASPECTOS FUNDAMENTAIS NA EVOLUÇÃO DAS ESPÉCIES</a:t>
            </a:r>
            <a:endParaRPr lang="pt-BR" dirty="0"/>
          </a:p>
        </p:txBody>
      </p:sp>
      <p:graphicFrame>
        <p:nvGraphicFramePr>
          <p:cNvPr id="5" name="Espaço Reservado para Conteúdo 4"/>
          <p:cNvGraphicFramePr>
            <a:graphicFrameLocks noGrp="1"/>
          </p:cNvGraphicFramePr>
          <p:nvPr>
            <p:ph idx="1"/>
            <p:extLst>
              <p:ext uri="{D42A27DB-BD31-4B8C-83A1-F6EECF244321}">
                <p14:modId xmlns:p14="http://schemas.microsoft.com/office/powerpoint/2010/main" val="859602248"/>
              </p:ext>
            </p:extLst>
          </p:nvPr>
        </p:nvGraphicFramePr>
        <p:xfrm>
          <a:off x="457200" y="2057865"/>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98</a:t>
            </a:fld>
            <a:endParaRPr lang="pt-BR"/>
          </a:p>
        </p:txBody>
      </p:sp>
    </p:spTree>
    <p:extLst>
      <p:ext uri="{BB962C8B-B14F-4D97-AF65-F5344CB8AC3E}">
        <p14:creationId xmlns:p14="http://schemas.microsoft.com/office/powerpoint/2010/main" val="17775754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ço Reservado para Conteúdo 1"/>
          <p:cNvGraphicFramePr>
            <a:graphicFrameLocks noGrp="1"/>
          </p:cNvGraphicFramePr>
          <p:nvPr>
            <p:ph idx="1"/>
            <p:extLst>
              <p:ext uri="{D42A27DB-BD31-4B8C-83A1-F6EECF244321}">
                <p14:modId xmlns:p14="http://schemas.microsoft.com/office/powerpoint/2010/main" val="1316501280"/>
              </p:ext>
            </p:extLst>
          </p:nvPr>
        </p:nvGraphicFramePr>
        <p:xfrm>
          <a:off x="457200" y="707475"/>
          <a:ext cx="8229600" cy="56636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ço Reservado para Número de Slide 3"/>
          <p:cNvSpPr>
            <a:spLocks noGrp="1"/>
          </p:cNvSpPr>
          <p:nvPr>
            <p:ph type="sldNum" sz="quarter" idx="12"/>
          </p:nvPr>
        </p:nvSpPr>
        <p:spPr/>
        <p:txBody>
          <a:bodyPr/>
          <a:lstStyle/>
          <a:p>
            <a:fld id="{003FD9F8-5431-48B7-8012-1ED63CFEE3E4}" type="slidenum">
              <a:rPr lang="pt-BR" smtClean="0"/>
              <a:pPr/>
              <a:t>99</a:t>
            </a:fld>
            <a:endParaRPr lang="pt-BR"/>
          </a:p>
        </p:txBody>
      </p:sp>
    </p:spTree>
    <p:extLst>
      <p:ext uri="{BB962C8B-B14F-4D97-AF65-F5344CB8AC3E}">
        <p14:creationId xmlns:p14="http://schemas.microsoft.com/office/powerpoint/2010/main" val="7926258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xo">
  <a:themeElements>
    <a:clrScheme name="Flux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x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x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5904</TotalTime>
  <Words>11834</Words>
  <Application>Microsoft Office PowerPoint</Application>
  <PresentationFormat>Apresentação na tela (4:3)</PresentationFormat>
  <Paragraphs>873</Paragraphs>
  <Slides>147</Slides>
  <Notes>31</Notes>
  <HiddenSlides>0</HiddenSlides>
  <MMClips>0</MMClips>
  <ScaleCrop>false</ScaleCrop>
  <HeadingPairs>
    <vt:vector size="4" baseType="variant">
      <vt:variant>
        <vt:lpstr>Tema</vt:lpstr>
      </vt:variant>
      <vt:variant>
        <vt:i4>1</vt:i4>
      </vt:variant>
      <vt:variant>
        <vt:lpstr>Títulos de slides</vt:lpstr>
      </vt:variant>
      <vt:variant>
        <vt:i4>147</vt:i4>
      </vt:variant>
    </vt:vector>
  </HeadingPairs>
  <TitlesOfParts>
    <vt:vector size="148" baseType="lpstr">
      <vt:lpstr>Fluxo</vt:lpstr>
      <vt:lpstr>OFICINA A</vt:lpstr>
      <vt:lpstr>Pense rápido! Como os seres vivos se relacionam? </vt:lpstr>
      <vt:lpstr>ECOLOGIA</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Como podemos explicar a diversidade de seres vivos? Como explicar suas semelhanças e diferenças?</vt:lpstr>
      <vt:lpstr>EVOLUÇÃO</vt:lpstr>
      <vt:lpstr>Apresentação do PowerPoint</vt:lpstr>
      <vt:lpstr>Apresentação do PowerPoint</vt:lpstr>
      <vt:lpstr>Apresentação do PowerPoint</vt:lpstr>
      <vt:lpstr>Atenção: o evolucionismo não nega Deus, alguns cientistas evolucionistas sim.  Não existe guerra entre fixismo/criacionismo e evolucionismo... Eis o que penso...</vt:lpstr>
      <vt:lpstr>EVOLUCIONISMO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Como organizamos os talheres na cozinha? Como os seres vivos são organizados?</vt:lpstr>
      <vt:lpstr>ORGANIZAÇÃO DOS SERES VIVOS</vt:lpstr>
      <vt:lpstr>ORGANIZAÇÃO CELULAR E NUTRIÇÃO</vt:lpstr>
      <vt:lpstr>ORGANIZAÇÃO CELULAR E NUTRIÇÃO</vt:lpstr>
      <vt:lpstr>Apresentação do PowerPoint</vt:lpstr>
      <vt:lpstr>CÉLULA PROCARIÓTICA ou BACTERIANA</vt:lpstr>
      <vt:lpstr>DNA BACTERIANO</vt:lpstr>
      <vt:lpstr>CÉLULA EUCARÓTICA ANIMAL</vt:lpstr>
      <vt:lpstr>CÉLULA EUCARÓTICA VEGETAL</vt:lpstr>
      <vt:lpstr>ORGANIZAÇÃO CELULAR E NUTRIÇÃO</vt:lpstr>
      <vt:lpstr>REINO MONERA</vt:lpstr>
      <vt:lpstr>REINO MONERA</vt:lpstr>
      <vt:lpstr>Apresentação do PowerPoint</vt:lpstr>
      <vt:lpstr>REINO PROTOCTISTA</vt:lpstr>
      <vt:lpstr>Paramécio, um tipo de protozoário</vt:lpstr>
      <vt:lpstr>REINO FUNGI</vt:lpstr>
      <vt:lpstr>Candida albicans, um tipo de levedura</vt:lpstr>
      <vt:lpstr>FUNGOS</vt:lpstr>
      <vt:lpstr>REINO ANIMALIA</vt:lpstr>
      <vt:lpstr>REINO PLANTAE</vt:lpstr>
      <vt:lpstr>O que tem dentro da célula? Como a célula funciona?</vt:lpstr>
      <vt:lpstr>CITOLOGIA</vt:lpstr>
      <vt:lpstr>CÉLULA PROCARIÓTICA ou BACTERIANA</vt:lpstr>
      <vt:lpstr>CÉLULA EUCARÓTICA ANIMAL</vt:lpstr>
      <vt:lpstr>CÉLULA EUCARÓTICA VEGETAL</vt:lpstr>
      <vt:lpstr>ALGUMAS ORGANELAS</vt:lpstr>
      <vt:lpstr>ALGUMAS ORGANELAS</vt:lpstr>
      <vt:lpstr>Apresentação do PowerPoint</vt:lpstr>
      <vt:lpstr>ALGUMAS ORGANELAS</vt:lpstr>
      <vt:lpstr>ALGUMAS ORGANELAS</vt:lpstr>
      <vt:lpstr>Apresentação do PowerPoint</vt:lpstr>
      <vt:lpstr>Apresentação do PowerPoint</vt:lpstr>
      <vt:lpstr>Apresentação do PowerPoint</vt:lpstr>
      <vt:lpstr>Apresentação do PowerPoint</vt:lpstr>
      <vt:lpstr>Apresentação do PowerPoint</vt:lpstr>
      <vt:lpstr>Apresentação do PowerPoint</vt:lpstr>
      <vt:lpstr>Por que os filhos são parecidos com os pais?</vt:lpstr>
      <vt:lpstr>GENÉTICA e CITOLOGIA</vt:lpstr>
      <vt:lpstr>Apresentação do PowerPoint</vt:lpstr>
      <vt:lpstr>Apresentação do PowerPoint</vt:lpstr>
      <vt:lpstr>Apresentação do PowerPoint</vt:lpstr>
      <vt:lpstr>Apresentação do PowerPoint</vt:lpstr>
      <vt:lpstr>BIBLIOGAFIA</vt:lpstr>
      <vt:lpstr>OFICINA B</vt:lpstr>
      <vt:lpstr>Para que serve a ciência?</vt:lpstr>
      <vt:lpstr>CIÊNCIA MODERNA OU TRADICIONAL</vt:lpstr>
      <vt:lpstr>PENSAMENTO CARTESIANO  (SÉCULO XVI ATÉ XX)</vt:lpstr>
      <vt:lpstr>CIÊNCIA MODERNA OU TRADICIONAL</vt:lpstr>
      <vt:lpstr>EXEMPLO DE SISTEMA ISOLADO PELA ÓTICA CARTESIANA</vt:lpstr>
      <vt:lpstr>Surge algo novo...</vt:lpstr>
      <vt:lpstr>MUNDO ATÔMICO APRESENTADO PELA MECÂNICA QUANTICA</vt:lpstr>
      <vt:lpstr>Apresentação do PowerPoint</vt:lpstr>
      <vt:lpstr>PENSAMENTO SISTÊMICO</vt:lpstr>
      <vt:lpstr>EXEMPLOS DE SISTEMAS ABERTOS</vt:lpstr>
      <vt:lpstr>NOVO PARADIGMA: TEORIA DA COMPLEXIDADE</vt:lpstr>
      <vt:lpstr>Apresentação do PowerPoint</vt:lpstr>
      <vt:lpstr>Apresentação do PowerPoint</vt:lpstr>
      <vt:lpstr>O que é complexidade?</vt:lpstr>
      <vt:lpstr>TEORIA DA COMPLEXIDADE</vt:lpstr>
      <vt:lpstr>CARACTERIZAÇÃO DOS SISTEMAS COMPLEXOS</vt:lpstr>
      <vt:lpstr>TOTALIDADES INTEGRADAS + INTERATIVIDADE</vt:lpstr>
      <vt:lpstr>Apresentação do PowerPoint</vt:lpstr>
      <vt:lpstr>SISTEMAS ABERTOS, INTERAGEM COM O MEIO AMBIENTE, SE SUSTENTANDO POR UM CONTÍNUO FLUXO DE ENERGIA E MATÉRIA.</vt:lpstr>
      <vt:lpstr>Apresentação do PowerPoint</vt:lpstr>
      <vt:lpstr>Apresentação do PowerPoint</vt:lpstr>
      <vt:lpstr>O UNIVERSO</vt:lpstr>
      <vt:lpstr>Apresentação do PowerPoint</vt:lpstr>
      <vt:lpstr>AUTO-ORGANIZAÇÃO</vt:lpstr>
      <vt:lpstr>Apresentação do PowerPoint</vt:lpstr>
      <vt:lpstr>Apresentação do PowerPoint</vt:lpstr>
      <vt:lpstr>AUTO-SIMILARIDADE</vt:lpstr>
      <vt:lpstr>PERSPECTIVA SISTÊMICA NA BIOLOGIA</vt:lpstr>
      <vt:lpstr>Apresentação do PowerPoint</vt:lpstr>
      <vt:lpstr>ASPECTOS FUNDAMENTAIS NA EVOLUÇÃO DAS ESPÉCIES</vt:lpstr>
      <vt:lpstr>Apresentação do PowerPoint</vt:lpstr>
      <vt:lpstr>CONCEITOS DA COMPLEXIDADE ENCONTRADOS NA TEORIA DA ENDOSSIMBIOSE SEQUENCIAL</vt:lpstr>
      <vt:lpstr>BREVE BIOGRAFIA DE LYNN MARGULIS (1938-2011)</vt:lpstr>
      <vt:lpstr>BREVE BIOGRAFIA DE LYNN MARGULIS</vt:lpstr>
      <vt:lpstr>BREVE BIOGRAFIA DE LYNN MARGULIS</vt:lpstr>
      <vt:lpstr>BREVE BIOGRAFIA DE LYNN MARGULIS</vt:lpstr>
      <vt:lpstr>O que aconteceu com a vida em si mesma na Terra em seus primeiros dias? </vt:lpstr>
      <vt:lpstr>TEORIA DA ENDOSSIMBIOSE SEQUENCIAL</vt:lpstr>
      <vt:lpstr>Apresentação do PowerPoint</vt:lpstr>
      <vt:lpstr>Apresentação do PowerPoint</vt:lpstr>
      <vt:lpstr>TEORIA DA ENDOSSIMBIOSE SEQUENCIAL</vt:lpstr>
      <vt:lpstr>ORGANELA CELULAR</vt:lpstr>
      <vt:lpstr>ORGANELA CELULAR</vt:lpstr>
      <vt:lpstr>TEORIA DA ENDOSSIMBIOSE SEQUENCIAL</vt:lpstr>
      <vt:lpstr>TEORIA DA ENDOSSIMBIOSE SEQUENCIAL</vt:lpstr>
      <vt:lpstr>Apresentação do PowerPoint</vt:lpstr>
      <vt:lpstr>TEORIA DA ENDOSSIMBIOSE SEQUENCIAL</vt:lpstr>
      <vt:lpstr>PAPEL DA SIMBIOSE NA EVOLUÇÃO</vt:lpstr>
      <vt:lpstr>TEORIA DA ENDOSSIMBIOSE SEQUENCIAL</vt:lpstr>
      <vt:lpstr>IDEIAS PRINCIPAIS DA TES</vt:lpstr>
      <vt:lpstr>TEORIA DA ENDOSSIMBIOSE SEQUENCIAL</vt:lpstr>
      <vt:lpstr>BIBLIOGRAFIA</vt:lpstr>
      <vt:lpstr>OFICINA C</vt:lpstr>
      <vt:lpstr>REVISÃO</vt:lpstr>
      <vt:lpstr>A EVOLUÇÃO É UM SISTEMA ABERTO!</vt:lpstr>
      <vt:lpstr>CONCEITOS DA COMPLEXIDADE ENCONTRADOS NA TEORIA DA ENDOSSIMBIOSE SEQUENCIAL</vt:lpstr>
      <vt:lpstr>Apresentação do PowerPoint</vt:lpstr>
      <vt:lpstr>IDEIAS PRINCIPAIS DA TES</vt:lpstr>
      <vt:lpstr>O QUE MUDA NA EVOLUÇÃO COM A TES?</vt:lpstr>
      <vt:lpstr>TEORIA DA ENDOSSIMBIOSE SEQUENCIAL</vt:lpstr>
      <vt:lpstr>TEORIA DA ENDOSSIMBIOSE SEQUENCIAL</vt:lpstr>
      <vt:lpstr>Apresentação do PowerPoint</vt:lpstr>
      <vt:lpstr>ETAPA 1 DA TES</vt:lpstr>
      <vt:lpstr>Apresentação do PowerPoint</vt:lpstr>
      <vt:lpstr>ETAPA 2 DA TES</vt:lpstr>
      <vt:lpstr>ETAPA 2 DA TES</vt:lpstr>
      <vt:lpstr>ESPIROQUETAS</vt:lpstr>
      <vt:lpstr>Apresentação do PowerPoint</vt:lpstr>
      <vt:lpstr>ETAPA 3 DA TES</vt:lpstr>
      <vt:lpstr>PROTEOBACTERIA OU BACTÉRIA PÚRPURA</vt:lpstr>
      <vt:lpstr>Apresentação do PowerPoint</vt:lpstr>
      <vt:lpstr>ETAPA 4 DA TES</vt:lpstr>
      <vt:lpstr>Apresentação do PowerPoint</vt:lpstr>
      <vt:lpstr>Apresentação do PowerPoint</vt:lpstr>
      <vt:lpstr>PÓS-DIVULGAÇÃO DA TES</vt:lpstr>
      <vt:lpstr>PÓS-DIVULGAÇÃO DA TES</vt:lpstr>
      <vt:lpstr>Apresentação do PowerPoint</vt:lpstr>
      <vt:lpstr>CONSIDERAÇÕES FINAIS</vt:lpstr>
      <vt:lpstr>BIBLIOGRAFIA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OFICINA A</dc:title>
  <dc:creator>Gracieli da Silva Henicka</dc:creator>
  <cp:lastModifiedBy>Marcelo</cp:lastModifiedBy>
  <cp:revision>539</cp:revision>
  <dcterms:created xsi:type="dcterms:W3CDTF">2014-02-11T12:42:35Z</dcterms:created>
  <dcterms:modified xsi:type="dcterms:W3CDTF">2015-06-19T14:37:11Z</dcterms:modified>
</cp:coreProperties>
</file>